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7" r:id="rId14"/>
    <p:sldId id="268" r:id="rId15"/>
    <p:sldId id="269" r:id="rId16"/>
    <p:sldId id="270" r:id="rId17"/>
    <p:sldId id="286" r:id="rId18"/>
    <p:sldId id="287" r:id="rId19"/>
    <p:sldId id="288" r:id="rId20"/>
    <p:sldId id="271" r:id="rId21"/>
    <p:sldId id="272" r:id="rId22"/>
    <p:sldId id="283" r:id="rId23"/>
    <p:sldId id="273" r:id="rId24"/>
    <p:sldId id="274" r:id="rId25"/>
    <p:sldId id="284" r:id="rId26"/>
    <p:sldId id="275" r:id="rId27"/>
    <p:sldId id="276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54C2-8B9D-4C11-A7C3-B9F650A2F95C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0258-525D-46AA-9935-80545C04F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985D-15F6-40C5-A16A-48958E93FFCE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990D-F8F5-4483-A871-263FE9AC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37D5-FEF6-44FB-BCAA-E6DBF2DE0794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B0FF-A712-4EAB-8562-C6388AE8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65E75-64D9-4CB1-A94E-10DE9F92DED3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2C4F-B581-4467-8701-63E1530D5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25F7-3773-4677-A199-CFC57A47073F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1C27-5B76-474D-9F16-84B0081DD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7D0-DE1B-4DF6-ADA5-38FA2DF16569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122D-6D64-4B0B-9220-A65D342BC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5E1D-8497-4CC8-99BB-00EC30247F84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B320-6FFE-45A5-A10C-8C3C1D57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F3168-1C05-4038-BF1E-18A3CC10B77D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CB09-AC36-4A3D-B3BA-508B2AC79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2C9A-54C9-4BDE-9F0F-A740A6018150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98C3-60A0-461D-8750-5C3A55C0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D4F0-AB00-4B96-B7EF-B30D7D003CFB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4B73-E642-4195-8AE4-51336CE56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406A-CA1F-455A-83C0-5FF6893C9835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39AA-1810-4754-8351-EF73FBCF3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4C2A3-9E1B-43A9-9BC4-7AF9FF035F4D}" type="datetimeFigureOut">
              <a:rPr lang="en-US"/>
              <a:pPr>
                <a:defRPr/>
              </a:pPr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E217A8-48B3-4E65-8482-577AE91B8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Medical Terminology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Basic Term Parts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neo- new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para- beside or below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peri- around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poly- 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post- after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sub- below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super- above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supra- above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tachy</a:t>
            </a:r>
            <a:r>
              <a:rPr lang="en-US" dirty="0" smtClean="0"/>
              <a:t>- fast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extr</a:t>
            </a:r>
            <a:r>
              <a:rPr lang="en-US" dirty="0" smtClean="0"/>
              <a:t>/o- right side</a:t>
            </a:r>
          </a:p>
          <a:p>
            <a:endParaRPr lang="en-US" dirty="0"/>
          </a:p>
          <a:p>
            <a:r>
              <a:rPr lang="en-US" dirty="0" err="1" smtClean="0"/>
              <a:t>sinistr</a:t>
            </a:r>
            <a:r>
              <a:rPr lang="en-US" dirty="0" smtClean="0"/>
              <a:t>/o- left side</a:t>
            </a:r>
          </a:p>
          <a:p>
            <a:endParaRPr lang="en-US" dirty="0"/>
          </a:p>
          <a:p>
            <a:r>
              <a:rPr lang="en-US" dirty="0" err="1" smtClean="0"/>
              <a:t>olig</a:t>
            </a:r>
            <a:r>
              <a:rPr lang="en-US" dirty="0" smtClean="0"/>
              <a:t>/o- few or scanty</a:t>
            </a:r>
          </a:p>
          <a:p>
            <a:endParaRPr lang="en-US" dirty="0"/>
          </a:p>
          <a:p>
            <a:r>
              <a:rPr lang="en-US" dirty="0" err="1" smtClean="0"/>
              <a:t>eu</a:t>
            </a:r>
            <a:r>
              <a:rPr lang="en-US" dirty="0" smtClean="0"/>
              <a:t>- good, normal, well or easy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b="1" dirty="0" smtClean="0"/>
              <a:t>Common Medical Suffixes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indent="0" eaLnBrk="1" hangingPunct="1"/>
            <a:r>
              <a:rPr lang="en-US" dirty="0" smtClean="0"/>
              <a:t>-</a:t>
            </a:r>
            <a:r>
              <a:rPr lang="en-US" dirty="0" err="1" smtClean="0"/>
              <a:t>algia</a:t>
            </a:r>
            <a:r>
              <a:rPr lang="en-US" dirty="0" smtClean="0"/>
              <a:t>- painful</a:t>
            </a:r>
          </a:p>
          <a:p>
            <a:pPr indent="0" eaLnBrk="1" hangingPunct="1"/>
            <a:endParaRPr lang="en-US" dirty="0" smtClean="0"/>
          </a:p>
          <a:p>
            <a:pPr indent="0" eaLnBrk="1" hangingPunct="1"/>
            <a:r>
              <a:rPr lang="en-US" dirty="0" smtClean="0"/>
              <a:t>-asthenia –weakness</a:t>
            </a:r>
          </a:p>
          <a:p>
            <a:pPr indent="0" eaLnBrk="1" hangingPunct="1"/>
            <a:endParaRPr lang="en-US" dirty="0" smtClean="0"/>
          </a:p>
          <a:p>
            <a:pPr indent="0" eaLnBrk="1" hangingPunct="1"/>
            <a:r>
              <a:rPr lang="en-US" dirty="0" smtClean="0"/>
              <a:t>-</a:t>
            </a:r>
            <a:r>
              <a:rPr lang="en-US" dirty="0" err="1" smtClean="0"/>
              <a:t>cele</a:t>
            </a:r>
            <a:r>
              <a:rPr lang="en-US" dirty="0" smtClean="0"/>
              <a:t> –hernia</a:t>
            </a:r>
          </a:p>
          <a:p>
            <a:pPr indent="0" eaLnBrk="1" hangingPunct="1"/>
            <a:endParaRPr lang="en-US" dirty="0" smtClean="0"/>
          </a:p>
          <a:p>
            <a:pPr indent="0" eaLnBrk="1" hangingPunct="1"/>
            <a:r>
              <a:rPr lang="en-US" dirty="0" smtClean="0"/>
              <a:t>-</a:t>
            </a:r>
            <a:r>
              <a:rPr lang="en-US" dirty="0" err="1" smtClean="0"/>
              <a:t>centesis</a:t>
            </a:r>
            <a:r>
              <a:rPr lang="en-US" dirty="0" smtClean="0"/>
              <a:t> -surgical puncture</a:t>
            </a:r>
          </a:p>
          <a:p>
            <a:pPr indent="0" eaLnBrk="1" hangingPunct="1"/>
            <a:endParaRPr lang="en-US" dirty="0" smtClean="0"/>
          </a:p>
          <a:p>
            <a:pPr indent="0" eaLnBrk="1" hangingPunct="1"/>
            <a:r>
              <a:rPr lang="en-US" dirty="0" smtClean="0"/>
              <a:t>-</a:t>
            </a:r>
            <a:r>
              <a:rPr lang="en-US" dirty="0" err="1" smtClean="0"/>
              <a:t>ectomy</a:t>
            </a:r>
            <a:r>
              <a:rPr lang="en-US" dirty="0" smtClean="0"/>
              <a:t> -removal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itis</a:t>
            </a:r>
            <a:r>
              <a:rPr lang="en-US" dirty="0" smtClean="0"/>
              <a:t> -inflammation/infection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-gram –picture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malacia</a:t>
            </a:r>
            <a:r>
              <a:rPr lang="en-US" dirty="0" smtClean="0"/>
              <a:t> -abnormal softening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megaly</a:t>
            </a:r>
            <a:r>
              <a:rPr lang="en-US" dirty="0" smtClean="0"/>
              <a:t>- enlargement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-necrosis -death of tissue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plegia</a:t>
            </a:r>
            <a:r>
              <a:rPr lang="en-US" dirty="0" smtClean="0"/>
              <a:t> -paralysis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ology</a:t>
            </a:r>
            <a:r>
              <a:rPr lang="en-US" dirty="0" smtClean="0"/>
              <a:t> -study of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ostomy</a:t>
            </a:r>
            <a:r>
              <a:rPr lang="en-US" dirty="0" smtClean="0"/>
              <a:t> -surgical opening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otomy</a:t>
            </a:r>
            <a:r>
              <a:rPr lang="en-US" dirty="0" smtClean="0"/>
              <a:t> -surgical incision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rrhea</a:t>
            </a:r>
            <a:r>
              <a:rPr lang="en-US" dirty="0" smtClean="0"/>
              <a:t>- flow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91440" indent="0"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pathy</a:t>
            </a:r>
            <a:r>
              <a:rPr lang="en-US" dirty="0" smtClean="0"/>
              <a:t> –disease</a:t>
            </a:r>
          </a:p>
          <a:p>
            <a:pPr marL="91440" indent="0" eaLnBrk="1" hangingPunct="1">
              <a:spcBef>
                <a:spcPts val="0"/>
              </a:spcBef>
            </a:pPr>
            <a:endParaRPr lang="en-US" dirty="0" smtClean="0"/>
          </a:p>
          <a:p>
            <a:pPr marL="91440" indent="0"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plasty</a:t>
            </a:r>
            <a:r>
              <a:rPr lang="en-US" dirty="0" smtClean="0"/>
              <a:t> -surgical repair</a:t>
            </a:r>
          </a:p>
          <a:p>
            <a:pPr marL="91440" indent="0" eaLnBrk="1" hangingPunct="1">
              <a:spcBef>
                <a:spcPts val="0"/>
              </a:spcBef>
            </a:pPr>
            <a:endParaRPr lang="en-US" dirty="0" smtClean="0"/>
          </a:p>
          <a:p>
            <a:pPr marL="91440" indent="0" eaLnBrk="1" hangingPunct="1">
              <a:spcBef>
                <a:spcPts val="0"/>
              </a:spcBef>
            </a:pPr>
            <a:r>
              <a:rPr lang="en-US" dirty="0" smtClean="0"/>
              <a:t>-</a:t>
            </a:r>
            <a:r>
              <a:rPr lang="en-US" dirty="0" err="1" smtClean="0"/>
              <a:t>rrhaphy</a:t>
            </a:r>
            <a:r>
              <a:rPr lang="en-US" dirty="0" smtClean="0"/>
              <a:t> –suture</a:t>
            </a:r>
          </a:p>
          <a:p>
            <a:pPr marL="91440" indent="0" eaLnBrk="1" hangingPunct="1">
              <a:spcBef>
                <a:spcPts val="0"/>
              </a:spcBef>
            </a:pPr>
            <a:endParaRPr lang="en-US" dirty="0" smtClean="0"/>
          </a:p>
          <a:p>
            <a:pPr marL="91440" indent="0" eaLnBrk="1" hangingPunct="1">
              <a:spcBef>
                <a:spcPts val="0"/>
              </a:spcBef>
            </a:pPr>
            <a:r>
              <a:rPr lang="en-US" dirty="0" smtClean="0"/>
              <a:t>-sclerosis -abnormal hardening</a:t>
            </a:r>
          </a:p>
          <a:p>
            <a:pPr marL="91440" indent="0" eaLnBrk="1" hangingPunct="1">
              <a:spcBef>
                <a:spcPts val="0"/>
              </a:spcBef>
            </a:pPr>
            <a:endParaRPr lang="en-US" dirty="0" smtClean="0"/>
          </a:p>
          <a:p>
            <a:pPr marL="91440" indent="0" eaLnBrk="1" hangingPunct="1">
              <a:spcBef>
                <a:spcPts val="0"/>
              </a:spcBef>
            </a:pPr>
            <a:r>
              <a:rPr lang="en-US" dirty="0" smtClean="0"/>
              <a:t>-scope -instrument to view</a:t>
            </a:r>
          </a:p>
          <a:p>
            <a:pPr marL="91440" indent="0" eaLnBrk="1" hangingPunct="1"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rrhage</a:t>
            </a:r>
            <a:r>
              <a:rPr lang="en-US" dirty="0" smtClean="0"/>
              <a:t>  -abnormal bleeding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rrhexis</a:t>
            </a:r>
            <a:r>
              <a:rPr lang="en-US" dirty="0"/>
              <a:t> </a:t>
            </a:r>
            <a:r>
              <a:rPr lang="en-US" dirty="0" smtClean="0"/>
              <a:t> -rupture  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graphy</a:t>
            </a:r>
            <a:r>
              <a:rPr lang="en-US" dirty="0" smtClean="0"/>
              <a:t> –process of recording</a:t>
            </a:r>
          </a:p>
          <a:p>
            <a:endParaRPr lang="en-US" dirty="0"/>
          </a:p>
          <a:p>
            <a:r>
              <a:rPr lang="en-US" dirty="0" smtClean="0"/>
              <a:t>-stenosis </a:t>
            </a:r>
            <a:r>
              <a:rPr lang="en-US" dirty="0"/>
              <a:t>-narrowing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US" dirty="0" smtClean="0"/>
              <a:t>-al  -pertaining to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ous</a:t>
            </a:r>
            <a:r>
              <a:rPr lang="en-US" dirty="0" smtClean="0"/>
              <a:t>  -pertaining to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ical</a:t>
            </a:r>
            <a:r>
              <a:rPr lang="en-US" dirty="0" smtClean="0"/>
              <a:t>  -pertaining to</a:t>
            </a:r>
          </a:p>
          <a:p>
            <a:endParaRPr lang="en-US" dirty="0" smtClean="0"/>
          </a:p>
          <a:p>
            <a:r>
              <a:rPr lang="en-US" dirty="0"/>
              <a:t>-ac  -pertaining </a:t>
            </a:r>
            <a:r>
              <a:rPr lang="en-US" dirty="0" smtClean="0"/>
              <a:t>to</a:t>
            </a:r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ic</a:t>
            </a:r>
            <a:r>
              <a:rPr lang="en-US" dirty="0" smtClean="0"/>
              <a:t>  - pertaining to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iasis</a:t>
            </a:r>
            <a:r>
              <a:rPr lang="en-US" dirty="0"/>
              <a:t>  -abnormal </a:t>
            </a:r>
            <a:r>
              <a:rPr lang="en-US" dirty="0" smtClean="0"/>
              <a:t>condition</a:t>
            </a:r>
          </a:p>
          <a:p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esis</a:t>
            </a:r>
            <a:r>
              <a:rPr lang="en-US" dirty="0"/>
              <a:t>  -abnormal </a:t>
            </a:r>
            <a:r>
              <a:rPr lang="en-US" dirty="0" smtClean="0"/>
              <a:t>condition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-ago  - abnormal </a:t>
            </a:r>
            <a:r>
              <a:rPr lang="en-US" dirty="0" smtClean="0"/>
              <a:t>condition</a:t>
            </a:r>
          </a:p>
          <a:p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osis</a:t>
            </a:r>
            <a:r>
              <a:rPr lang="en-US" dirty="0"/>
              <a:t> -abnormal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Dr. Smith enters the nurse’s station and begins to dictate notes that say Mrs. Jones needs to have an exploratory </a:t>
            </a:r>
            <a:r>
              <a:rPr lang="en-US" sz="2800" dirty="0" err="1" smtClean="0"/>
              <a:t>laparotomy</a:t>
            </a:r>
            <a:r>
              <a:rPr lang="en-US" sz="2800" dirty="0" smtClean="0"/>
              <a:t>, but he suspects he will end up doing a bilateral </a:t>
            </a:r>
            <a:r>
              <a:rPr lang="en-US" sz="2800" dirty="0" err="1" smtClean="0"/>
              <a:t>salpingoophorectomy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Before the surgery he wants a CXR, EKG, CBC and ABG done, stat.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You suddenly feel thankful that Ms. Garza spent so much time teaching you medical terminology.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b="1" dirty="0" smtClean="0"/>
              <a:t>Common Medical Root Words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</a:pPr>
            <a:r>
              <a:rPr lang="en-US" dirty="0" err="1" smtClean="0"/>
              <a:t>acro</a:t>
            </a:r>
            <a:r>
              <a:rPr lang="en-US" dirty="0" smtClean="0"/>
              <a:t> –extremities</a:t>
            </a:r>
          </a:p>
          <a:p>
            <a:pPr indent="0" eaLnBrk="1" hangingPunct="1">
              <a:spcBef>
                <a:spcPts val="0"/>
              </a:spcBef>
            </a:pP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r>
              <a:rPr lang="en-US" dirty="0" err="1" smtClean="0"/>
              <a:t>angi</a:t>
            </a:r>
            <a:r>
              <a:rPr lang="en-US" dirty="0" smtClean="0"/>
              <a:t>/o –vessel</a:t>
            </a:r>
          </a:p>
          <a:p>
            <a:pPr indent="0" eaLnBrk="1" hangingPunct="1">
              <a:spcBef>
                <a:spcPts val="0"/>
              </a:spcBef>
            </a:pP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r>
              <a:rPr lang="en-US" dirty="0" err="1" smtClean="0"/>
              <a:t>arthr</a:t>
            </a:r>
            <a:r>
              <a:rPr lang="en-US" dirty="0" smtClean="0"/>
              <a:t>/o- joint</a:t>
            </a:r>
          </a:p>
          <a:p>
            <a:pPr indent="0" eaLnBrk="1" hangingPunct="1">
              <a:spcBef>
                <a:spcPts val="0"/>
              </a:spcBef>
            </a:pP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r>
              <a:rPr lang="en-US" dirty="0" err="1" smtClean="0"/>
              <a:t>cardi</a:t>
            </a:r>
            <a:r>
              <a:rPr lang="en-US" dirty="0" smtClean="0"/>
              <a:t>/o –heart</a:t>
            </a:r>
          </a:p>
          <a:p>
            <a:pPr indent="0" eaLnBrk="1" hangingPunct="1">
              <a:spcBef>
                <a:spcPts val="0"/>
              </a:spcBef>
            </a:pP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r>
              <a:rPr lang="en-US" dirty="0" err="1" smtClean="0"/>
              <a:t>cerebr</a:t>
            </a:r>
            <a:r>
              <a:rPr lang="en-US" dirty="0" smtClean="0"/>
              <a:t>/o </a:t>
            </a:r>
            <a:r>
              <a:rPr lang="en-US" smtClean="0"/>
              <a:t>–brain</a:t>
            </a: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endParaRPr lang="en-US" dirty="0" smtClean="0"/>
          </a:p>
          <a:p>
            <a:pPr indent="0" eaLnBrk="1" hangingPunct="1">
              <a:spcBef>
                <a:spcPts val="0"/>
              </a:spcBef>
            </a:pPr>
            <a:r>
              <a:rPr lang="en-US" err="1" smtClean="0"/>
              <a:t>chrondr</a:t>
            </a:r>
            <a:r>
              <a:rPr lang="en-US" smtClean="0"/>
              <a:t>/o- cartilage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cyte</a:t>
            </a:r>
            <a:r>
              <a:rPr lang="en-US" dirty="0"/>
              <a:t> </a:t>
            </a:r>
            <a:r>
              <a:rPr lang="en-US" dirty="0" smtClean="0"/>
              <a:t>-cell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gastr</a:t>
            </a:r>
            <a:r>
              <a:rPr lang="en-US" dirty="0" smtClean="0"/>
              <a:t>/o- stomach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hepat</a:t>
            </a:r>
            <a:r>
              <a:rPr lang="en-US" dirty="0" smtClean="0"/>
              <a:t>- liver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lapar</a:t>
            </a:r>
            <a:r>
              <a:rPr lang="en-US" dirty="0" smtClean="0"/>
              <a:t> -abdomen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latero</a:t>
            </a:r>
            <a:r>
              <a:rPr lang="en-US" dirty="0" smtClean="0"/>
              <a:t>- side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mamm</a:t>
            </a:r>
            <a:r>
              <a:rPr lang="en-US" dirty="0" smtClean="0"/>
              <a:t>/o- breast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medial- middle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my/o –muscle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cost/o –ribs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nephr/o -kidney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oophor –ovary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ot/o -ear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pneum/o -lung/air</a:t>
            </a:r>
            <a:endParaRPr lang="en-US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rhino </a:t>
            </a:r>
            <a:r>
              <a:rPr lang="en-US" smtClean="0"/>
              <a:t>-nose</a:t>
            </a:r>
            <a:endParaRPr lang="en-US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tend/o </a:t>
            </a:r>
            <a:r>
              <a:rPr lang="en-US" smtClean="0"/>
              <a:t>-tendon</a:t>
            </a:r>
            <a:endParaRPr lang="en-US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err="1"/>
              <a:t>trachi</a:t>
            </a:r>
            <a:r>
              <a:rPr lang="en-US"/>
              <a:t> </a:t>
            </a:r>
            <a:r>
              <a:rPr lang="en-US" smtClean="0"/>
              <a:t>-trachea </a:t>
            </a:r>
            <a:r>
              <a:rPr lang="en-US" dirty="0"/>
              <a:t>(wind pipe</a:t>
            </a:r>
            <a:r>
              <a:rPr lang="en-US" dirty="0" smtClean="0"/>
              <a:t>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err="1"/>
              <a:t>thorac</a:t>
            </a:r>
            <a:r>
              <a:rPr lang="en-US"/>
              <a:t> </a:t>
            </a:r>
            <a:r>
              <a:rPr lang="en-US" smtClean="0"/>
              <a:t>-chest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salpingo</a:t>
            </a:r>
            <a:r>
              <a:rPr lang="en-US" dirty="0"/>
              <a:t> </a:t>
            </a:r>
            <a:r>
              <a:rPr lang="en-US" dirty="0" smtClean="0"/>
              <a:t>-fallopian tube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procto</a:t>
            </a:r>
            <a:r>
              <a:rPr lang="en-US" dirty="0"/>
              <a:t> </a:t>
            </a:r>
            <a:r>
              <a:rPr lang="en-US" dirty="0" smtClean="0"/>
              <a:t>-rectum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oste/o </a:t>
            </a:r>
            <a:r>
              <a:rPr lang="en-US" dirty="0" smtClean="0"/>
              <a:t>-bone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neur</a:t>
            </a:r>
            <a:r>
              <a:rPr lang="en-US" dirty="0"/>
              <a:t>/o </a:t>
            </a:r>
            <a:r>
              <a:rPr lang="en-US" dirty="0" smtClean="0"/>
              <a:t>-nerve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nas</a:t>
            </a:r>
            <a:r>
              <a:rPr lang="en-US" dirty="0"/>
              <a:t>/o </a:t>
            </a:r>
            <a:r>
              <a:rPr lang="en-US" smtClean="0"/>
              <a:t>-nose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myel</a:t>
            </a:r>
            <a:r>
              <a:rPr lang="en-US" dirty="0" smtClean="0"/>
              <a:t>/o -spinal cord/bone marrow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mast/o –breast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lip/o- fat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laryng</a:t>
            </a:r>
            <a:r>
              <a:rPr lang="en-US" dirty="0" smtClean="0"/>
              <a:t> -</a:t>
            </a:r>
            <a:r>
              <a:rPr lang="en-US" dirty="0"/>
              <a:t> </a:t>
            </a:r>
            <a:r>
              <a:rPr lang="en-US" dirty="0" smtClean="0"/>
              <a:t>throat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hyster</a:t>
            </a:r>
            <a:r>
              <a:rPr lang="en-US" dirty="0" smtClean="0"/>
              <a:t>/o -uterus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hemo/hemat- </a:t>
            </a:r>
            <a:r>
              <a:rPr lang="en-US" dirty="0" smtClean="0"/>
              <a:t>blood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enter/o </a:t>
            </a:r>
            <a:r>
              <a:rPr lang="en-US" smtClean="0"/>
              <a:t>-small </a:t>
            </a:r>
            <a:r>
              <a:rPr lang="en-US" dirty="0" smtClean="0"/>
              <a:t>intestines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cyst/o </a:t>
            </a:r>
            <a:r>
              <a:rPr lang="en-US" smtClean="0"/>
              <a:t>-sac/bladder</a:t>
            </a:r>
            <a:endParaRPr lang="en-US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err="1"/>
              <a:t>col</a:t>
            </a:r>
            <a:r>
              <a:rPr lang="en-US"/>
              <a:t>/o </a:t>
            </a:r>
            <a:r>
              <a:rPr lang="en-US" smtClean="0"/>
              <a:t>-large </a:t>
            </a:r>
            <a:r>
              <a:rPr lang="en-US" dirty="0" smtClean="0"/>
              <a:t>intestines/colon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err="1"/>
              <a:t>cervi</a:t>
            </a:r>
            <a:r>
              <a:rPr lang="en-US"/>
              <a:t>/c </a:t>
            </a:r>
            <a:r>
              <a:rPr lang="en-US" smtClean="0"/>
              <a:t>-neck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carp -wrist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brachi -arm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arteri/o -artery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aden -gland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tonsill</a:t>
            </a:r>
            <a:r>
              <a:rPr lang="en-US" dirty="0" smtClean="0"/>
              <a:t> -  tonsils</a:t>
            </a:r>
          </a:p>
          <a:p>
            <a:endParaRPr lang="en-US" dirty="0"/>
          </a:p>
          <a:p>
            <a:r>
              <a:rPr lang="en-US" dirty="0" err="1" smtClean="0"/>
              <a:t>lith</a:t>
            </a:r>
            <a:r>
              <a:rPr lang="en-US" dirty="0" smtClean="0"/>
              <a:t> – stone</a:t>
            </a:r>
          </a:p>
          <a:p>
            <a:endParaRPr lang="en-US" dirty="0"/>
          </a:p>
          <a:p>
            <a:r>
              <a:rPr lang="en-US" dirty="0" err="1" smtClean="0"/>
              <a:t>appendic</a:t>
            </a:r>
            <a:r>
              <a:rPr lang="en-US" dirty="0" smtClean="0"/>
              <a:t>- appendix</a:t>
            </a:r>
          </a:p>
          <a:p>
            <a:endParaRPr lang="en-US" dirty="0"/>
          </a:p>
          <a:p>
            <a:r>
              <a:rPr lang="en-US" dirty="0" err="1" smtClean="0"/>
              <a:t>myc</a:t>
            </a:r>
            <a:r>
              <a:rPr lang="en-US" dirty="0" smtClean="0"/>
              <a:t>/o- fungus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pyel</a:t>
            </a:r>
            <a:r>
              <a:rPr lang="en-US" dirty="0" smtClean="0"/>
              <a:t>/o- renal pelvis (part of kidney)</a:t>
            </a:r>
          </a:p>
          <a:p>
            <a:endParaRPr lang="en-US" dirty="0"/>
          </a:p>
          <a:p>
            <a:r>
              <a:rPr lang="en-US" dirty="0" err="1" smtClean="0"/>
              <a:t>py</a:t>
            </a:r>
            <a:r>
              <a:rPr lang="en-US" dirty="0" smtClean="0"/>
              <a:t>/o – pus</a:t>
            </a:r>
          </a:p>
          <a:p>
            <a:endParaRPr lang="en-US" dirty="0"/>
          </a:p>
          <a:p>
            <a:r>
              <a:rPr lang="en-US" dirty="0" err="1" smtClean="0"/>
              <a:t>pyr</a:t>
            </a:r>
            <a:r>
              <a:rPr lang="en-US" dirty="0" smtClean="0"/>
              <a:t>/o- fever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/>
              <a:t>Prefixes</a:t>
            </a:r>
            <a:r>
              <a:rPr lang="en-US" dirty="0" smtClean="0"/>
              <a:t> </a:t>
            </a:r>
            <a:r>
              <a:rPr lang="en-US" dirty="0"/>
              <a:t>– usually indicate location, time, or number and come </a:t>
            </a:r>
            <a:r>
              <a:rPr lang="en-US" dirty="0" smtClean="0"/>
              <a:t>at the </a:t>
            </a:r>
            <a:r>
              <a:rPr lang="en-US" dirty="0"/>
              <a:t>beginning of a </a:t>
            </a:r>
            <a:r>
              <a:rPr lang="en-US" dirty="0" smtClean="0"/>
              <a:t>word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/>
              <a:t>Suffixes</a:t>
            </a:r>
            <a:r>
              <a:rPr lang="en-US" dirty="0" smtClean="0"/>
              <a:t> </a:t>
            </a:r>
            <a:r>
              <a:rPr lang="en-US" dirty="0"/>
              <a:t>– usually indicate the procedure, disease, or </a:t>
            </a:r>
            <a:r>
              <a:rPr lang="en-US" dirty="0" smtClean="0"/>
              <a:t>condition and </a:t>
            </a:r>
            <a:r>
              <a:rPr lang="en-US" dirty="0"/>
              <a:t>come after the root word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/>
              <a:t>Root </a:t>
            </a:r>
            <a:r>
              <a:rPr lang="en-US" b="1" dirty="0"/>
              <a:t>Words </a:t>
            </a:r>
            <a:r>
              <a:rPr lang="en-US" dirty="0"/>
              <a:t>– usually indicate the part of the body </a:t>
            </a:r>
            <a:r>
              <a:rPr lang="en-US" dirty="0" smtClean="0"/>
              <a:t>involved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cyan/o  -blue</a:t>
            </a:r>
          </a:p>
          <a:p>
            <a:endParaRPr lang="en-US" dirty="0"/>
          </a:p>
          <a:p>
            <a:r>
              <a:rPr lang="en-US" dirty="0" err="1" smtClean="0"/>
              <a:t>eryth</a:t>
            </a:r>
            <a:r>
              <a:rPr lang="en-US" dirty="0" smtClean="0"/>
              <a:t>/o –red</a:t>
            </a:r>
          </a:p>
          <a:p>
            <a:endParaRPr lang="en-US" dirty="0"/>
          </a:p>
          <a:p>
            <a:r>
              <a:rPr lang="en-US" dirty="0" err="1" smtClean="0"/>
              <a:t>leuk</a:t>
            </a:r>
            <a:r>
              <a:rPr lang="en-US" dirty="0" smtClean="0"/>
              <a:t>/o  - white</a:t>
            </a:r>
          </a:p>
          <a:p>
            <a:endParaRPr lang="en-US" dirty="0"/>
          </a:p>
          <a:p>
            <a:r>
              <a:rPr lang="en-US" dirty="0" err="1" smtClean="0"/>
              <a:t>melan</a:t>
            </a:r>
            <a:r>
              <a:rPr lang="en-US" dirty="0" smtClean="0"/>
              <a:t>/o – black</a:t>
            </a:r>
          </a:p>
          <a:p>
            <a:endParaRPr lang="en-US" dirty="0" smtClean="0"/>
          </a:p>
          <a:p>
            <a:r>
              <a:rPr lang="en-US" dirty="0" err="1" smtClean="0"/>
              <a:t>poli</a:t>
            </a:r>
            <a:r>
              <a:rPr lang="en-US" dirty="0" smtClean="0"/>
              <a:t>/o - gray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Combining Vowel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1. usually “o”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2. attached to the root word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3</a:t>
            </a:r>
            <a:r>
              <a:rPr lang="en-US" sz="2400" dirty="0" smtClean="0"/>
              <a:t>. makes medical terms easier to pronounce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4. </a:t>
            </a:r>
            <a:r>
              <a:rPr lang="en-US" sz="2400" dirty="0" smtClean="0"/>
              <a:t>is NOT used a when suffix begins with a vowel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5. </a:t>
            </a:r>
            <a:r>
              <a:rPr lang="en-US" sz="2400" dirty="0" smtClean="0"/>
              <a:t>IS used when suffix begins with a consonant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+ Root Word + Suffix = Medical Term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Poly + neur/o + itis = POLYNEURITIS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many + nerves + inflammation = inflammation of many nerves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Common Medical Prefixes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/>
            <a:r>
              <a:rPr lang="en-US" dirty="0" smtClean="0"/>
              <a:t>a-, an- negative, without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ab</a:t>
            </a:r>
            <a:r>
              <a:rPr lang="en-US" dirty="0" smtClean="0"/>
              <a:t>- away from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ad- towards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anti- against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ante-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bi- two, both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brachy</a:t>
            </a:r>
            <a:r>
              <a:rPr lang="en-US" dirty="0" smtClean="0"/>
              <a:t>- short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brady</a:t>
            </a:r>
            <a:r>
              <a:rPr lang="en-US" dirty="0" smtClean="0"/>
              <a:t>- slow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dys</a:t>
            </a:r>
            <a:r>
              <a:rPr lang="en-US" dirty="0" smtClean="0"/>
              <a:t>- painful, difficult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dors</a:t>
            </a:r>
            <a:r>
              <a:rPr lang="en-US" dirty="0" smtClean="0"/>
              <a:t>- back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endo</a:t>
            </a:r>
            <a:r>
              <a:rPr lang="en-US" dirty="0" smtClean="0"/>
              <a:t>- inside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epi</a:t>
            </a:r>
            <a:r>
              <a:rPr lang="en-US" dirty="0" smtClean="0"/>
              <a:t>- above, upon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hemi- half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hyper- excessive, above, more than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hypo- decrease, below, 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inter- between, among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intra- within, inside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macro- large, big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micro- </a:t>
            </a:r>
            <a:r>
              <a:rPr lang="en-US" dirty="0"/>
              <a:t>small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mal-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627</Words>
  <Application>Microsoft Office PowerPoint</Application>
  <PresentationFormat>On-screen Show (4:3)</PresentationFormat>
  <Paragraphs>212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Medical Terminology</vt:lpstr>
      <vt:lpstr>PowerPoint Presentation</vt:lpstr>
      <vt:lpstr>PowerPoint Presentation</vt:lpstr>
      <vt:lpstr>PowerPoint Presentation</vt:lpstr>
      <vt:lpstr>PowerPoint Presentation</vt:lpstr>
      <vt:lpstr>Common Medical Prefixes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Medical Suffixes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Medical Root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 Terms</dc:title>
  <dc:creator>Me</dc:creator>
  <cp:lastModifiedBy>Garza, Maria</cp:lastModifiedBy>
  <cp:revision>31</cp:revision>
  <dcterms:created xsi:type="dcterms:W3CDTF">2010-10-11T00:04:56Z</dcterms:created>
  <dcterms:modified xsi:type="dcterms:W3CDTF">2020-08-13T21:49:40Z</dcterms:modified>
</cp:coreProperties>
</file>