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310"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313" r:id="rId27"/>
    <p:sldId id="281" r:id="rId28"/>
    <p:sldId id="282" r:id="rId29"/>
    <p:sldId id="283" r:id="rId30"/>
    <p:sldId id="284" r:id="rId31"/>
    <p:sldId id="285" r:id="rId32"/>
    <p:sldId id="286" r:id="rId33"/>
    <p:sldId id="316" r:id="rId34"/>
    <p:sldId id="287" r:id="rId35"/>
    <p:sldId id="288" r:id="rId36"/>
    <p:sldId id="289" r:id="rId37"/>
    <p:sldId id="291" r:id="rId38"/>
    <p:sldId id="292" r:id="rId39"/>
    <p:sldId id="293" r:id="rId40"/>
    <p:sldId id="294" r:id="rId41"/>
    <p:sldId id="295" r:id="rId42"/>
    <p:sldId id="290" r:id="rId43"/>
    <p:sldId id="297" r:id="rId44"/>
    <p:sldId id="298" r:id="rId45"/>
    <p:sldId id="299" r:id="rId46"/>
    <p:sldId id="300" r:id="rId47"/>
    <p:sldId id="301" r:id="rId48"/>
    <p:sldId id="302" r:id="rId49"/>
    <p:sldId id="303" r:id="rId50"/>
    <p:sldId id="304" r:id="rId51"/>
    <p:sldId id="306" r:id="rId52"/>
    <p:sldId id="307" r:id="rId53"/>
    <p:sldId id="308" r:id="rId54"/>
    <p:sldId id="309" r:id="rId55"/>
    <p:sldId id="315"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3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18341251-BCC6-4FD8-8477-186E294D22FD}"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CB43E-EC97-4351-A318-8382393813F8}"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341251-BCC6-4FD8-8477-186E294D22FD}"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CB43E-EC97-4351-A318-8382393813F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341251-BCC6-4FD8-8477-186E294D22FD}" type="datetimeFigureOut">
              <a:rPr lang="en-US" smtClean="0"/>
              <a:pPr/>
              <a:t>3/21/2014</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994CB43E-EC97-4351-A318-8382393813F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8341251-BCC6-4FD8-8477-186E294D22FD}"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CB43E-EC97-4351-A318-8382393813F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8341251-BCC6-4FD8-8477-186E294D22FD}" type="datetimeFigureOut">
              <a:rPr lang="en-US" smtClean="0"/>
              <a:pPr/>
              <a:t>3/21/2014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4CB43E-EC97-4351-A318-8382393813F8}"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8341251-BCC6-4FD8-8477-186E294D22FD}" type="datetimeFigureOut">
              <a:rPr lang="en-US" smtClean="0"/>
              <a:pPr/>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CB43E-EC97-4351-A318-8382393813F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8341251-BCC6-4FD8-8477-186E294D22FD}" type="datetimeFigureOut">
              <a:rPr lang="en-US" smtClean="0"/>
              <a:pPr/>
              <a:t>3/21/2014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4CB43E-EC97-4351-A318-8382393813F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8341251-BCC6-4FD8-8477-186E294D22FD}" type="datetimeFigureOut">
              <a:rPr lang="en-US" smtClean="0"/>
              <a:pPr/>
              <a:t>3/21/2014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4CB43E-EC97-4351-A318-8382393813F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341251-BCC6-4FD8-8477-186E294D22FD}" type="datetimeFigureOut">
              <a:rPr lang="en-US" smtClean="0"/>
              <a:pPr/>
              <a:t>3/21/2014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4CB43E-EC97-4351-A318-8382393813F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8341251-BCC6-4FD8-8477-186E294D22FD}" type="datetimeFigureOut">
              <a:rPr lang="en-US" smtClean="0"/>
              <a:pPr/>
              <a:t>3/21/2014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4CB43E-EC97-4351-A318-8382393813F8}"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18341251-BCC6-4FD8-8477-186E294D22FD}" type="datetimeFigureOut">
              <a:rPr lang="en-US" smtClean="0"/>
              <a:pPr/>
              <a:t>3/21/2014</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994CB43E-EC97-4351-A318-8382393813F8}"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18341251-BCC6-4FD8-8477-186E294D22FD}" type="datetimeFigureOut">
              <a:rPr lang="en-US" smtClean="0"/>
              <a:pPr/>
              <a:t>3/21/2014</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94CB43E-EC97-4351-A318-8382393813F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85800"/>
            <a:ext cx="8077200" cy="1673352"/>
          </a:xfrm>
        </p:spPr>
        <p:txBody>
          <a:bodyPr>
            <a:normAutofit fontScale="90000"/>
          </a:bodyPr>
          <a:lstStyle/>
          <a:p>
            <a:r>
              <a:rPr lang="en-US" dirty="0" smtClean="0"/>
              <a:t>Ch. 21 Africa and the Africans in the Age of the Atlantic Slave Trade</a:t>
            </a:r>
            <a:endParaRPr lang="en-US" dirty="0"/>
          </a:p>
        </p:txBody>
      </p:sp>
      <p:pic>
        <p:nvPicPr>
          <p:cNvPr id="1026" name="Picture 2" descr="http://t1.gstatic.com/images?q=tbn:ANd9GcQoxngohtZ6hAAHHNC-MRz9mRrzET53P8wwjlgiby3LBkZM1JIXeg:0.tqn.com/d/africanhistory/1/0/5/2/Trans-Atlantic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2359152"/>
            <a:ext cx="4429125" cy="410597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latinamericanstudies.org/slavery/slavery-statist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8398" y="2843712"/>
            <a:ext cx="4267200" cy="313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3704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 y="457200"/>
            <a:ext cx="3429000" cy="5083175"/>
          </a:xfrm>
        </p:spPr>
        <p:txBody>
          <a:bodyPr>
            <a:normAutofit fontScale="85000" lnSpcReduction="20000"/>
          </a:bodyPr>
          <a:lstStyle/>
          <a:p>
            <a:r>
              <a:rPr lang="en-US" dirty="0" smtClean="0"/>
              <a:t>1484 - Missionary efforts were made to convert the rulers of Benin, </a:t>
            </a:r>
            <a:r>
              <a:rPr lang="en-US" dirty="0" err="1" smtClean="0"/>
              <a:t>Kongo</a:t>
            </a:r>
            <a:r>
              <a:rPr lang="en-US" dirty="0" smtClean="0"/>
              <a:t>, and other African kingdoms</a:t>
            </a:r>
          </a:p>
          <a:p>
            <a:pPr lvl="1"/>
            <a:r>
              <a:rPr lang="en-US" dirty="0" err="1" smtClean="0"/>
              <a:t>Kongo</a:t>
            </a:r>
            <a:r>
              <a:rPr lang="en-US" dirty="0" smtClean="0"/>
              <a:t> – members of the royal family were converted</a:t>
            </a:r>
          </a:p>
          <a:p>
            <a:pPr lvl="2"/>
            <a:r>
              <a:rPr lang="en-US" dirty="0" smtClean="0"/>
              <a:t>The whole Kingdom was eventually brought under Christianity</a:t>
            </a:r>
          </a:p>
          <a:p>
            <a:pPr lvl="3"/>
            <a:r>
              <a:rPr lang="en-US" dirty="0" smtClean="0"/>
              <a:t>Ruler </a:t>
            </a:r>
            <a:r>
              <a:rPr lang="en-US" dirty="0" err="1" smtClean="0"/>
              <a:t>Nzinga</a:t>
            </a:r>
            <a:r>
              <a:rPr lang="en-US" dirty="0" smtClean="0"/>
              <a:t> </a:t>
            </a:r>
            <a:r>
              <a:rPr lang="en-US" dirty="0" err="1" smtClean="0"/>
              <a:t>Mvemba</a:t>
            </a:r>
            <a:r>
              <a:rPr lang="en-US" dirty="0" smtClean="0"/>
              <a:t> (1507-1543)</a:t>
            </a:r>
          </a:p>
          <a:p>
            <a:pPr lvl="3"/>
            <a:r>
              <a:rPr lang="en-US" dirty="0" smtClean="0"/>
              <a:t>Portuguese advisors and missionaries</a:t>
            </a:r>
            <a:endParaRPr lang="en-US" dirty="0"/>
          </a:p>
        </p:txBody>
      </p:sp>
      <p:pic>
        <p:nvPicPr>
          <p:cNvPr id="47106" name="Picture 2" descr="http://www.betterthanfaith.com/wp-content/uploads/2009/01/africa-religion-map-not-accurate.jpg"/>
          <p:cNvPicPr>
            <a:picLocks noChangeAspect="1" noChangeArrowheads="1"/>
          </p:cNvPicPr>
          <p:nvPr/>
        </p:nvPicPr>
        <p:blipFill>
          <a:blip r:embed="rId2" cstate="print"/>
          <a:srcRect/>
          <a:stretch>
            <a:fillRect/>
          </a:stretch>
        </p:blipFill>
        <p:spPr bwMode="auto">
          <a:xfrm>
            <a:off x="3962400" y="152400"/>
            <a:ext cx="4043082" cy="3352800"/>
          </a:xfrm>
          <a:prstGeom prst="rect">
            <a:avLst/>
          </a:prstGeom>
          <a:noFill/>
        </p:spPr>
      </p:pic>
      <p:pic>
        <p:nvPicPr>
          <p:cNvPr id="4" name="Picture 3"/>
          <p:cNvPicPr>
            <a:picLocks noChangeAspect="1"/>
          </p:cNvPicPr>
          <p:nvPr/>
        </p:nvPicPr>
        <p:blipFill>
          <a:blip r:embed="rId3"/>
          <a:stretch>
            <a:fillRect/>
          </a:stretch>
        </p:blipFill>
        <p:spPr>
          <a:xfrm>
            <a:off x="3352800" y="3657600"/>
            <a:ext cx="4095750" cy="311467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228600"/>
            <a:ext cx="3657600" cy="6705600"/>
          </a:xfrm>
        </p:spPr>
        <p:txBody>
          <a:bodyPr>
            <a:normAutofit fontScale="70000" lnSpcReduction="20000"/>
          </a:bodyPr>
          <a:lstStyle/>
          <a:p>
            <a:r>
              <a:rPr lang="en-US" dirty="0" smtClean="0"/>
              <a:t>1570s – Portuguese colony of Angola</a:t>
            </a:r>
          </a:p>
          <a:p>
            <a:r>
              <a:rPr lang="en-US" dirty="0" smtClean="0"/>
              <a:t>Portuguese tried to dominate the existing trading system of the African ports in the Indian Ocean and Red Sea</a:t>
            </a:r>
          </a:p>
          <a:p>
            <a:r>
              <a:rPr lang="en-US" dirty="0" smtClean="0"/>
              <a:t>Portuguese effort was primarily commercial, accompanied by a strong missionary effort</a:t>
            </a:r>
          </a:p>
          <a:p>
            <a:r>
              <a:rPr lang="en-US" dirty="0" smtClean="0"/>
              <a:t>17</a:t>
            </a:r>
            <a:r>
              <a:rPr lang="en-US" baseline="30000" dirty="0" smtClean="0"/>
              <a:t>th</a:t>
            </a:r>
            <a:r>
              <a:rPr lang="en-US" dirty="0" smtClean="0"/>
              <a:t> century – Dutch, English, French, and others competed with the Portuguese and displaced them (to some extent)</a:t>
            </a:r>
          </a:p>
          <a:p>
            <a:pPr lvl="1"/>
            <a:r>
              <a:rPr lang="en-US" dirty="0" smtClean="0"/>
              <a:t>System of fortified trading stations</a:t>
            </a:r>
          </a:p>
          <a:p>
            <a:pPr lvl="1"/>
            <a:r>
              <a:rPr lang="en-US" dirty="0" smtClean="0"/>
              <a:t>Combination of force and diplomacy</a:t>
            </a:r>
          </a:p>
          <a:p>
            <a:pPr lvl="1"/>
            <a:r>
              <a:rPr lang="en-US" dirty="0" smtClean="0"/>
              <a:t>Alliances with local rulers</a:t>
            </a:r>
          </a:p>
          <a:p>
            <a:pPr lvl="1"/>
            <a:r>
              <a:rPr lang="en-US" dirty="0" smtClean="0"/>
              <a:t>Predominance of commercial relations</a:t>
            </a:r>
            <a:endParaRPr lang="en-US" dirty="0"/>
          </a:p>
        </p:txBody>
      </p:sp>
      <p:pic>
        <p:nvPicPr>
          <p:cNvPr id="2" name="Picture 1"/>
          <p:cNvPicPr>
            <a:picLocks noChangeAspect="1"/>
          </p:cNvPicPr>
          <p:nvPr/>
        </p:nvPicPr>
        <p:blipFill>
          <a:blip r:embed="rId2"/>
          <a:stretch>
            <a:fillRect/>
          </a:stretch>
        </p:blipFill>
        <p:spPr>
          <a:xfrm>
            <a:off x="5450460" y="505111"/>
            <a:ext cx="3577080" cy="6152578"/>
          </a:xfrm>
          <a:prstGeom prst="rect">
            <a:avLst/>
          </a:prstGeom>
        </p:spPr>
      </p:pic>
      <p:pic>
        <p:nvPicPr>
          <p:cNvPr id="5" name="Picture 4"/>
          <p:cNvPicPr>
            <a:picLocks noChangeAspect="1"/>
          </p:cNvPicPr>
          <p:nvPr/>
        </p:nvPicPr>
        <p:blipFill>
          <a:blip r:embed="rId3"/>
          <a:stretch>
            <a:fillRect/>
          </a:stretch>
        </p:blipFill>
        <p:spPr>
          <a:xfrm>
            <a:off x="3667125" y="152400"/>
            <a:ext cx="1628775" cy="19050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2019" y="76200"/>
            <a:ext cx="9067800" cy="2667000"/>
          </a:xfrm>
        </p:spPr>
        <p:txBody>
          <a:bodyPr>
            <a:normAutofit fontScale="62500" lnSpcReduction="20000"/>
          </a:bodyPr>
          <a:lstStyle/>
          <a:p>
            <a:r>
              <a:rPr lang="en-US" dirty="0" smtClean="0"/>
              <a:t>For a long time Portugal’s major interest was gold, pepper, and other products</a:t>
            </a:r>
          </a:p>
          <a:p>
            <a:pPr lvl="1"/>
            <a:r>
              <a:rPr lang="en-US" dirty="0" smtClean="0"/>
              <a:t>A central element in this pattern was the slave trade</a:t>
            </a:r>
          </a:p>
          <a:p>
            <a:r>
              <a:rPr lang="en-US" dirty="0" smtClean="0"/>
              <a:t>Slavery as an institution had been extensive in the Roman Empire but had died out in most of Europe during the Middle Ages</a:t>
            </a:r>
          </a:p>
          <a:p>
            <a:pPr lvl="1"/>
            <a:r>
              <a:rPr lang="en-US" dirty="0" smtClean="0"/>
              <a:t>Replaced by serfdom</a:t>
            </a:r>
          </a:p>
          <a:p>
            <a:pPr lvl="1"/>
            <a:r>
              <a:rPr lang="en-US" dirty="0" smtClean="0"/>
              <a:t>Exception : Iberian Peninsula </a:t>
            </a:r>
          </a:p>
          <a:p>
            <a:pPr lvl="2"/>
            <a:r>
              <a:rPr lang="en-US" dirty="0" smtClean="0"/>
              <a:t>Christians vs. Muslims</a:t>
            </a:r>
          </a:p>
          <a:p>
            <a:r>
              <a:rPr lang="en-US" dirty="0" smtClean="0"/>
              <a:t>1441 – first slaves brought to Portugal from Africa</a:t>
            </a:r>
          </a:p>
          <a:p>
            <a:pPr lvl="1"/>
            <a:r>
              <a:rPr lang="en-US" dirty="0" smtClean="0"/>
              <a:t>Slaves became a common trade item</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2550795"/>
            <a:ext cx="5334000" cy="4307205"/>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143000" y="228600"/>
            <a:ext cx="4114800" cy="4038600"/>
          </a:xfrm>
        </p:spPr>
        <p:txBody>
          <a:bodyPr>
            <a:normAutofit fontScale="62500" lnSpcReduction="20000"/>
          </a:bodyPr>
          <a:lstStyle/>
          <a:p>
            <a:r>
              <a:rPr lang="en-US" dirty="0" smtClean="0"/>
              <a:t>Slaves were acquired by raiding or by trade </a:t>
            </a:r>
          </a:p>
          <a:p>
            <a:pPr lvl="1"/>
            <a:r>
              <a:rPr lang="en-US" dirty="0" smtClean="0"/>
              <a:t>More success through trade, but effect on slaves were similar</a:t>
            </a:r>
          </a:p>
          <a:p>
            <a:r>
              <a:rPr lang="en-US" dirty="0" smtClean="0"/>
              <a:t>Slave trade increases when the Portuguese and the Spanish develop sugar plantations on the Atlantic islands </a:t>
            </a:r>
          </a:p>
          <a:p>
            <a:pPr lvl="1"/>
            <a:r>
              <a:rPr lang="en-US" dirty="0"/>
              <a:t>D</a:t>
            </a:r>
            <a:r>
              <a:rPr lang="en-US" dirty="0" smtClean="0"/>
              <a:t>emanded many workers and constant labor under difficult conditions</a:t>
            </a:r>
          </a:p>
          <a:p>
            <a:pPr lvl="2"/>
            <a:r>
              <a:rPr lang="en-US" dirty="0" smtClean="0"/>
              <a:t>Tropical or sub-tropical environment</a:t>
            </a:r>
            <a:endParaRPr lang="en-US" dirty="0"/>
          </a:p>
        </p:txBody>
      </p:sp>
      <p:pic>
        <p:nvPicPr>
          <p:cNvPr id="4" name="Picture 3"/>
          <p:cNvPicPr>
            <a:picLocks noChangeAspect="1"/>
          </p:cNvPicPr>
          <p:nvPr/>
        </p:nvPicPr>
        <p:blipFill>
          <a:blip r:embed="rId2"/>
          <a:stretch>
            <a:fillRect/>
          </a:stretch>
        </p:blipFill>
        <p:spPr>
          <a:xfrm>
            <a:off x="6019800" y="1445904"/>
            <a:ext cx="2960108" cy="3609422"/>
          </a:xfrm>
          <a:prstGeom prst="rect">
            <a:avLst/>
          </a:prstGeom>
        </p:spPr>
      </p:pic>
      <p:pic>
        <p:nvPicPr>
          <p:cNvPr id="5" name="Picture 4"/>
          <p:cNvPicPr>
            <a:picLocks noChangeAspect="1"/>
          </p:cNvPicPr>
          <p:nvPr/>
        </p:nvPicPr>
        <p:blipFill>
          <a:blip r:embed="rId3"/>
          <a:stretch>
            <a:fillRect/>
          </a:stretch>
        </p:blipFill>
        <p:spPr>
          <a:xfrm>
            <a:off x="152400" y="3429000"/>
            <a:ext cx="5690924" cy="325265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228600"/>
            <a:ext cx="7848600" cy="2514600"/>
          </a:xfrm>
        </p:spPr>
        <p:txBody>
          <a:bodyPr>
            <a:normAutofit fontScale="85000" lnSpcReduction="10000"/>
          </a:bodyPr>
          <a:lstStyle/>
          <a:p>
            <a:r>
              <a:rPr lang="en-US" dirty="0" smtClean="0"/>
              <a:t>After 1550 - The slave trade grew significantly in volume and complexity as the American plantation colonies (especially Brazil) began to develop</a:t>
            </a:r>
          </a:p>
          <a:p>
            <a:r>
              <a:rPr lang="en-US" dirty="0" smtClean="0"/>
              <a:t>By 1600 – the slave trade predominated over all other kinds of commerce on the African coast</a:t>
            </a:r>
            <a:endParaRPr lang="en-US" dirty="0"/>
          </a:p>
        </p:txBody>
      </p:sp>
      <p:pic>
        <p:nvPicPr>
          <p:cNvPr id="4" name="Picture 3"/>
          <p:cNvPicPr>
            <a:picLocks noChangeAspect="1"/>
          </p:cNvPicPr>
          <p:nvPr/>
        </p:nvPicPr>
        <p:blipFill>
          <a:blip r:embed="rId2"/>
          <a:stretch>
            <a:fillRect/>
          </a:stretch>
        </p:blipFill>
        <p:spPr>
          <a:xfrm>
            <a:off x="990600" y="2362200"/>
            <a:ext cx="6858000" cy="41658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Trend Toward Expansion</a:t>
            </a:r>
            <a:endParaRPr lang="en-US" dirty="0"/>
          </a:p>
        </p:txBody>
      </p:sp>
      <p:sp>
        <p:nvSpPr>
          <p:cNvPr id="3" name="Content Placeholder 2"/>
          <p:cNvSpPr>
            <a:spLocks noGrp="1"/>
          </p:cNvSpPr>
          <p:nvPr>
            <p:ph idx="1"/>
          </p:nvPr>
        </p:nvSpPr>
        <p:spPr>
          <a:xfrm>
            <a:off x="0" y="1775191"/>
            <a:ext cx="3200400" cy="5082809"/>
          </a:xfrm>
        </p:spPr>
        <p:txBody>
          <a:bodyPr>
            <a:normAutofit fontScale="85000" lnSpcReduction="20000"/>
          </a:bodyPr>
          <a:lstStyle/>
          <a:p>
            <a:r>
              <a:rPr lang="en-US" dirty="0" smtClean="0"/>
              <a:t>Estimates of the volume of trade vary widely</a:t>
            </a:r>
          </a:p>
          <a:p>
            <a:pPr lvl="1"/>
            <a:r>
              <a:rPr lang="en-US" dirty="0" smtClean="0"/>
              <a:t>1450-1850 : estimated 12 million Africans were shipped across the Atlantic</a:t>
            </a:r>
          </a:p>
          <a:p>
            <a:pPr lvl="2"/>
            <a:r>
              <a:rPr lang="en-US" dirty="0" smtClean="0"/>
              <a:t>Mortality rate of 10 to 20 percent on ships</a:t>
            </a:r>
          </a:p>
          <a:p>
            <a:r>
              <a:rPr lang="en-US" dirty="0" smtClean="0"/>
              <a:t>18</a:t>
            </a:r>
            <a:r>
              <a:rPr lang="en-US" baseline="30000" dirty="0" smtClean="0"/>
              <a:t>th</a:t>
            </a:r>
            <a:r>
              <a:rPr lang="en-US" dirty="0" smtClean="0"/>
              <a:t> century – peak of Atlantic Slave trade</a:t>
            </a:r>
          </a:p>
          <a:p>
            <a:pPr lvl="1"/>
            <a:r>
              <a:rPr lang="en-US" dirty="0" smtClean="0"/>
              <a:t>7 million slaves</a:t>
            </a:r>
            <a:endParaRPr lang="en-US" dirty="0"/>
          </a:p>
        </p:txBody>
      </p:sp>
      <p:pic>
        <p:nvPicPr>
          <p:cNvPr id="41986" name="Picture 2" descr="http://ghettosun.files.wordpress.com/2011/08/middle-passage.jpg"/>
          <p:cNvPicPr>
            <a:picLocks noChangeAspect="1" noChangeArrowheads="1"/>
          </p:cNvPicPr>
          <p:nvPr/>
        </p:nvPicPr>
        <p:blipFill>
          <a:blip r:embed="rId2" cstate="print"/>
          <a:srcRect/>
          <a:stretch>
            <a:fillRect/>
          </a:stretch>
        </p:blipFill>
        <p:spPr bwMode="auto">
          <a:xfrm>
            <a:off x="3276600" y="1905000"/>
            <a:ext cx="5534025" cy="4572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457200"/>
            <a:ext cx="5105400" cy="6324600"/>
          </a:xfrm>
        </p:spPr>
        <p:txBody>
          <a:bodyPr>
            <a:normAutofit fontScale="85000" lnSpcReduction="10000"/>
          </a:bodyPr>
          <a:lstStyle/>
          <a:p>
            <a:r>
              <a:rPr lang="en-US" dirty="0" smtClean="0"/>
              <a:t>The high volume of the slave trade was necessary to the slave owners</a:t>
            </a:r>
          </a:p>
          <a:p>
            <a:pPr lvl="1"/>
            <a:r>
              <a:rPr lang="en-US" dirty="0" smtClean="0"/>
              <a:t>Slave mortality high</a:t>
            </a:r>
          </a:p>
          <a:p>
            <a:pPr lvl="1"/>
            <a:r>
              <a:rPr lang="en-US" dirty="0" smtClean="0"/>
              <a:t>Fertility was low (more men than women)</a:t>
            </a:r>
          </a:p>
          <a:p>
            <a:pPr lvl="1"/>
            <a:r>
              <a:rPr lang="en-US" dirty="0" smtClean="0"/>
              <a:t>Exception: United States</a:t>
            </a:r>
          </a:p>
          <a:p>
            <a:pPr lvl="2"/>
            <a:r>
              <a:rPr lang="en-US" dirty="0" smtClean="0"/>
              <a:t>Temperate climate</a:t>
            </a:r>
          </a:p>
          <a:p>
            <a:pPr lvl="2"/>
            <a:r>
              <a:rPr lang="en-US" dirty="0" smtClean="0"/>
              <a:t>Few worked in dangerous and unhealthy occupations</a:t>
            </a:r>
          </a:p>
          <a:p>
            <a:pPr lvl="3"/>
            <a:r>
              <a:rPr lang="en-US" dirty="0" smtClean="0"/>
              <a:t>Sugar and mining</a:t>
            </a:r>
          </a:p>
          <a:p>
            <a:pPr lvl="1"/>
            <a:r>
              <a:rPr lang="en-US" dirty="0" smtClean="0"/>
              <a:t>The only way to maintain or expand the number was slaves was by importing more from Africa</a:t>
            </a:r>
          </a:p>
          <a:p>
            <a:pPr lvl="2"/>
            <a:r>
              <a:rPr lang="en-US" dirty="0" smtClean="0"/>
              <a:t>Exception – southern United States</a:t>
            </a:r>
          </a:p>
          <a:p>
            <a:pPr lvl="3"/>
            <a:r>
              <a:rPr lang="en-US" dirty="0" smtClean="0"/>
              <a:t>Depended more on natural population growth</a:t>
            </a:r>
            <a:endParaRPr lang="en-US" dirty="0"/>
          </a:p>
        </p:txBody>
      </p:sp>
      <p:pic>
        <p:nvPicPr>
          <p:cNvPr id="40962" name="Picture 2" descr="http://www.bookunitsteacher.com/colonial_america/map2.gif"/>
          <p:cNvPicPr>
            <a:picLocks noChangeAspect="1" noChangeArrowheads="1"/>
          </p:cNvPicPr>
          <p:nvPr/>
        </p:nvPicPr>
        <p:blipFill>
          <a:blip r:embed="rId2" cstate="print"/>
          <a:srcRect/>
          <a:stretch>
            <a:fillRect/>
          </a:stretch>
        </p:blipFill>
        <p:spPr bwMode="auto">
          <a:xfrm>
            <a:off x="5257800" y="1600200"/>
            <a:ext cx="3429000" cy="500448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0216" y="1143000"/>
            <a:ext cx="3429000" cy="5159375"/>
          </a:xfrm>
        </p:spPr>
        <p:txBody>
          <a:bodyPr>
            <a:normAutofit fontScale="85000" lnSpcReduction="20000"/>
          </a:bodyPr>
          <a:lstStyle/>
          <a:p>
            <a:r>
              <a:rPr lang="en-US" dirty="0" smtClean="0"/>
              <a:t>1530-1650: Spanish America and Brazil received the majority of African slaves</a:t>
            </a:r>
          </a:p>
          <a:p>
            <a:r>
              <a:rPr lang="en-US" dirty="0" smtClean="0"/>
              <a:t>After English and French began to grow sugar in the Caribbean</a:t>
            </a:r>
          </a:p>
          <a:p>
            <a:pPr lvl="1"/>
            <a:r>
              <a:rPr lang="en-US" dirty="0" smtClean="0"/>
              <a:t>Islands of Jamaica, Barbados, and St. </a:t>
            </a:r>
            <a:r>
              <a:rPr lang="en-US" dirty="0" err="1" smtClean="0"/>
              <a:t>Domingue</a:t>
            </a:r>
            <a:r>
              <a:rPr lang="en-US" dirty="0" smtClean="0"/>
              <a:t> (Haiti) became important terminals for slaves</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3733800" y="177219"/>
            <a:ext cx="5189088" cy="2914650"/>
          </a:xfrm>
          <a:prstGeom prst="rect">
            <a:avLst/>
          </a:prstGeom>
        </p:spPr>
      </p:pic>
      <p:pic>
        <p:nvPicPr>
          <p:cNvPr id="5" name="Picture 4"/>
          <p:cNvPicPr>
            <a:picLocks noChangeAspect="1"/>
          </p:cNvPicPr>
          <p:nvPr/>
        </p:nvPicPr>
        <p:blipFill>
          <a:blip r:embed="rId3"/>
          <a:stretch>
            <a:fillRect/>
          </a:stretch>
        </p:blipFill>
        <p:spPr>
          <a:xfrm>
            <a:off x="4876800" y="3200400"/>
            <a:ext cx="3470988" cy="347098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660" y="442340"/>
            <a:ext cx="5086739" cy="6415660"/>
          </a:xfrm>
        </p:spPr>
        <p:txBody>
          <a:bodyPr>
            <a:normAutofit fontScale="92500" lnSpcReduction="20000"/>
          </a:bodyPr>
          <a:lstStyle/>
          <a:p>
            <a:r>
              <a:rPr lang="en-US" dirty="0" smtClean="0"/>
              <a:t>The older trans-Sahara, Red Sea, and east African slave trades in the hands of Muslim traders continued throughout the period </a:t>
            </a:r>
            <a:endParaRPr lang="en-US" dirty="0"/>
          </a:p>
          <a:p>
            <a:pPr lvl="1"/>
            <a:r>
              <a:rPr lang="en-US" dirty="0" smtClean="0"/>
              <a:t>Added another 3 million African slaves exported in this period</a:t>
            </a:r>
          </a:p>
          <a:p>
            <a:r>
              <a:rPr lang="en-US" dirty="0" smtClean="0"/>
              <a:t>The Atlantic slave trade drew slaves from across the continent</a:t>
            </a:r>
          </a:p>
          <a:p>
            <a:pPr lvl="1"/>
            <a:r>
              <a:rPr lang="en-US" dirty="0" smtClean="0"/>
              <a:t>16</a:t>
            </a:r>
            <a:r>
              <a:rPr lang="en-US" baseline="30000" dirty="0" smtClean="0"/>
              <a:t>th</a:t>
            </a:r>
            <a:r>
              <a:rPr lang="en-US" dirty="0" smtClean="0"/>
              <a:t> century – Senegambia region</a:t>
            </a:r>
          </a:p>
          <a:p>
            <a:pPr lvl="1"/>
            <a:r>
              <a:rPr lang="en-US" dirty="0" smtClean="0"/>
              <a:t>17</a:t>
            </a:r>
            <a:r>
              <a:rPr lang="en-US" baseline="30000" dirty="0" smtClean="0"/>
              <a:t>th</a:t>
            </a:r>
            <a:r>
              <a:rPr lang="en-US" dirty="0" smtClean="0"/>
              <a:t> century – West central Africa; Gold Coast and Slave Coast</a:t>
            </a:r>
          </a:p>
          <a:p>
            <a:pPr lvl="2"/>
            <a:r>
              <a:rPr lang="en-US" dirty="0" err="1" smtClean="0"/>
              <a:t>Dahomey</a:t>
            </a:r>
            <a:r>
              <a:rPr lang="en-US" dirty="0" smtClean="0"/>
              <a:t> and Benin</a:t>
            </a:r>
            <a:endParaRPr lang="en-US" dirty="0"/>
          </a:p>
        </p:txBody>
      </p:sp>
      <p:pic>
        <p:nvPicPr>
          <p:cNvPr id="4" name="Picture 3"/>
          <p:cNvPicPr>
            <a:picLocks noChangeAspect="1"/>
          </p:cNvPicPr>
          <p:nvPr/>
        </p:nvPicPr>
        <p:blipFill>
          <a:blip r:embed="rId2"/>
          <a:stretch>
            <a:fillRect/>
          </a:stretch>
        </p:blipFill>
        <p:spPr>
          <a:xfrm>
            <a:off x="5609063" y="181885"/>
            <a:ext cx="2578727" cy="2865252"/>
          </a:xfrm>
          <a:prstGeom prst="rect">
            <a:avLst/>
          </a:prstGeom>
        </p:spPr>
      </p:pic>
      <p:pic>
        <p:nvPicPr>
          <p:cNvPr id="5" name="Picture 4"/>
          <p:cNvPicPr>
            <a:picLocks noChangeAspect="1"/>
          </p:cNvPicPr>
          <p:nvPr/>
        </p:nvPicPr>
        <p:blipFill>
          <a:blip r:embed="rId3"/>
          <a:stretch>
            <a:fillRect/>
          </a:stretch>
        </p:blipFill>
        <p:spPr>
          <a:xfrm>
            <a:off x="5143788" y="3109341"/>
            <a:ext cx="3543012" cy="354301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Demographic Patterns</a:t>
            </a:r>
            <a:endParaRPr lang="en-US" dirty="0"/>
          </a:p>
        </p:txBody>
      </p:sp>
      <p:sp>
        <p:nvSpPr>
          <p:cNvPr id="3" name="Content Placeholder 2"/>
          <p:cNvSpPr>
            <a:spLocks noGrp="1"/>
          </p:cNvSpPr>
          <p:nvPr>
            <p:ph idx="1"/>
          </p:nvPr>
        </p:nvSpPr>
        <p:spPr>
          <a:xfrm>
            <a:off x="0" y="1828800"/>
            <a:ext cx="4038600" cy="5029200"/>
          </a:xfrm>
        </p:spPr>
        <p:txBody>
          <a:bodyPr>
            <a:normAutofit fontScale="70000" lnSpcReduction="20000"/>
          </a:bodyPr>
          <a:lstStyle/>
          <a:p>
            <a:r>
              <a:rPr lang="en-US" dirty="0" smtClean="0"/>
              <a:t>Majority of trans-Saharan slave trade consisted of women </a:t>
            </a:r>
            <a:endParaRPr lang="en-US" dirty="0"/>
          </a:p>
          <a:p>
            <a:pPr lvl="1"/>
            <a:r>
              <a:rPr lang="en-US" dirty="0"/>
              <a:t>C</a:t>
            </a:r>
            <a:r>
              <a:rPr lang="en-US" dirty="0" smtClean="0"/>
              <a:t>oncubines and domestic servants in north Africa and the Middle East</a:t>
            </a:r>
          </a:p>
          <a:p>
            <a:r>
              <a:rPr lang="en-US" dirty="0" smtClean="0"/>
              <a:t>Atlantic slave trade concentrated on men</a:t>
            </a:r>
          </a:p>
          <a:p>
            <a:pPr lvl="1"/>
            <a:r>
              <a:rPr lang="en-US" dirty="0" smtClean="0"/>
              <a:t>Planters and mine owners in the Americas were seeking workers for heavy labor</a:t>
            </a:r>
          </a:p>
          <a:p>
            <a:pPr lvl="1"/>
            <a:r>
              <a:rPr lang="en-US" dirty="0" smtClean="0"/>
              <a:t>African societies that sold captives into slavery often preferred to sell the men </a:t>
            </a:r>
          </a:p>
          <a:p>
            <a:pPr lvl="2"/>
            <a:r>
              <a:rPr lang="en-US" dirty="0" err="1" smtClean="0"/>
              <a:t>Neededwomen</a:t>
            </a:r>
            <a:r>
              <a:rPr lang="en-US" dirty="0" smtClean="0"/>
              <a:t> and children as domestic slaves or to extend existing kin groups</a:t>
            </a:r>
            <a:endParaRPr lang="en-US" dirty="0"/>
          </a:p>
        </p:txBody>
      </p:sp>
      <p:pic>
        <p:nvPicPr>
          <p:cNvPr id="4" name="Picture 3"/>
          <p:cNvPicPr>
            <a:picLocks noChangeAspect="1"/>
          </p:cNvPicPr>
          <p:nvPr/>
        </p:nvPicPr>
        <p:blipFill>
          <a:blip r:embed="rId2"/>
          <a:stretch>
            <a:fillRect/>
          </a:stretch>
        </p:blipFill>
        <p:spPr>
          <a:xfrm>
            <a:off x="4223657" y="2362200"/>
            <a:ext cx="4737497" cy="3505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63038"/>
            <a:ext cx="3810000" cy="3276600"/>
          </a:xfrm>
        </p:spPr>
        <p:txBody>
          <a:bodyPr>
            <a:noAutofit/>
          </a:bodyPr>
          <a:lstStyle/>
          <a:p>
            <a:r>
              <a:rPr lang="en-US" sz="1600" dirty="0" smtClean="0"/>
              <a:t>Sub-Saharan Africa was previously linked to the Muslim world in many ways</a:t>
            </a:r>
          </a:p>
          <a:p>
            <a:pPr lvl="1"/>
            <a:r>
              <a:rPr lang="en-US" sz="1600" dirty="0" smtClean="0"/>
              <a:t>West African Kingdoms</a:t>
            </a:r>
          </a:p>
          <a:p>
            <a:pPr lvl="1"/>
            <a:r>
              <a:rPr lang="en-US" sz="1600" dirty="0" smtClean="0"/>
              <a:t>Swahili city-states</a:t>
            </a:r>
          </a:p>
          <a:p>
            <a:pPr lvl="1"/>
            <a:r>
              <a:rPr lang="en-US" sz="1600" dirty="0" smtClean="0"/>
              <a:t>Islam remained important</a:t>
            </a:r>
          </a:p>
          <a:p>
            <a:r>
              <a:rPr lang="en-US" sz="1600" dirty="0" smtClean="0"/>
              <a:t>Eastern Africa – trade with western Asia remained</a:t>
            </a:r>
          </a:p>
          <a:p>
            <a:r>
              <a:rPr lang="en-US" sz="1600" dirty="0" smtClean="0"/>
              <a:t>Influences of Islam and the West (lasted to 19</a:t>
            </a:r>
            <a:r>
              <a:rPr lang="en-US" sz="1600" baseline="30000" dirty="0" smtClean="0"/>
              <a:t>th</a:t>
            </a:r>
            <a:r>
              <a:rPr lang="en-US" sz="1600" dirty="0" smtClean="0"/>
              <a:t> century)</a:t>
            </a:r>
          </a:p>
          <a:p>
            <a:pPr lvl="1"/>
            <a:r>
              <a:rPr lang="en-US" sz="1600" dirty="0" smtClean="0"/>
              <a:t>Religious conversion</a:t>
            </a:r>
          </a:p>
          <a:p>
            <a:pPr lvl="1"/>
            <a:r>
              <a:rPr lang="en-US" sz="1600" dirty="0" smtClean="0"/>
              <a:t>Political reorganization</a:t>
            </a:r>
          </a:p>
          <a:p>
            <a:pPr lvl="1"/>
            <a:r>
              <a:rPr lang="en-US" sz="1600" dirty="0" smtClean="0"/>
              <a:t>Social changes</a:t>
            </a:r>
            <a:endParaRPr lang="en-US" sz="1600" dirty="0"/>
          </a:p>
        </p:txBody>
      </p:sp>
      <p:pic>
        <p:nvPicPr>
          <p:cNvPr id="4" name="Picture 3"/>
          <p:cNvPicPr>
            <a:picLocks noChangeAspect="1"/>
          </p:cNvPicPr>
          <p:nvPr/>
        </p:nvPicPr>
        <p:blipFill>
          <a:blip r:embed="rId2"/>
          <a:stretch>
            <a:fillRect/>
          </a:stretch>
        </p:blipFill>
        <p:spPr>
          <a:xfrm>
            <a:off x="76200" y="3810000"/>
            <a:ext cx="4571405" cy="268613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219200"/>
            <a:ext cx="4262932" cy="41148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685800"/>
            <a:ext cx="4343400" cy="4930775"/>
          </a:xfrm>
        </p:spPr>
        <p:txBody>
          <a:bodyPr>
            <a:normAutofit fontScale="85000" lnSpcReduction="20000"/>
          </a:bodyPr>
          <a:lstStyle/>
          <a:p>
            <a:r>
              <a:rPr lang="en-US" dirty="0" smtClean="0"/>
              <a:t>Atlantic trade had demographic impact on at least certain parts of west and central Africa</a:t>
            </a:r>
          </a:p>
          <a:p>
            <a:pPr lvl="1"/>
            <a:r>
              <a:rPr lang="en-US" dirty="0" smtClean="0"/>
              <a:t>½ population decline</a:t>
            </a:r>
          </a:p>
          <a:p>
            <a:r>
              <a:rPr lang="en-US" dirty="0" smtClean="0"/>
              <a:t>As the Atlantic trade developed, new crops, such as maize and manioc, were introduced to Africa that provided new food resources for the population </a:t>
            </a:r>
            <a:endParaRPr lang="en-US" dirty="0"/>
          </a:p>
          <a:p>
            <a:pPr lvl="1"/>
            <a:r>
              <a:rPr lang="en-US" dirty="0"/>
              <a:t>H</a:t>
            </a:r>
            <a:r>
              <a:rPr lang="en-US" dirty="0" smtClean="0"/>
              <a:t>elped recover from the losses to the slave trade</a:t>
            </a:r>
            <a:endParaRPr lang="en-US" dirty="0"/>
          </a:p>
        </p:txBody>
      </p:sp>
      <p:pic>
        <p:nvPicPr>
          <p:cNvPr id="4" name="Picture 3"/>
          <p:cNvPicPr>
            <a:picLocks noChangeAspect="1"/>
          </p:cNvPicPr>
          <p:nvPr/>
        </p:nvPicPr>
        <p:blipFill>
          <a:blip r:embed="rId2"/>
          <a:stretch>
            <a:fillRect/>
          </a:stretch>
        </p:blipFill>
        <p:spPr>
          <a:xfrm>
            <a:off x="4624909" y="1219200"/>
            <a:ext cx="4228101" cy="3962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 of the Trade</a:t>
            </a:r>
            <a:endParaRPr lang="en-US" dirty="0"/>
          </a:p>
        </p:txBody>
      </p:sp>
      <p:sp>
        <p:nvSpPr>
          <p:cNvPr id="3" name="Content Placeholder 2"/>
          <p:cNvSpPr>
            <a:spLocks noGrp="1"/>
          </p:cNvSpPr>
          <p:nvPr>
            <p:ph idx="1"/>
          </p:nvPr>
        </p:nvSpPr>
        <p:spPr>
          <a:xfrm>
            <a:off x="0" y="1600201"/>
            <a:ext cx="9144000" cy="1676400"/>
          </a:xfrm>
        </p:spPr>
        <p:txBody>
          <a:bodyPr>
            <a:normAutofit fontScale="62500" lnSpcReduction="20000"/>
          </a:bodyPr>
          <a:lstStyle/>
          <a:p>
            <a:r>
              <a:rPr lang="en-US" dirty="0" smtClean="0"/>
              <a:t>Patterns of contact and trade established by the Portuguese at first were followed by rival Europeans on the African coast</a:t>
            </a:r>
          </a:p>
          <a:p>
            <a:r>
              <a:rPr lang="en-US" dirty="0" smtClean="0"/>
              <a:t>Control of the slave trade generally reflected the political situation in Europe</a:t>
            </a:r>
          </a:p>
          <a:p>
            <a:r>
              <a:rPr lang="en-US" dirty="0" smtClean="0"/>
              <a:t>Until about 1630 – Portuguese controlled most of the coastal trade and were the major suppliers of their own colony of Brazil and Spanish settlements in America</a:t>
            </a:r>
          </a:p>
        </p:txBody>
      </p:sp>
      <p:pic>
        <p:nvPicPr>
          <p:cNvPr id="35842" name="Picture 2" descr="http://www.uwec.edu/geography/Ivogeler/w111/slaves1.jpg"/>
          <p:cNvPicPr>
            <a:picLocks noChangeAspect="1" noChangeArrowheads="1"/>
          </p:cNvPicPr>
          <p:nvPr/>
        </p:nvPicPr>
        <p:blipFill>
          <a:blip r:embed="rId2" cstate="print"/>
          <a:srcRect/>
          <a:stretch>
            <a:fillRect/>
          </a:stretch>
        </p:blipFill>
        <p:spPr bwMode="auto">
          <a:xfrm>
            <a:off x="1219200" y="3078804"/>
            <a:ext cx="6096000" cy="370299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55" y="914400"/>
            <a:ext cx="4724400" cy="5311775"/>
          </a:xfrm>
        </p:spPr>
        <p:txBody>
          <a:bodyPr>
            <a:normAutofit fontScale="77500" lnSpcReduction="20000"/>
          </a:bodyPr>
          <a:lstStyle/>
          <a:p>
            <a:r>
              <a:rPr lang="en-US" dirty="0" smtClean="0"/>
              <a:t>Growth of slave-based plantation colonies in the Caribbean led other Europeans to compete with the Portuguese</a:t>
            </a:r>
          </a:p>
          <a:p>
            <a:pPr lvl="1"/>
            <a:r>
              <a:rPr lang="en-US" dirty="0" smtClean="0"/>
              <a:t>Dutch needed to supply conquests in northeastern Brazil</a:t>
            </a:r>
          </a:p>
          <a:p>
            <a:pPr lvl="2"/>
            <a:r>
              <a:rPr lang="en-US" dirty="0" smtClean="0"/>
              <a:t>1637 - Seized El Mina</a:t>
            </a:r>
          </a:p>
          <a:p>
            <a:pPr lvl="2"/>
            <a:r>
              <a:rPr lang="en-US" dirty="0" smtClean="0"/>
              <a:t>1641-1648: Angola</a:t>
            </a:r>
          </a:p>
          <a:p>
            <a:pPr lvl="1"/>
            <a:r>
              <a:rPr lang="en-US" dirty="0" smtClean="0"/>
              <a:t>1600s – English were eager to have their own source of slaves for their colonies in Barbados, Jamaica, and Virginia</a:t>
            </a:r>
          </a:p>
          <a:p>
            <a:pPr lvl="2"/>
            <a:r>
              <a:rPr lang="en-US" dirty="0" smtClean="0"/>
              <a:t>Royal African Company</a:t>
            </a:r>
          </a:p>
          <a:p>
            <a:r>
              <a:rPr lang="en-US" dirty="0" smtClean="0"/>
              <a:t>1660s – French</a:t>
            </a:r>
          </a:p>
          <a:p>
            <a:pPr lvl="1"/>
            <a:r>
              <a:rPr lang="en-US" dirty="0" smtClean="0"/>
              <a:t>Did not become a major player in slave trade until 18</a:t>
            </a:r>
            <a:r>
              <a:rPr lang="en-US" baseline="30000" dirty="0" smtClean="0"/>
              <a:t>th</a:t>
            </a:r>
            <a:r>
              <a:rPr lang="en-US" dirty="0" smtClean="0"/>
              <a:t> century</a:t>
            </a:r>
          </a:p>
          <a:p>
            <a:endParaRPr lang="en-US" dirty="0"/>
          </a:p>
        </p:txBody>
      </p:sp>
      <p:pic>
        <p:nvPicPr>
          <p:cNvPr id="34818" name="Picture 2" descr="http://upload.wikimedia.org/wikipedia/commons/thumb/b/b0/Colonization_of_the_Americas_1750.PNG/300px-Colonization_of_the_Americas_1750.PNG"/>
          <p:cNvPicPr>
            <a:picLocks noChangeAspect="1" noChangeArrowheads="1"/>
          </p:cNvPicPr>
          <p:nvPr/>
        </p:nvPicPr>
        <p:blipFill>
          <a:blip r:embed="rId2" cstate="print"/>
          <a:srcRect/>
          <a:stretch>
            <a:fillRect/>
          </a:stretch>
        </p:blipFill>
        <p:spPr bwMode="auto">
          <a:xfrm>
            <a:off x="4953000" y="1600200"/>
            <a:ext cx="3905729" cy="51816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990600"/>
            <a:ext cx="8229600" cy="4625975"/>
          </a:xfrm>
        </p:spPr>
        <p:txBody>
          <a:bodyPr>
            <a:normAutofit fontScale="85000" lnSpcReduction="20000"/>
          </a:bodyPr>
          <a:lstStyle/>
          <a:p>
            <a:r>
              <a:rPr lang="en-US" dirty="0" smtClean="0"/>
              <a:t>Each of these European nations established merchant towns or trade forts in Africa </a:t>
            </a:r>
          </a:p>
          <a:p>
            <a:pPr lvl="1"/>
            <a:r>
              <a:rPr lang="en-US" dirty="0"/>
              <a:t>P</a:t>
            </a:r>
            <a:r>
              <a:rPr lang="en-US" dirty="0" smtClean="0"/>
              <a:t>rovided a steady source of captives</a:t>
            </a:r>
          </a:p>
          <a:p>
            <a:r>
              <a:rPr lang="en-US" dirty="0" smtClean="0"/>
              <a:t>For the Europeans stationed on the coast, Africa was a graveyard</a:t>
            </a:r>
          </a:p>
          <a:p>
            <a:pPr lvl="1"/>
            <a:r>
              <a:rPr lang="en-US" dirty="0" smtClean="0"/>
              <a:t>Tropical diseases </a:t>
            </a:r>
          </a:p>
          <a:p>
            <a:pPr lvl="1"/>
            <a:r>
              <a:rPr lang="en-US" dirty="0" smtClean="0"/>
              <a:t>Fewer than 10% of employees of the Royal Africa Company who went to Africa returned to England</a:t>
            </a:r>
          </a:p>
          <a:p>
            <a:r>
              <a:rPr lang="en-US" dirty="0" smtClean="0"/>
              <a:t>European mortality among the crews of slave ships was very high</a:t>
            </a:r>
          </a:p>
          <a:p>
            <a:pPr lvl="1"/>
            <a:r>
              <a:rPr lang="en-US" dirty="0" smtClean="0"/>
              <a:t>Tropical diseases (malaria)</a:t>
            </a:r>
          </a:p>
          <a:p>
            <a:r>
              <a:rPr lang="en-US" dirty="0" smtClean="0"/>
              <a:t>The slave trade proved deadly to all involved</a:t>
            </a:r>
          </a:p>
          <a:p>
            <a:pPr lvl="1"/>
            <a:r>
              <a:rPr lang="en-US" dirty="0" smtClean="0"/>
              <a:t>At least most Europeans had a choice</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1295400"/>
            <a:ext cx="3176588" cy="5006975"/>
          </a:xfrm>
        </p:spPr>
        <p:txBody>
          <a:bodyPr>
            <a:normAutofit fontScale="77500" lnSpcReduction="20000"/>
          </a:bodyPr>
          <a:lstStyle/>
          <a:p>
            <a:r>
              <a:rPr lang="en-US" dirty="0" smtClean="0"/>
              <a:t>European agents for the companies often had to deal directly with local rulers</a:t>
            </a:r>
          </a:p>
          <a:p>
            <a:pPr lvl="1"/>
            <a:r>
              <a:rPr lang="en-US" dirty="0" smtClean="0"/>
              <a:t>Paid a tax or offered gifts</a:t>
            </a:r>
          </a:p>
          <a:p>
            <a:pPr lvl="2"/>
            <a:r>
              <a:rPr lang="en-US" dirty="0" smtClean="0"/>
              <a:t>Forms of currency – iron bars, brass rings, </a:t>
            </a:r>
            <a:r>
              <a:rPr lang="en-US" dirty="0" err="1" smtClean="0"/>
              <a:t>cowrie</a:t>
            </a:r>
            <a:r>
              <a:rPr lang="en-US" dirty="0" smtClean="0"/>
              <a:t> shells</a:t>
            </a:r>
          </a:p>
          <a:p>
            <a:r>
              <a:rPr lang="en-US" dirty="0" smtClean="0"/>
              <a:t>Both Europeans and Africans were actively involved in slave trade</a:t>
            </a:r>
          </a:p>
          <a:p>
            <a:pPr lvl="1"/>
            <a:r>
              <a:rPr lang="en-US" dirty="0" smtClean="0"/>
              <a:t>Not always clear who was in control</a:t>
            </a:r>
            <a:endParaRPr lang="en-US" dirty="0"/>
          </a:p>
        </p:txBody>
      </p:sp>
      <p:pic>
        <p:nvPicPr>
          <p:cNvPr id="4" name="Picture 3"/>
          <p:cNvPicPr>
            <a:picLocks noChangeAspect="1"/>
          </p:cNvPicPr>
          <p:nvPr/>
        </p:nvPicPr>
        <p:blipFill>
          <a:blip r:embed="rId2"/>
          <a:stretch>
            <a:fillRect/>
          </a:stretch>
        </p:blipFill>
        <p:spPr>
          <a:xfrm>
            <a:off x="3581400" y="1436687"/>
            <a:ext cx="5342078" cy="4724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9547" y="1066800"/>
            <a:ext cx="3429000" cy="5083175"/>
          </a:xfrm>
        </p:spPr>
        <p:txBody>
          <a:bodyPr>
            <a:normAutofit fontScale="85000" lnSpcReduction="20000"/>
          </a:bodyPr>
          <a:lstStyle/>
          <a:p>
            <a:r>
              <a:rPr lang="en-US" dirty="0" smtClean="0"/>
              <a:t>Historians have long debated the profitability of the slave trade</a:t>
            </a:r>
          </a:p>
          <a:p>
            <a:pPr lvl="1"/>
            <a:r>
              <a:rPr lang="en-US" dirty="0" smtClean="0"/>
              <a:t>Aided the rise of commercial capitalism</a:t>
            </a:r>
          </a:p>
          <a:p>
            <a:pPr lvl="1"/>
            <a:r>
              <a:rPr lang="en-US" dirty="0" smtClean="0"/>
              <a:t>Possible origins of the Industrial Revolution</a:t>
            </a:r>
          </a:p>
          <a:p>
            <a:pPr lvl="1"/>
            <a:r>
              <a:rPr lang="en-US" dirty="0" smtClean="0"/>
              <a:t>Many people profited from trade in African slaves</a:t>
            </a:r>
          </a:p>
          <a:p>
            <a:pPr lvl="1"/>
            <a:r>
              <a:rPr lang="en-US" dirty="0" smtClean="0"/>
              <a:t>Slave trade involved risks and costs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556" y="1981200"/>
            <a:ext cx="5067980" cy="39624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http://0.tqn.com/d/africanhistory/1/0/7/M/TriangleTrade001.jpg"/>
          <p:cNvPicPr>
            <a:picLocks noChangeAspect="1" noChangeArrowheads="1"/>
          </p:cNvPicPr>
          <p:nvPr/>
        </p:nvPicPr>
        <p:blipFill>
          <a:blip r:embed="rId2" cstate="print"/>
          <a:srcRect/>
          <a:stretch>
            <a:fillRect/>
          </a:stretch>
        </p:blipFill>
        <p:spPr bwMode="auto">
          <a:xfrm>
            <a:off x="4494462" y="2017962"/>
            <a:ext cx="4230438" cy="4230438"/>
          </a:xfrm>
          <a:prstGeom prst="rect">
            <a:avLst/>
          </a:prstGeom>
          <a:noFill/>
        </p:spPr>
      </p:pic>
      <p:sp>
        <p:nvSpPr>
          <p:cNvPr id="2" name="Rectangle 1"/>
          <p:cNvSpPr/>
          <p:nvPr/>
        </p:nvSpPr>
        <p:spPr>
          <a:xfrm>
            <a:off x="228600" y="616089"/>
            <a:ext cx="4187112" cy="5632311"/>
          </a:xfrm>
          <a:prstGeom prst="rect">
            <a:avLst/>
          </a:prstGeom>
        </p:spPr>
        <p:txBody>
          <a:bodyPr wrap="square">
            <a:spAutoFit/>
          </a:bodyPr>
          <a:lstStyle/>
          <a:p>
            <a:pPr marL="438912" lvl="0" indent="-320040">
              <a:buClr>
                <a:srgbClr val="F0AD00"/>
              </a:buClr>
              <a:buSzPct val="80000"/>
              <a:buFont typeface="Wingdings 2"/>
              <a:buChar char=""/>
            </a:pPr>
            <a:r>
              <a:rPr lang="en-US" sz="2400" dirty="0">
                <a:solidFill>
                  <a:prstClr val="black"/>
                </a:solidFill>
              </a:rPr>
              <a:t>Triangular trade </a:t>
            </a:r>
            <a:r>
              <a:rPr lang="en-US" sz="2400" dirty="0" smtClean="0">
                <a:solidFill>
                  <a:prstClr val="black"/>
                </a:solidFill>
              </a:rPr>
              <a:t>–</a:t>
            </a:r>
          </a:p>
          <a:p>
            <a:pPr marL="896112" lvl="1" indent="-320040">
              <a:buClr>
                <a:srgbClr val="F0AD00"/>
              </a:buClr>
              <a:buSzPct val="80000"/>
              <a:buFont typeface="Wingdings 2"/>
              <a:buChar char=""/>
            </a:pPr>
            <a:r>
              <a:rPr lang="en-US" sz="2400" dirty="0" smtClean="0">
                <a:solidFill>
                  <a:prstClr val="black"/>
                </a:solidFill>
              </a:rPr>
              <a:t>slave </a:t>
            </a:r>
            <a:r>
              <a:rPr lang="en-US" sz="2400" dirty="0">
                <a:solidFill>
                  <a:prstClr val="black"/>
                </a:solidFill>
              </a:rPr>
              <a:t>were carried to the </a:t>
            </a:r>
            <a:r>
              <a:rPr lang="en-US" sz="2400" dirty="0" smtClean="0">
                <a:solidFill>
                  <a:prstClr val="black"/>
                </a:solidFill>
              </a:rPr>
              <a:t>Americas </a:t>
            </a:r>
          </a:p>
          <a:p>
            <a:pPr marL="896112" lvl="1" indent="-320040">
              <a:buClr>
                <a:srgbClr val="F0AD00"/>
              </a:buClr>
              <a:buSzPct val="80000"/>
              <a:buFont typeface="Wingdings 2"/>
              <a:buChar char=""/>
            </a:pPr>
            <a:r>
              <a:rPr lang="en-US" sz="2400" dirty="0" smtClean="0">
                <a:solidFill>
                  <a:prstClr val="black"/>
                </a:solidFill>
              </a:rPr>
              <a:t>sugar</a:t>
            </a:r>
            <a:r>
              <a:rPr lang="en-US" sz="2400" dirty="0">
                <a:solidFill>
                  <a:prstClr val="black"/>
                </a:solidFill>
              </a:rPr>
              <a:t>, tobacco, and other goods were then carried to </a:t>
            </a:r>
            <a:r>
              <a:rPr lang="en-US" sz="2400" dirty="0" smtClean="0">
                <a:solidFill>
                  <a:prstClr val="black"/>
                </a:solidFill>
              </a:rPr>
              <a:t>Europe </a:t>
            </a:r>
          </a:p>
          <a:p>
            <a:pPr marL="896112" lvl="1" indent="-320040">
              <a:buClr>
                <a:srgbClr val="F0AD00"/>
              </a:buClr>
              <a:buSzPct val="80000"/>
              <a:buFont typeface="Wingdings 2"/>
              <a:buChar char=""/>
            </a:pPr>
            <a:r>
              <a:rPr lang="en-US" sz="2400" dirty="0" smtClean="0">
                <a:solidFill>
                  <a:prstClr val="black"/>
                </a:solidFill>
              </a:rPr>
              <a:t>European </a:t>
            </a:r>
            <a:r>
              <a:rPr lang="en-US" sz="2400" dirty="0">
                <a:solidFill>
                  <a:prstClr val="black"/>
                </a:solidFill>
              </a:rPr>
              <a:t>products were sent to the coast of Africa </a:t>
            </a:r>
          </a:p>
          <a:p>
            <a:pPr marL="438912" lvl="0" indent="-320040">
              <a:buClr>
                <a:srgbClr val="F0AD00"/>
              </a:buClr>
              <a:buSzPct val="80000"/>
              <a:buFont typeface="Wingdings 2"/>
              <a:buChar char=""/>
            </a:pPr>
            <a:r>
              <a:rPr lang="en-US" sz="2400" dirty="0">
                <a:solidFill>
                  <a:prstClr val="black"/>
                </a:solidFill>
              </a:rPr>
              <a:t>In Africa, the slave trade often drew economies into dependence on trade with Europeans and suppressed the growth of other economic activities</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African Societies, Slavery, and the Slave Trade</a:t>
            </a:r>
            <a:endParaRPr lang="en-US" dirty="0"/>
          </a:p>
        </p:txBody>
      </p:sp>
      <p:sp>
        <p:nvSpPr>
          <p:cNvPr id="3" name="Content Placeholder 2"/>
          <p:cNvSpPr>
            <a:spLocks noGrp="1"/>
          </p:cNvSpPr>
          <p:nvPr>
            <p:ph idx="1"/>
          </p:nvPr>
        </p:nvSpPr>
        <p:spPr/>
        <p:txBody>
          <a:bodyPr>
            <a:normAutofit lnSpcReduction="10000"/>
          </a:bodyPr>
          <a:lstStyle/>
          <a:p>
            <a:r>
              <a:rPr lang="en-US" dirty="0" smtClean="0"/>
              <a:t>Europeans justified the enslavement of Africans by pointing out that slavery already existed on that continent</a:t>
            </a:r>
          </a:p>
          <a:p>
            <a:pPr lvl="1"/>
            <a:r>
              <a:rPr lang="en-US" dirty="0" smtClean="0"/>
              <a:t>Aristotle – “property with a soul”</a:t>
            </a:r>
          </a:p>
          <a:p>
            <a:r>
              <a:rPr lang="en-US" dirty="0" smtClean="0"/>
              <a:t>Control of slaves was one of the few ways to improve social standing in African society</a:t>
            </a:r>
          </a:p>
          <a:p>
            <a:pPr lvl="1"/>
            <a:r>
              <a:rPr lang="en-US" dirty="0" err="1" smtClean="0"/>
              <a:t>Nonegalitarian</a:t>
            </a:r>
            <a:endParaRPr lang="en-US" dirty="0" smtClean="0"/>
          </a:p>
          <a:p>
            <a:pPr lvl="1"/>
            <a:r>
              <a:rPr lang="en-US" dirty="0" smtClean="0"/>
              <a:t>All land was owned by state or ruler</a:t>
            </a:r>
          </a:p>
          <a:p>
            <a:pPr lvl="1"/>
            <a:r>
              <a:rPr lang="en-US" dirty="0" smtClean="0"/>
              <a:t>Slaves were used as servants, concubines, soldiers, administrators, and field workers</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381000"/>
            <a:ext cx="3656682" cy="6858000"/>
          </a:xfrm>
        </p:spPr>
        <p:txBody>
          <a:bodyPr>
            <a:normAutofit fontScale="70000" lnSpcReduction="20000"/>
          </a:bodyPr>
          <a:lstStyle/>
          <a:p>
            <a:r>
              <a:rPr lang="en-US" dirty="0" smtClean="0"/>
              <a:t>Among the forest states of west Africa (Benin) and in the </a:t>
            </a:r>
            <a:r>
              <a:rPr lang="en-US" dirty="0" err="1" smtClean="0"/>
              <a:t>Kongo</a:t>
            </a:r>
            <a:r>
              <a:rPr lang="en-US" dirty="0" smtClean="0"/>
              <a:t> kingdom in central Africa, slavery was already important before European arrival</a:t>
            </a:r>
          </a:p>
          <a:p>
            <a:pPr lvl="1"/>
            <a:r>
              <a:rPr lang="en-US" dirty="0" smtClean="0"/>
              <a:t>But… Atlantic trade opened up new opportunities for expansion and intensification of slavery in those societies</a:t>
            </a:r>
          </a:p>
          <a:p>
            <a:r>
              <a:rPr lang="en-US" dirty="0" smtClean="0"/>
              <a:t>In most cases, slaves were denied choice about their lives and actions</a:t>
            </a:r>
          </a:p>
          <a:p>
            <a:pPr lvl="1"/>
            <a:r>
              <a:rPr lang="en-US" dirty="0" smtClean="0"/>
              <a:t>Placed in dependent or inferior positions</a:t>
            </a:r>
          </a:p>
          <a:p>
            <a:pPr lvl="1"/>
            <a:r>
              <a:rPr lang="en-US" dirty="0" smtClean="0"/>
              <a:t>Often considered aliens</a:t>
            </a:r>
          </a:p>
          <a:p>
            <a:r>
              <a:rPr lang="en-US" dirty="0" smtClean="0"/>
              <a:t>Enslavement of women was a central feature of African slavery</a:t>
            </a:r>
          </a:p>
          <a:p>
            <a:pPr lvl="1"/>
            <a:r>
              <a:rPr lang="en-US" dirty="0" smtClean="0"/>
              <a:t>Domestic slavery</a:t>
            </a:r>
            <a:endParaRPr lang="en-US" dirty="0"/>
          </a:p>
        </p:txBody>
      </p:sp>
      <p:pic>
        <p:nvPicPr>
          <p:cNvPr id="29698" name="Picture 2" descr="http://0.tqn.com/d/womenshistory/1/0/_/M/2/phillis_wheatley_detail.jpg"/>
          <p:cNvPicPr>
            <a:picLocks noChangeAspect="1" noChangeArrowheads="1"/>
          </p:cNvPicPr>
          <p:nvPr/>
        </p:nvPicPr>
        <p:blipFill>
          <a:blip r:embed="rId2" cstate="print"/>
          <a:srcRect/>
          <a:stretch>
            <a:fillRect/>
          </a:stretch>
        </p:blipFill>
        <p:spPr bwMode="auto">
          <a:xfrm>
            <a:off x="4800600" y="1676400"/>
            <a:ext cx="3581400" cy="4516168"/>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19200"/>
            <a:ext cx="3967908" cy="5083175"/>
          </a:xfrm>
        </p:spPr>
        <p:txBody>
          <a:bodyPr>
            <a:normAutofit fontScale="70000" lnSpcReduction="20000"/>
          </a:bodyPr>
          <a:lstStyle/>
          <a:p>
            <a:r>
              <a:rPr lang="en-US" dirty="0" smtClean="0"/>
              <a:t>In the </a:t>
            </a:r>
            <a:r>
              <a:rPr lang="en-US" dirty="0" err="1" smtClean="0"/>
              <a:t>Sudanic</a:t>
            </a:r>
            <a:r>
              <a:rPr lang="en-US" dirty="0" smtClean="0"/>
              <a:t> states of the savanna, Islamic concepts of slavery had been introduced</a:t>
            </a:r>
          </a:p>
          <a:p>
            <a:pPr lvl="1"/>
            <a:r>
              <a:rPr lang="en-US" dirty="0"/>
              <a:t>L</a:t>
            </a:r>
            <a:r>
              <a:rPr lang="en-US" dirty="0" smtClean="0"/>
              <a:t>egitimate fate for nonbelievers </a:t>
            </a:r>
            <a:endParaRPr lang="en-US" dirty="0"/>
          </a:p>
          <a:p>
            <a:pPr lvl="1"/>
            <a:r>
              <a:rPr lang="en-US" dirty="0" smtClean="0"/>
              <a:t>Illegal for Muslims</a:t>
            </a:r>
          </a:p>
          <a:p>
            <a:r>
              <a:rPr lang="en-US" dirty="0" smtClean="0"/>
              <a:t>In general, African rulers did not enslave their own people, except for crimes or in other unusual circumstances</a:t>
            </a:r>
          </a:p>
          <a:p>
            <a:pPr lvl="1"/>
            <a:r>
              <a:rPr lang="en-US" dirty="0" smtClean="0"/>
              <a:t>Enslaved their neighbors</a:t>
            </a:r>
          </a:p>
          <a:p>
            <a:r>
              <a:rPr lang="en-US" dirty="0" smtClean="0"/>
              <a:t>Expanding, centralizing states often were the major suppliers of slaves to the Europeans as well as to societies in which slavery was an important institution</a:t>
            </a:r>
            <a:endParaRPr lang="en-US" dirty="0"/>
          </a:p>
        </p:txBody>
      </p:sp>
      <p:pic>
        <p:nvPicPr>
          <p:cNvPr id="4" name="Picture 3"/>
          <p:cNvPicPr>
            <a:picLocks noChangeAspect="1"/>
          </p:cNvPicPr>
          <p:nvPr/>
        </p:nvPicPr>
        <p:blipFill>
          <a:blip r:embed="rId2"/>
          <a:stretch>
            <a:fillRect/>
          </a:stretch>
        </p:blipFill>
        <p:spPr>
          <a:xfrm>
            <a:off x="4267200" y="1957768"/>
            <a:ext cx="4659993" cy="3606037"/>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 y="76200"/>
            <a:ext cx="9144000" cy="2590800"/>
          </a:xfrm>
        </p:spPr>
        <p:txBody>
          <a:bodyPr>
            <a:normAutofit fontScale="62500" lnSpcReduction="20000"/>
          </a:bodyPr>
          <a:lstStyle/>
          <a:p>
            <a:r>
              <a:rPr lang="en-US" dirty="0" smtClean="0"/>
              <a:t>During the age of European maritime and commercial expansion, areas of Africa were brought into expanding world economy</a:t>
            </a:r>
          </a:p>
          <a:p>
            <a:r>
              <a:rPr lang="en-US" dirty="0" smtClean="0"/>
              <a:t>After 1450 – contacts between European and Africans (primarily through slave trade) resulted in the movements of millions of Africans </a:t>
            </a:r>
          </a:p>
          <a:p>
            <a:pPr lvl="1"/>
            <a:r>
              <a:rPr lang="en-US" dirty="0" smtClean="0"/>
              <a:t>Middle East</a:t>
            </a:r>
          </a:p>
          <a:p>
            <a:pPr lvl="1"/>
            <a:r>
              <a:rPr lang="en-US" dirty="0" smtClean="0"/>
              <a:t>Europe</a:t>
            </a:r>
          </a:p>
          <a:p>
            <a:pPr lvl="1"/>
            <a:r>
              <a:rPr lang="en-US" dirty="0" smtClean="0"/>
              <a:t>Americas </a:t>
            </a:r>
          </a:p>
          <a:p>
            <a:r>
              <a:rPr lang="en-US" dirty="0" smtClean="0"/>
              <a:t>Not all European contact with Africa was centered on the slave trade, nor was the desire for slaves the only impulse behind European explorations</a:t>
            </a:r>
            <a:endParaRPr lang="en-US" dirty="0"/>
          </a:p>
        </p:txBody>
      </p:sp>
      <p:pic>
        <p:nvPicPr>
          <p:cNvPr id="4" name="Picture 3"/>
          <p:cNvPicPr>
            <a:picLocks noChangeAspect="1"/>
          </p:cNvPicPr>
          <p:nvPr/>
        </p:nvPicPr>
        <p:blipFill>
          <a:blip r:embed="rId2"/>
          <a:stretch>
            <a:fillRect/>
          </a:stretch>
        </p:blipFill>
        <p:spPr>
          <a:xfrm>
            <a:off x="1066800" y="2791968"/>
            <a:ext cx="6553200" cy="383362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Slaving and African Politics</a:t>
            </a:r>
            <a:endParaRPr lang="en-US" dirty="0"/>
          </a:p>
        </p:txBody>
      </p:sp>
      <p:sp>
        <p:nvSpPr>
          <p:cNvPr id="3" name="Content Placeholder 2"/>
          <p:cNvSpPr>
            <a:spLocks noGrp="1"/>
          </p:cNvSpPr>
          <p:nvPr>
            <p:ph idx="1"/>
          </p:nvPr>
        </p:nvSpPr>
        <p:spPr/>
        <p:txBody>
          <a:bodyPr>
            <a:normAutofit lnSpcReduction="10000"/>
          </a:bodyPr>
          <a:lstStyle/>
          <a:p>
            <a:r>
              <a:rPr lang="en-US" dirty="0" smtClean="0"/>
              <a:t>Quote from French agent</a:t>
            </a:r>
          </a:p>
          <a:p>
            <a:pPr lvl="1"/>
            <a:r>
              <a:rPr lang="en-US" dirty="0" smtClean="0"/>
              <a:t>“The trade in slaves is the business of kings, rich men, and prime merchants”</a:t>
            </a:r>
          </a:p>
          <a:p>
            <a:r>
              <a:rPr lang="en-US" dirty="0" smtClean="0"/>
              <a:t>European merchants and royal officials were able to tap existing routes, markets, and institutions</a:t>
            </a:r>
          </a:p>
          <a:p>
            <a:pPr lvl="1"/>
            <a:r>
              <a:rPr lang="en-US" dirty="0" smtClean="0"/>
              <a:t>New and constant demand intensified enslavement in Africa</a:t>
            </a:r>
          </a:p>
          <a:p>
            <a:pPr lvl="1"/>
            <a:r>
              <a:rPr lang="en-US" dirty="0" smtClean="0"/>
              <a:t>Changed the nature of slavery itself in many African societies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31214"/>
            <a:ext cx="8610600" cy="2514600"/>
          </a:xfrm>
        </p:spPr>
        <p:txBody>
          <a:bodyPr>
            <a:normAutofit fontScale="62500" lnSpcReduction="20000"/>
          </a:bodyPr>
          <a:lstStyle/>
          <a:p>
            <a:r>
              <a:rPr lang="en-US" dirty="0" smtClean="0"/>
              <a:t>Many states of central and western Africa were small and fragmented</a:t>
            </a:r>
          </a:p>
          <a:p>
            <a:pPr lvl="1"/>
            <a:r>
              <a:rPr lang="en-US" dirty="0" smtClean="0"/>
              <a:t>Instability caused by competition and warfare as states tried to expand at the expense of their neighbors</a:t>
            </a:r>
          </a:p>
          <a:p>
            <a:pPr lvl="1"/>
            <a:r>
              <a:rPr lang="en-US" dirty="0" smtClean="0"/>
              <a:t>Warrior or soldier became important</a:t>
            </a:r>
          </a:p>
          <a:p>
            <a:r>
              <a:rPr lang="en-US" dirty="0" smtClean="0"/>
              <a:t>Endless wars promoted the importance of military and made the sale of captives into the slave trade an extension of the politics of regions of Africa</a:t>
            </a:r>
          </a:p>
          <a:p>
            <a:r>
              <a:rPr lang="en-US" dirty="0" smtClean="0"/>
              <a:t>Increasing centralization and hierarchy could be seen in African societies</a:t>
            </a:r>
          </a:p>
          <a:p>
            <a:pPr lvl="1"/>
            <a:r>
              <a:rPr lang="en-US" dirty="0" smtClean="0"/>
              <a:t>However… contrary trend of self-sufficiency and anti-authoritarian ideas developed among the peoples who bore the brunt of the slaving attacks</a:t>
            </a:r>
            <a:endParaRPr lang="en-US" dirty="0"/>
          </a:p>
        </p:txBody>
      </p:sp>
      <p:pic>
        <p:nvPicPr>
          <p:cNvPr id="1026" name="Picture 2" descr="http://images.catholic.org/media/2013/10/11/13815079091961_7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2689952"/>
            <a:ext cx="6667500" cy="3838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52728"/>
          </a:xfrm>
        </p:spPr>
        <p:txBody>
          <a:bodyPr>
            <a:normAutofit/>
          </a:bodyPr>
          <a:lstStyle/>
          <a:p>
            <a:r>
              <a:rPr lang="en-US" dirty="0" smtClean="0"/>
              <a:t>African Societies: </a:t>
            </a:r>
            <a:r>
              <a:rPr lang="en-US" dirty="0"/>
              <a:t>Asante </a:t>
            </a:r>
          </a:p>
        </p:txBody>
      </p:sp>
      <p:sp>
        <p:nvSpPr>
          <p:cNvPr id="3" name="Content Placeholder 2"/>
          <p:cNvSpPr>
            <a:spLocks noGrp="1"/>
          </p:cNvSpPr>
          <p:nvPr>
            <p:ph idx="1"/>
          </p:nvPr>
        </p:nvSpPr>
        <p:spPr>
          <a:xfrm>
            <a:off x="0" y="1600200"/>
            <a:ext cx="4191000" cy="5562600"/>
          </a:xfrm>
        </p:spPr>
        <p:txBody>
          <a:bodyPr>
            <a:normAutofit fontScale="92500" lnSpcReduction="20000"/>
          </a:bodyPr>
          <a:lstStyle/>
          <a:p>
            <a:pPr marL="438912" lvl="1" indent="-320040">
              <a:spcBef>
                <a:spcPts val="0"/>
              </a:spcBef>
              <a:buClr>
                <a:schemeClr val="accent1"/>
              </a:buClr>
              <a:buSzPct val="80000"/>
              <a:buFont typeface="Wingdings 2"/>
              <a:buChar char=""/>
            </a:pPr>
            <a:r>
              <a:rPr lang="en-US" dirty="0"/>
              <a:t>In the Gold Coast, the Asante empire rose during the era of the slave trade. </a:t>
            </a:r>
            <a:endParaRPr lang="en-US" dirty="0" smtClean="0"/>
          </a:p>
          <a:p>
            <a:pPr marL="704088" lvl="2" indent="-320040">
              <a:spcBef>
                <a:spcPts val="0"/>
              </a:spcBef>
              <a:buClr>
                <a:schemeClr val="accent1"/>
              </a:buClr>
              <a:buSzPct val="80000"/>
              <a:buFont typeface="Wingdings 2"/>
              <a:buChar char=""/>
            </a:pPr>
            <a:r>
              <a:rPr lang="en-US" dirty="0" err="1" smtClean="0"/>
              <a:t>Osei</a:t>
            </a:r>
            <a:r>
              <a:rPr lang="en-US" dirty="0" smtClean="0"/>
              <a:t> </a:t>
            </a:r>
            <a:r>
              <a:rPr lang="en-US" dirty="0"/>
              <a:t>Tutu became the first </a:t>
            </a:r>
            <a:r>
              <a:rPr lang="en-US" dirty="0" err="1"/>
              <a:t>asantehene</a:t>
            </a:r>
            <a:r>
              <a:rPr lang="en-US" dirty="0"/>
              <a:t>, or supreme civil and religious </a:t>
            </a:r>
            <a:r>
              <a:rPr lang="en-US" dirty="0" smtClean="0"/>
              <a:t>leader</a:t>
            </a:r>
          </a:p>
          <a:p>
            <a:pPr marL="704088" lvl="2" indent="-320040">
              <a:spcBef>
                <a:spcPts val="0"/>
              </a:spcBef>
              <a:buClr>
                <a:schemeClr val="accent1"/>
              </a:buClr>
              <a:buSzPct val="80000"/>
              <a:buFont typeface="Wingdings 2"/>
              <a:buChar char=""/>
            </a:pPr>
            <a:r>
              <a:rPr lang="en-US" dirty="0" smtClean="0"/>
              <a:t>Control of the gold-producing zones </a:t>
            </a:r>
          </a:p>
          <a:p>
            <a:pPr marL="704088" lvl="2" indent="-320040">
              <a:spcBef>
                <a:spcPts val="0"/>
              </a:spcBef>
              <a:buClr>
                <a:schemeClr val="accent1"/>
              </a:buClr>
              <a:buSzPct val="80000"/>
              <a:buFont typeface="Wingdings 2"/>
              <a:buChar char=""/>
            </a:pPr>
            <a:r>
              <a:rPr lang="en-US" dirty="0"/>
              <a:t>C</a:t>
            </a:r>
            <a:r>
              <a:rPr lang="en-US" dirty="0" smtClean="0"/>
              <a:t>onstant supply of prisoners to be sold as slaves for western arms/weapons </a:t>
            </a:r>
          </a:p>
          <a:p>
            <a:pPr marL="704088" lvl="2" indent="-320040">
              <a:spcBef>
                <a:spcPts val="0"/>
              </a:spcBef>
              <a:buClr>
                <a:schemeClr val="accent1"/>
              </a:buClr>
              <a:buSzPct val="80000"/>
              <a:buFont typeface="Wingdings 2"/>
              <a:buChar char=""/>
            </a:pPr>
            <a:r>
              <a:rPr lang="en-US" dirty="0"/>
              <a:t>M</a:t>
            </a:r>
            <a:r>
              <a:rPr lang="en-US" dirty="0" smtClean="0"/>
              <a:t>aintained power until 1820s as the dominant state of the Gold Coast</a:t>
            </a:r>
          </a:p>
          <a:p>
            <a:pPr marL="704088" lvl="2" indent="-320040">
              <a:spcBef>
                <a:spcPts val="0"/>
              </a:spcBef>
              <a:buClr>
                <a:schemeClr val="accent1"/>
              </a:buClr>
              <a:buSzPct val="80000"/>
              <a:buFont typeface="Wingdings 2"/>
              <a:buChar char=""/>
            </a:pPr>
            <a:r>
              <a:rPr lang="en-US" dirty="0" smtClean="0"/>
              <a:t>Slaves made up almost two-thirds of Asante’s trade</a:t>
            </a:r>
          </a:p>
          <a:p>
            <a:pPr marL="923544" lvl="3" indent="-320040">
              <a:spcBef>
                <a:spcPts val="0"/>
              </a:spcBef>
              <a:buClr>
                <a:schemeClr val="accent1"/>
              </a:buClr>
              <a:buSzPct val="80000"/>
              <a:buFont typeface="Wingdings 2"/>
              <a:buChar char=""/>
            </a:pPr>
            <a:r>
              <a:rPr lang="en-US" dirty="0" smtClean="0"/>
              <a:t>Gold remained important export</a:t>
            </a:r>
          </a:p>
          <a:p>
            <a:pPr marL="118872" lvl="1" indent="0">
              <a:spcBef>
                <a:spcPts val="0"/>
              </a:spcBef>
              <a:buClr>
                <a:schemeClr val="accent1"/>
              </a:buClr>
              <a:buSzPct val="80000"/>
              <a:buNone/>
            </a:pPr>
            <a:endParaRPr lang="en-US" dirty="0"/>
          </a:p>
        </p:txBody>
      </p:sp>
      <p:pic>
        <p:nvPicPr>
          <p:cNvPr id="2050" name="Picture 2" descr="http://images.flatworldknowledge.com/berglee/berglee-fig07_00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2514600"/>
            <a:ext cx="4658086" cy="3338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5549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Benin</a:t>
            </a:r>
            <a:endParaRPr lang="en-US" dirty="0"/>
          </a:p>
        </p:txBody>
      </p:sp>
      <p:sp>
        <p:nvSpPr>
          <p:cNvPr id="3" name="Content Placeholder 2"/>
          <p:cNvSpPr>
            <a:spLocks noGrp="1"/>
          </p:cNvSpPr>
          <p:nvPr>
            <p:ph idx="1"/>
          </p:nvPr>
        </p:nvSpPr>
        <p:spPr>
          <a:xfrm>
            <a:off x="5105400" y="1676400"/>
            <a:ext cx="3581400" cy="5006609"/>
          </a:xfrm>
        </p:spPr>
        <p:txBody>
          <a:bodyPr>
            <a:normAutofit fontScale="77500" lnSpcReduction="20000"/>
          </a:bodyPr>
          <a:lstStyle/>
          <a:p>
            <a:r>
              <a:rPr lang="en-US" dirty="0" smtClean="0"/>
              <a:t>Part of Slave Coast</a:t>
            </a:r>
          </a:p>
          <a:p>
            <a:r>
              <a:rPr lang="en-US" dirty="0" smtClean="0"/>
              <a:t>Kingdom of Benin was at the height of its power when the Europeans arrived</a:t>
            </a:r>
          </a:p>
          <a:p>
            <a:r>
              <a:rPr lang="en-US" dirty="0" smtClean="0"/>
              <a:t>1516 – ruler (</a:t>
            </a:r>
            <a:r>
              <a:rPr lang="en-US" dirty="0" err="1" smtClean="0"/>
              <a:t>oba</a:t>
            </a:r>
            <a:r>
              <a:rPr lang="en-US" dirty="0" smtClean="0"/>
              <a:t>) limited the slave trade</a:t>
            </a:r>
          </a:p>
          <a:p>
            <a:pPr lvl="1"/>
            <a:r>
              <a:rPr lang="en-US" dirty="0" smtClean="0"/>
              <a:t>For a long time most trade controlled by king and was in pepper, textiles, and ivory rather than slaves</a:t>
            </a:r>
          </a:p>
          <a:p>
            <a:r>
              <a:rPr lang="en-US" dirty="0" smtClean="0"/>
              <a:t>18</a:t>
            </a:r>
            <a:r>
              <a:rPr lang="en-US" baseline="30000" dirty="0" smtClean="0"/>
              <a:t>th</a:t>
            </a:r>
            <a:r>
              <a:rPr lang="en-US" dirty="0" smtClean="0"/>
              <a:t> century – significant slave trade</a:t>
            </a:r>
          </a:p>
          <a:p>
            <a:pPr lvl="1"/>
            <a:r>
              <a:rPr lang="en-US" dirty="0" smtClean="0"/>
              <a:t>European pressure</a:t>
            </a:r>
          </a:p>
          <a:p>
            <a:pPr lvl="1"/>
            <a:r>
              <a:rPr lang="en-US" dirty="0" smtClean="0"/>
              <a:t>Goals of Benin nobility</a:t>
            </a:r>
            <a:endParaRPr lang="en-US" dirty="0"/>
          </a:p>
        </p:txBody>
      </p:sp>
      <p:pic>
        <p:nvPicPr>
          <p:cNvPr id="4" name="Picture 3"/>
          <p:cNvPicPr>
            <a:picLocks noChangeAspect="1"/>
          </p:cNvPicPr>
          <p:nvPr/>
        </p:nvPicPr>
        <p:blipFill>
          <a:blip r:embed="rId2"/>
          <a:stretch>
            <a:fillRect/>
          </a:stretch>
        </p:blipFill>
        <p:spPr>
          <a:xfrm>
            <a:off x="228600" y="1981200"/>
            <a:ext cx="4724400" cy="4447972"/>
          </a:xfrm>
          <a:prstGeom prst="rect">
            <a:avLst/>
          </a:prstGeom>
        </p:spPr>
      </p:pic>
    </p:spTree>
    <p:extLst>
      <p:ext uri="{BB962C8B-B14F-4D97-AF65-F5344CB8AC3E}">
        <p14:creationId xmlns:p14="http://schemas.microsoft.com/office/powerpoint/2010/main" val="26232812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Dahomey</a:t>
            </a:r>
            <a:endParaRPr lang="en-US" dirty="0"/>
          </a:p>
        </p:txBody>
      </p:sp>
      <p:sp>
        <p:nvSpPr>
          <p:cNvPr id="3" name="Content Placeholder 2"/>
          <p:cNvSpPr>
            <a:spLocks noGrp="1"/>
          </p:cNvSpPr>
          <p:nvPr>
            <p:ph idx="1"/>
          </p:nvPr>
        </p:nvSpPr>
        <p:spPr>
          <a:xfrm>
            <a:off x="4800600" y="1600200"/>
            <a:ext cx="4038600" cy="5562600"/>
          </a:xfrm>
        </p:spPr>
        <p:txBody>
          <a:bodyPr>
            <a:normAutofit fontScale="77500" lnSpcReduction="20000"/>
          </a:bodyPr>
          <a:lstStyle/>
          <a:p>
            <a:pPr marL="438912" lvl="1" indent="-320040">
              <a:spcBef>
                <a:spcPts val="0"/>
              </a:spcBef>
              <a:buClr>
                <a:schemeClr val="accent1"/>
              </a:buClr>
              <a:buSzPct val="80000"/>
              <a:buFont typeface="Wingdings 2"/>
              <a:buChar char=""/>
            </a:pPr>
            <a:r>
              <a:rPr lang="en-US" dirty="0" smtClean="0"/>
              <a:t>17</a:t>
            </a:r>
            <a:r>
              <a:rPr lang="en-US" baseline="30000" dirty="0" smtClean="0"/>
              <a:t>th</a:t>
            </a:r>
            <a:r>
              <a:rPr lang="en-US" dirty="0" smtClean="0"/>
              <a:t> century – rose to power</a:t>
            </a:r>
          </a:p>
          <a:p>
            <a:pPr marL="438912" lvl="1" indent="-320040">
              <a:spcBef>
                <a:spcPts val="0"/>
              </a:spcBef>
              <a:buClr>
                <a:schemeClr val="accent1"/>
              </a:buClr>
              <a:buSzPct val="80000"/>
              <a:buFont typeface="Wingdings 2"/>
              <a:buChar char=""/>
            </a:pPr>
            <a:r>
              <a:rPr lang="en-US" dirty="0" smtClean="0"/>
              <a:t>Rulers traded slaves for firearms</a:t>
            </a:r>
          </a:p>
          <a:p>
            <a:pPr marL="704088" lvl="2" indent="-320040">
              <a:spcBef>
                <a:spcPts val="0"/>
              </a:spcBef>
              <a:buClr>
                <a:schemeClr val="accent1"/>
              </a:buClr>
              <a:buSzPct val="80000"/>
              <a:buFont typeface="Wingdings 2"/>
              <a:buChar char=""/>
            </a:pPr>
            <a:r>
              <a:rPr lang="en-US" dirty="0" smtClean="0"/>
              <a:t>Led to autocratic government</a:t>
            </a:r>
          </a:p>
          <a:p>
            <a:pPr marL="438912" lvl="1" indent="-320040">
              <a:spcBef>
                <a:spcPts val="0"/>
              </a:spcBef>
              <a:buClr>
                <a:schemeClr val="accent1"/>
              </a:buClr>
              <a:buSzPct val="80000"/>
              <a:buFont typeface="Wingdings 2"/>
              <a:buChar char=""/>
            </a:pPr>
            <a:r>
              <a:rPr lang="en-US" dirty="0" smtClean="0"/>
              <a:t>The </a:t>
            </a:r>
            <a:r>
              <a:rPr lang="en-US" dirty="0"/>
              <a:t>royal court controlled the slave trade and raised armies that were used to raid </a:t>
            </a:r>
            <a:r>
              <a:rPr lang="en-US" dirty="0" smtClean="0"/>
              <a:t>neighbors </a:t>
            </a:r>
            <a:r>
              <a:rPr lang="en-US" dirty="0"/>
              <a:t>for more </a:t>
            </a:r>
            <a:r>
              <a:rPr lang="en-US" dirty="0" smtClean="0"/>
              <a:t>captives</a:t>
            </a:r>
          </a:p>
          <a:p>
            <a:pPr marL="438912" lvl="1" indent="-320040">
              <a:spcBef>
                <a:spcPts val="0"/>
              </a:spcBef>
              <a:buClr>
                <a:schemeClr val="accent1"/>
              </a:buClr>
              <a:buSzPct val="80000"/>
              <a:buFont typeface="Wingdings 2"/>
              <a:buChar char=""/>
            </a:pPr>
            <a:r>
              <a:rPr lang="en-US" dirty="0" smtClean="0"/>
              <a:t>Conquered territory</a:t>
            </a:r>
          </a:p>
          <a:p>
            <a:pPr marL="704088" lvl="2" indent="-320040">
              <a:spcBef>
                <a:spcPts val="0"/>
              </a:spcBef>
              <a:buClr>
                <a:schemeClr val="accent1"/>
              </a:buClr>
              <a:buSzPct val="80000"/>
              <a:buFont typeface="Wingdings 2"/>
              <a:buChar char=""/>
            </a:pPr>
            <a:r>
              <a:rPr lang="en-US" dirty="0" smtClean="0"/>
              <a:t>Eliminated royal families</a:t>
            </a:r>
          </a:p>
          <a:p>
            <a:pPr marL="704088" lvl="2" indent="-320040">
              <a:spcBef>
                <a:spcPts val="0"/>
              </a:spcBef>
              <a:buClr>
                <a:schemeClr val="accent1"/>
              </a:buClr>
              <a:buSzPct val="80000"/>
              <a:buFont typeface="Wingdings 2"/>
              <a:buChar char=""/>
            </a:pPr>
            <a:r>
              <a:rPr lang="en-US" dirty="0" smtClean="0"/>
              <a:t>Imposed traditions</a:t>
            </a:r>
          </a:p>
          <a:p>
            <a:pPr marL="438912" lvl="1" indent="-320040">
              <a:spcBef>
                <a:spcPts val="0"/>
              </a:spcBef>
              <a:buClr>
                <a:schemeClr val="accent1"/>
              </a:buClr>
              <a:buSzPct val="80000"/>
              <a:buFont typeface="Wingdings 2"/>
              <a:buChar char=""/>
            </a:pPr>
            <a:r>
              <a:rPr lang="en-US" dirty="0" smtClean="0"/>
              <a:t>Developed </a:t>
            </a:r>
            <a:r>
              <a:rPr lang="en-US" dirty="0"/>
              <a:t>ruling ideologies </a:t>
            </a:r>
            <a:r>
              <a:rPr lang="en-US" dirty="0" smtClean="0"/>
              <a:t> that were </a:t>
            </a:r>
            <a:r>
              <a:rPr lang="en-US" dirty="0"/>
              <a:t>comparable to </a:t>
            </a:r>
            <a:r>
              <a:rPr lang="en-US" dirty="0" smtClean="0"/>
              <a:t>European absolutism</a:t>
            </a:r>
          </a:p>
          <a:p>
            <a:pPr marL="438912" lvl="1" indent="-320040">
              <a:spcBef>
                <a:spcPts val="0"/>
              </a:spcBef>
              <a:buClr>
                <a:schemeClr val="accent1"/>
              </a:buClr>
              <a:buSzPct val="80000"/>
              <a:buFont typeface="Wingdings 2"/>
              <a:buChar char=""/>
            </a:pPr>
            <a:r>
              <a:rPr lang="en-US" dirty="0" smtClean="0"/>
              <a:t>Well into the 19</a:t>
            </a:r>
            <a:r>
              <a:rPr lang="en-US" baseline="30000" dirty="0" smtClean="0"/>
              <a:t>th</a:t>
            </a:r>
            <a:r>
              <a:rPr lang="en-US" dirty="0" smtClean="0"/>
              <a:t> century, </a:t>
            </a:r>
            <a:r>
              <a:rPr lang="en-US" dirty="0" err="1" smtClean="0"/>
              <a:t>Dahomey</a:t>
            </a:r>
            <a:r>
              <a:rPr lang="en-US" dirty="0" smtClean="0"/>
              <a:t> was a slaving state, and dependence on the trade</a:t>
            </a:r>
          </a:p>
          <a:p>
            <a:pPr marL="704088" lvl="2" indent="-320040">
              <a:spcBef>
                <a:spcPts val="0"/>
              </a:spcBef>
              <a:buClr>
                <a:schemeClr val="accent1"/>
              </a:buClr>
              <a:buSzPct val="80000"/>
              <a:buFont typeface="Wingdings 2"/>
              <a:buChar char=""/>
            </a:pPr>
            <a:r>
              <a:rPr lang="en-US" dirty="0" smtClean="0"/>
              <a:t>Negative effects on society as a whole</a:t>
            </a:r>
            <a:endParaRPr lang="en-US" dirty="0"/>
          </a:p>
        </p:txBody>
      </p:sp>
      <p:pic>
        <p:nvPicPr>
          <p:cNvPr id="4" name="Picture 3"/>
          <p:cNvPicPr>
            <a:picLocks noChangeAspect="1"/>
          </p:cNvPicPr>
          <p:nvPr/>
        </p:nvPicPr>
        <p:blipFill>
          <a:blip r:embed="rId2"/>
          <a:stretch>
            <a:fillRect/>
          </a:stretch>
        </p:blipFill>
        <p:spPr>
          <a:xfrm>
            <a:off x="592660" y="2514600"/>
            <a:ext cx="4072481" cy="3151905"/>
          </a:xfrm>
          <a:prstGeom prst="rect">
            <a:avLst/>
          </a:prstGeom>
        </p:spPr>
      </p:pic>
    </p:spTree>
    <p:extLst>
      <p:ext uri="{BB962C8B-B14F-4D97-AF65-F5344CB8AC3E}">
        <p14:creationId xmlns:p14="http://schemas.microsoft.com/office/powerpoint/2010/main" val="13125016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443" y="990600"/>
            <a:ext cx="9144000" cy="4854575"/>
          </a:xfrm>
        </p:spPr>
        <p:txBody>
          <a:bodyPr>
            <a:normAutofit fontScale="92500" lnSpcReduction="20000"/>
          </a:bodyPr>
          <a:lstStyle/>
          <a:p>
            <a:r>
              <a:rPr lang="en-US" dirty="0" smtClean="0"/>
              <a:t>Emphasis on slave trade should not obscure the creative process within many of the African states</a:t>
            </a:r>
          </a:p>
          <a:p>
            <a:pPr lvl="1"/>
            <a:r>
              <a:rPr lang="en-US" dirty="0" smtClean="0"/>
              <a:t>Creativity of societies seen in traditional arts</a:t>
            </a:r>
          </a:p>
          <a:p>
            <a:pPr lvl="1"/>
            <a:r>
              <a:rPr lang="en-US" dirty="0" smtClean="0"/>
              <a:t>Crafts such as bronze casting, woodcarving, and weaving flourished</a:t>
            </a:r>
          </a:p>
          <a:p>
            <a:pPr lvl="1"/>
            <a:r>
              <a:rPr lang="en-US" dirty="0" smtClean="0"/>
              <a:t>Much of this artistic production also had a religious function or contained religious symbolism</a:t>
            </a:r>
          </a:p>
          <a:p>
            <a:pPr lvl="2"/>
            <a:r>
              <a:rPr lang="en-US" dirty="0" smtClean="0"/>
              <a:t>African artists made the spiritual world visually apparent</a:t>
            </a:r>
          </a:p>
          <a:p>
            <a:pPr lvl="1"/>
            <a:r>
              <a:rPr lang="en-US" dirty="0" smtClean="0"/>
              <a:t>Europeans came to appreciate African arts and skills</a:t>
            </a:r>
          </a:p>
          <a:p>
            <a:pPr lvl="2"/>
            <a:r>
              <a:rPr lang="en-US" dirty="0" smtClean="0"/>
              <a:t>16</a:t>
            </a:r>
            <a:r>
              <a:rPr lang="en-US" baseline="30000" dirty="0" smtClean="0"/>
              <a:t>th</a:t>
            </a:r>
            <a:r>
              <a:rPr lang="en-US" dirty="0" smtClean="0"/>
              <a:t> century – Portuguese began to employ African artists</a:t>
            </a:r>
          </a:p>
          <a:p>
            <a:pPr lvl="2"/>
            <a:r>
              <a:rPr lang="en-US" dirty="0" smtClean="0"/>
              <a:t>Many of these objects ended up in the collections of nobles and kings throughout Renaissance Europe</a:t>
            </a:r>
          </a:p>
          <a:p>
            <a:pPr lvl="3"/>
            <a:r>
              <a:rPr lang="en-US" dirty="0" smtClean="0"/>
              <a:t>Growing contact between Africa and wider world</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East Africa and the Sudan</a:t>
            </a:r>
            <a:endParaRPr lang="en-US" dirty="0"/>
          </a:p>
        </p:txBody>
      </p:sp>
      <p:sp>
        <p:nvSpPr>
          <p:cNvPr id="3" name="Content Placeholder 2"/>
          <p:cNvSpPr>
            <a:spLocks noGrp="1"/>
          </p:cNvSpPr>
          <p:nvPr>
            <p:ph idx="1"/>
          </p:nvPr>
        </p:nvSpPr>
        <p:spPr>
          <a:xfrm>
            <a:off x="-23327" y="1845171"/>
            <a:ext cx="3810000" cy="5006609"/>
          </a:xfrm>
        </p:spPr>
        <p:txBody>
          <a:bodyPr>
            <a:normAutofit fontScale="62500" lnSpcReduction="20000"/>
          </a:bodyPr>
          <a:lstStyle/>
          <a:p>
            <a:r>
              <a:rPr lang="en-US" dirty="0" smtClean="0"/>
              <a:t>West Africa obviously was the region most directly influenced by the trans-Atlantic slave trade</a:t>
            </a:r>
          </a:p>
          <a:p>
            <a:r>
              <a:rPr lang="en-US" dirty="0" smtClean="0"/>
              <a:t>On the east coast of Africa, the Swahili trading cities continued their commerce in the Indian Ocean</a:t>
            </a:r>
          </a:p>
          <a:p>
            <a:pPr lvl="1"/>
            <a:r>
              <a:rPr lang="en-US" dirty="0" smtClean="0"/>
              <a:t>Adjust to the military presence of the Portuguese and Ottoman Turks</a:t>
            </a:r>
          </a:p>
          <a:p>
            <a:r>
              <a:rPr lang="en-US" dirty="0" smtClean="0"/>
              <a:t>Trade to the interior continued to bring ivory, gold, and a steady supply of slaves</a:t>
            </a:r>
          </a:p>
          <a:p>
            <a:pPr lvl="1"/>
            <a:r>
              <a:rPr lang="en-US" dirty="0" smtClean="0"/>
              <a:t>Many of these slaves were destined for the harems and households of Arabia and Middle </a:t>
            </a:r>
            <a:r>
              <a:rPr lang="en-US" dirty="0" smtClean="0"/>
              <a:t>East</a:t>
            </a:r>
          </a:p>
          <a:p>
            <a:pPr lvl="2"/>
            <a:r>
              <a:rPr lang="en-US" dirty="0" smtClean="0"/>
              <a:t>Ended by 1900</a:t>
            </a:r>
            <a:endParaRPr lang="en-US" dirty="0"/>
          </a:p>
        </p:txBody>
      </p:sp>
      <p:pic>
        <p:nvPicPr>
          <p:cNvPr id="4" name="Picture 3"/>
          <p:cNvPicPr>
            <a:picLocks noChangeAspect="1"/>
          </p:cNvPicPr>
          <p:nvPr/>
        </p:nvPicPr>
        <p:blipFill>
          <a:blip r:embed="rId2"/>
          <a:stretch>
            <a:fillRect/>
          </a:stretch>
        </p:blipFill>
        <p:spPr>
          <a:xfrm>
            <a:off x="3714040" y="2057400"/>
            <a:ext cx="5359918" cy="41910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220" y="152400"/>
            <a:ext cx="2965580" cy="6858000"/>
          </a:xfrm>
        </p:spPr>
        <p:txBody>
          <a:bodyPr>
            <a:normAutofit fontScale="85000" lnSpcReduction="20000"/>
          </a:bodyPr>
          <a:lstStyle/>
          <a:p>
            <a:r>
              <a:rPr lang="en-US" dirty="0" smtClean="0"/>
              <a:t>End of 18</a:t>
            </a:r>
            <a:r>
              <a:rPr lang="en-US" baseline="30000" dirty="0" smtClean="0"/>
              <a:t>th</a:t>
            </a:r>
            <a:r>
              <a:rPr lang="en-US" dirty="0" smtClean="0"/>
              <a:t> century - northern </a:t>
            </a:r>
            <a:r>
              <a:rPr lang="en-US" dirty="0" smtClean="0"/>
              <a:t>savanna </a:t>
            </a:r>
            <a:endParaRPr lang="en-US" dirty="0" smtClean="0"/>
          </a:p>
          <a:p>
            <a:pPr lvl="1"/>
            <a:r>
              <a:rPr lang="en-US" dirty="0" smtClean="0"/>
              <a:t>Process </a:t>
            </a:r>
            <a:r>
              <a:rPr lang="en-US" dirty="0" smtClean="0"/>
              <a:t>of </a:t>
            </a:r>
            <a:r>
              <a:rPr lang="en-US" dirty="0" err="1" smtClean="0"/>
              <a:t>Islamization</a:t>
            </a:r>
            <a:r>
              <a:rPr lang="en-US" dirty="0" smtClean="0"/>
              <a:t> entered a new and violent stage</a:t>
            </a:r>
          </a:p>
          <a:p>
            <a:pPr lvl="2"/>
            <a:r>
              <a:rPr lang="en-US" dirty="0" smtClean="0"/>
              <a:t>Islamic reformists tried to eliminate pagan </a:t>
            </a:r>
            <a:r>
              <a:rPr lang="en-US" dirty="0" smtClean="0"/>
              <a:t>practices</a:t>
            </a:r>
          </a:p>
          <a:p>
            <a:pPr lvl="2"/>
            <a:r>
              <a:rPr lang="en-US" dirty="0" smtClean="0"/>
              <a:t>Sufi variant of Islam extended their influence throughout the Muslim trade networks in the Senegambia region and the Western Sudan</a:t>
            </a:r>
            <a:endParaRPr lang="en-US" dirty="0"/>
          </a:p>
        </p:txBody>
      </p:sp>
      <p:pic>
        <p:nvPicPr>
          <p:cNvPr id="4" name="Picture 3"/>
          <p:cNvPicPr>
            <a:picLocks noChangeAspect="1"/>
          </p:cNvPicPr>
          <p:nvPr/>
        </p:nvPicPr>
        <p:blipFill>
          <a:blip r:embed="rId2"/>
          <a:stretch>
            <a:fillRect/>
          </a:stretch>
        </p:blipFill>
        <p:spPr>
          <a:xfrm>
            <a:off x="3200400" y="838200"/>
            <a:ext cx="5695950" cy="516255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White Settlers and Africans in Southern Africa</a:t>
            </a:r>
            <a:endParaRPr lang="en-US" dirty="0"/>
          </a:p>
        </p:txBody>
      </p:sp>
      <p:sp>
        <p:nvSpPr>
          <p:cNvPr id="3" name="Content Placeholder 2"/>
          <p:cNvSpPr>
            <a:spLocks noGrp="1"/>
          </p:cNvSpPr>
          <p:nvPr>
            <p:ph idx="1"/>
          </p:nvPr>
        </p:nvSpPr>
        <p:spPr>
          <a:xfrm>
            <a:off x="152400" y="1676400"/>
            <a:ext cx="4572000" cy="5334000"/>
          </a:xfrm>
        </p:spPr>
        <p:txBody>
          <a:bodyPr>
            <a:normAutofit fontScale="62500" lnSpcReduction="20000"/>
          </a:bodyPr>
          <a:lstStyle/>
          <a:p>
            <a:r>
              <a:rPr lang="en-US" dirty="0" smtClean="0"/>
              <a:t>Southern end of continent was minimally impacted by slave trade</a:t>
            </a:r>
          </a:p>
          <a:p>
            <a:r>
              <a:rPr lang="en-US" dirty="0" smtClean="0"/>
              <a:t>16</a:t>
            </a:r>
            <a:r>
              <a:rPr lang="en-US" baseline="30000" dirty="0" smtClean="0"/>
              <a:t>th</a:t>
            </a:r>
            <a:r>
              <a:rPr lang="en-US" dirty="0" smtClean="0"/>
              <a:t> century – Bantu-speaking peoples occupied much of the eastern regions of southern Africa</a:t>
            </a:r>
          </a:p>
          <a:p>
            <a:pPr lvl="1"/>
            <a:r>
              <a:rPr lang="en-US" dirty="0" smtClean="0"/>
              <a:t>Practiced agriculture and herding</a:t>
            </a:r>
          </a:p>
          <a:p>
            <a:pPr lvl="1"/>
            <a:r>
              <a:rPr lang="en-US" dirty="0" smtClean="0"/>
              <a:t>Worked iron and copper into tools and weapons</a:t>
            </a:r>
          </a:p>
          <a:p>
            <a:pPr lvl="1"/>
            <a:r>
              <a:rPr lang="en-US" dirty="0" smtClean="0"/>
              <a:t>Traded with </a:t>
            </a:r>
            <a:r>
              <a:rPr lang="en-US" dirty="0" smtClean="0"/>
              <a:t>neighbors</a:t>
            </a:r>
          </a:p>
          <a:p>
            <a:pPr lvl="1"/>
            <a:r>
              <a:rPr lang="en-US" dirty="0" smtClean="0"/>
              <a:t>Spoke related languages</a:t>
            </a:r>
          </a:p>
          <a:p>
            <a:pPr lvl="2"/>
            <a:r>
              <a:rPr lang="en-US" dirty="0" smtClean="0"/>
              <a:t>Tswana, Sotho, Zulu, Xhosa</a:t>
            </a:r>
            <a:endParaRPr lang="en-US" dirty="0" smtClean="0"/>
          </a:p>
          <a:p>
            <a:r>
              <a:rPr lang="en-US" dirty="0" smtClean="0"/>
              <a:t>Process of expansion led to competition for land and the absorption of newly conquered </a:t>
            </a:r>
            <a:r>
              <a:rPr lang="en-US" dirty="0" smtClean="0"/>
              <a:t>groups</a:t>
            </a:r>
          </a:p>
          <a:p>
            <a:pPr lvl="1"/>
            <a:r>
              <a:rPr lang="en-US" dirty="0" smtClean="0"/>
              <a:t>Foreign trade with Portuguese on East African Coast</a:t>
            </a:r>
          </a:p>
          <a:p>
            <a:pPr lvl="1"/>
            <a:r>
              <a:rPr lang="en-US" dirty="0" smtClean="0"/>
              <a:t>Population increase among southern Bantu</a:t>
            </a:r>
          </a:p>
          <a:p>
            <a:pPr lvl="1"/>
            <a:endParaRPr lang="en-US" dirty="0"/>
          </a:p>
        </p:txBody>
      </p:sp>
      <p:pic>
        <p:nvPicPr>
          <p:cNvPr id="4" name="Picture 3"/>
          <p:cNvPicPr>
            <a:picLocks noChangeAspect="1"/>
          </p:cNvPicPr>
          <p:nvPr/>
        </p:nvPicPr>
        <p:blipFill>
          <a:blip r:embed="rId2"/>
          <a:stretch>
            <a:fillRect/>
          </a:stretch>
        </p:blipFill>
        <p:spPr>
          <a:xfrm>
            <a:off x="4724400" y="1828800"/>
            <a:ext cx="3768422" cy="4748212"/>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33400"/>
            <a:ext cx="5334000" cy="5791200"/>
          </a:xfrm>
        </p:spPr>
        <p:txBody>
          <a:bodyPr>
            <a:normAutofit fontScale="92500" lnSpcReduction="20000"/>
          </a:bodyPr>
          <a:lstStyle/>
          <a:p>
            <a:r>
              <a:rPr lang="en-US" dirty="0" smtClean="0"/>
              <a:t>1652 – Dutch East India Company established a colony at the Cape of Good Hope to serve as a </a:t>
            </a:r>
            <a:r>
              <a:rPr lang="en-US" dirty="0" smtClean="0"/>
              <a:t>facility </a:t>
            </a:r>
            <a:r>
              <a:rPr lang="en-US" dirty="0" smtClean="0"/>
              <a:t>post for ships sailing to Asia</a:t>
            </a:r>
          </a:p>
          <a:p>
            <a:pPr lvl="1"/>
            <a:r>
              <a:rPr lang="en-US" dirty="0" smtClean="0"/>
              <a:t>Large farms developed on the fertile lands around this colony</a:t>
            </a:r>
          </a:p>
          <a:p>
            <a:pPr lvl="1"/>
            <a:r>
              <a:rPr lang="en-US" dirty="0" smtClean="0"/>
              <a:t>Depended on slave labor brought from Indonesia and Asia, but soon enslaved local Africans </a:t>
            </a:r>
          </a:p>
          <a:p>
            <a:pPr lvl="1"/>
            <a:r>
              <a:rPr lang="en-US" dirty="0" smtClean="0"/>
              <a:t>Expansion of the colony and its labor needs led to a series of wars with the San and </a:t>
            </a:r>
            <a:r>
              <a:rPr lang="en-US" dirty="0" err="1" smtClean="0"/>
              <a:t>Khoikhoi</a:t>
            </a:r>
            <a:r>
              <a:rPr lang="en-US" dirty="0" smtClean="0"/>
              <a:t> populations, who were pushed farther to the north and west</a:t>
            </a:r>
            <a:endParaRPr lang="en-US" dirty="0"/>
          </a:p>
        </p:txBody>
      </p:sp>
      <p:pic>
        <p:nvPicPr>
          <p:cNvPr id="4" name="Picture 3"/>
          <p:cNvPicPr>
            <a:picLocks noChangeAspect="1"/>
          </p:cNvPicPr>
          <p:nvPr/>
        </p:nvPicPr>
        <p:blipFill>
          <a:blip r:embed="rId2"/>
          <a:stretch>
            <a:fillRect/>
          </a:stretch>
        </p:blipFill>
        <p:spPr>
          <a:xfrm>
            <a:off x="5321559" y="2362200"/>
            <a:ext cx="3709811" cy="22764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381000"/>
            <a:ext cx="7913294" cy="595630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219200"/>
            <a:ext cx="3343275" cy="5181600"/>
          </a:xfrm>
        </p:spPr>
        <p:txBody>
          <a:bodyPr>
            <a:normAutofit fontScale="77500" lnSpcReduction="20000"/>
          </a:bodyPr>
          <a:lstStyle/>
          <a:p>
            <a:r>
              <a:rPr lang="en-US" dirty="0" smtClean="0"/>
              <a:t>1760s – Dutch (Boer) farmers had crossed the Orange River in search of new lands</a:t>
            </a:r>
          </a:p>
          <a:p>
            <a:r>
              <a:rPr lang="en-US" dirty="0" smtClean="0"/>
              <a:t>Saw the fertile plains and hills as theirs, and they saw the Africans as intruders and a possible source of labor</a:t>
            </a:r>
          </a:p>
          <a:p>
            <a:r>
              <a:rPr lang="en-US" dirty="0" smtClean="0"/>
              <a:t>1800 – Cape colony </a:t>
            </a:r>
          </a:p>
          <a:p>
            <a:pPr lvl="1"/>
            <a:r>
              <a:rPr lang="en-US" dirty="0" smtClean="0"/>
              <a:t>17,00 settlers (Afrikaners)</a:t>
            </a:r>
          </a:p>
          <a:p>
            <a:pPr lvl="1"/>
            <a:r>
              <a:rPr lang="en-US" dirty="0" smtClean="0"/>
              <a:t>26,000 slaves</a:t>
            </a:r>
          </a:p>
          <a:p>
            <a:pPr lvl="1"/>
            <a:r>
              <a:rPr lang="en-US" dirty="0" smtClean="0"/>
              <a:t>14,000 </a:t>
            </a:r>
            <a:r>
              <a:rPr lang="en-US" dirty="0" err="1" smtClean="0"/>
              <a:t>Khoikhoi</a:t>
            </a:r>
            <a:endParaRPr lang="en-US" dirty="0"/>
          </a:p>
        </p:txBody>
      </p:sp>
      <p:pic>
        <p:nvPicPr>
          <p:cNvPr id="5" name="Picture 4"/>
          <p:cNvPicPr>
            <a:picLocks noChangeAspect="1"/>
          </p:cNvPicPr>
          <p:nvPr/>
        </p:nvPicPr>
        <p:blipFill>
          <a:blip r:embed="rId2"/>
          <a:stretch>
            <a:fillRect/>
          </a:stretch>
        </p:blipFill>
        <p:spPr>
          <a:xfrm>
            <a:off x="3344830" y="1371600"/>
            <a:ext cx="5673885" cy="4572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152400"/>
            <a:ext cx="5029200" cy="6629400"/>
          </a:xfrm>
        </p:spPr>
        <p:txBody>
          <a:bodyPr>
            <a:normAutofit fontScale="70000" lnSpcReduction="20000"/>
          </a:bodyPr>
          <a:lstStyle/>
          <a:p>
            <a:r>
              <a:rPr lang="en-US" dirty="0" smtClean="0"/>
              <a:t>1795 - Great </a:t>
            </a:r>
            <a:r>
              <a:rPr lang="en-US" dirty="0" smtClean="0"/>
              <a:t>Britain seized </a:t>
            </a:r>
            <a:r>
              <a:rPr lang="en-US" dirty="0" smtClean="0"/>
              <a:t>Cape </a:t>
            </a:r>
            <a:r>
              <a:rPr lang="en-US" dirty="0" smtClean="0"/>
              <a:t>Colony </a:t>
            </a:r>
            <a:r>
              <a:rPr lang="en-US" dirty="0" smtClean="0"/>
              <a:t>and took </a:t>
            </a:r>
            <a:r>
              <a:rPr lang="en-US" dirty="0" smtClean="0"/>
              <a:t>it under formal British control in 1815</a:t>
            </a:r>
          </a:p>
          <a:p>
            <a:r>
              <a:rPr lang="en-US" dirty="0" smtClean="0"/>
              <a:t>British government </a:t>
            </a:r>
            <a:r>
              <a:rPr lang="en-US" dirty="0" smtClean="0"/>
              <a:t>attempts to limit the Boer settlements and their use of African labor were unsuccessful</a:t>
            </a:r>
          </a:p>
          <a:p>
            <a:pPr lvl="1"/>
            <a:r>
              <a:rPr lang="en-US" dirty="0" smtClean="0"/>
              <a:t>19</a:t>
            </a:r>
            <a:r>
              <a:rPr lang="en-US" baseline="30000" dirty="0" smtClean="0"/>
              <a:t>th</a:t>
            </a:r>
            <a:r>
              <a:rPr lang="en-US" dirty="0" smtClean="0"/>
              <a:t> century – </a:t>
            </a:r>
            <a:r>
              <a:rPr lang="en-US" dirty="0" smtClean="0"/>
              <a:t>series of wars between Dutch and Bantu </a:t>
            </a:r>
          </a:p>
          <a:p>
            <a:pPr lvl="2"/>
            <a:r>
              <a:rPr lang="en-US" dirty="0" smtClean="0"/>
              <a:t>Competition </a:t>
            </a:r>
            <a:r>
              <a:rPr lang="en-US" dirty="0" smtClean="0"/>
              <a:t>for farming and grazing </a:t>
            </a:r>
            <a:r>
              <a:rPr lang="en-US" dirty="0" smtClean="0"/>
              <a:t>land</a:t>
            </a:r>
          </a:p>
          <a:p>
            <a:r>
              <a:rPr lang="en-US" dirty="0"/>
              <a:t>Various government measures, the accelerating arrival of English-speaking immigrants, and the lure of better lands caused groups of Boers to move to the north</a:t>
            </a:r>
          </a:p>
          <a:p>
            <a:pPr lvl="1"/>
            <a:r>
              <a:rPr lang="en-US" dirty="0"/>
              <a:t>Moved into lands occupied by the southern </a:t>
            </a:r>
            <a:r>
              <a:rPr lang="en-US" dirty="0" err="1"/>
              <a:t>Nguni</a:t>
            </a:r>
            <a:endParaRPr lang="en-US" dirty="0"/>
          </a:p>
          <a:p>
            <a:pPr lvl="1"/>
            <a:r>
              <a:rPr lang="en-US" dirty="0"/>
              <a:t>Eventually created a number of autonomous Boer states</a:t>
            </a:r>
          </a:p>
          <a:p>
            <a:r>
              <a:rPr lang="en-US" dirty="0"/>
              <a:t>After 1834 – Britain abolished slavery and imposed restrictions on land-holding</a:t>
            </a:r>
          </a:p>
          <a:p>
            <a:pPr lvl="1"/>
            <a:r>
              <a:rPr lang="en-US" dirty="0"/>
              <a:t>Groups of Boers stages a Great Trek far to the north to be free of government interference</a:t>
            </a:r>
          </a:p>
          <a:p>
            <a:pPr lvl="2"/>
            <a:endParaRPr lang="en-US" dirty="0"/>
          </a:p>
        </p:txBody>
      </p:sp>
      <p:pic>
        <p:nvPicPr>
          <p:cNvPr id="6" name="Picture 5"/>
          <p:cNvPicPr>
            <a:picLocks noChangeAspect="1"/>
          </p:cNvPicPr>
          <p:nvPr/>
        </p:nvPicPr>
        <p:blipFill>
          <a:blip r:embed="rId2"/>
          <a:stretch>
            <a:fillRect/>
          </a:stretch>
        </p:blipFill>
        <p:spPr>
          <a:xfrm>
            <a:off x="5155163" y="990600"/>
            <a:ext cx="3785944" cy="477358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Zulu rise to power</a:t>
            </a:r>
            <a:endParaRPr lang="en-US" dirty="0"/>
          </a:p>
        </p:txBody>
      </p:sp>
      <p:sp>
        <p:nvSpPr>
          <p:cNvPr id="3" name="Content Placeholder 2"/>
          <p:cNvSpPr>
            <a:spLocks noGrp="1"/>
          </p:cNvSpPr>
          <p:nvPr>
            <p:ph idx="1"/>
          </p:nvPr>
        </p:nvSpPr>
        <p:spPr>
          <a:xfrm>
            <a:off x="152400" y="1905000"/>
            <a:ext cx="2895600" cy="4625609"/>
          </a:xfrm>
        </p:spPr>
        <p:txBody>
          <a:bodyPr>
            <a:normAutofit lnSpcReduction="10000"/>
          </a:bodyPr>
          <a:lstStyle/>
          <a:p>
            <a:pPr marL="438912" lvl="1" indent="-320040">
              <a:spcBef>
                <a:spcPts val="0"/>
              </a:spcBef>
              <a:buClr>
                <a:schemeClr val="accent1"/>
              </a:buClr>
              <a:buSzPct val="80000"/>
              <a:buFont typeface="Wingdings 2"/>
              <a:buChar char=""/>
            </a:pPr>
            <a:r>
              <a:rPr lang="en-US" dirty="0" smtClean="0"/>
              <a:t>The </a:t>
            </a:r>
            <a:r>
              <a:rPr lang="en-US" dirty="0"/>
              <a:t>architect of </a:t>
            </a:r>
            <a:r>
              <a:rPr lang="en-US" dirty="0" smtClean="0"/>
              <a:t>Bantu </a:t>
            </a:r>
            <a:r>
              <a:rPr lang="en-US" dirty="0"/>
              <a:t>society was </a:t>
            </a:r>
            <a:r>
              <a:rPr lang="en-US" dirty="0" err="1" smtClean="0"/>
              <a:t>Shaka</a:t>
            </a:r>
            <a:r>
              <a:rPr lang="en-US" dirty="0" smtClean="0"/>
              <a:t> Zulu</a:t>
            </a:r>
          </a:p>
          <a:p>
            <a:pPr marL="704088" lvl="2" indent="-320040">
              <a:spcBef>
                <a:spcPts val="0"/>
              </a:spcBef>
              <a:buClr>
                <a:schemeClr val="accent1"/>
              </a:buClr>
              <a:buSzPct val="80000"/>
              <a:buFont typeface="Wingdings 2"/>
              <a:buChar char=""/>
            </a:pPr>
            <a:r>
              <a:rPr lang="en-US" dirty="0"/>
              <a:t>C</a:t>
            </a:r>
            <a:r>
              <a:rPr lang="en-US" dirty="0" smtClean="0"/>
              <a:t>reated the </a:t>
            </a:r>
            <a:r>
              <a:rPr lang="en-US" u="sng" dirty="0" err="1"/>
              <a:t>mfecane</a:t>
            </a:r>
            <a:r>
              <a:rPr lang="en-US" dirty="0"/>
              <a:t>, or wars of crushing and wandering</a:t>
            </a:r>
            <a:r>
              <a:rPr lang="en-US" dirty="0" smtClean="0"/>
              <a:t>.</a:t>
            </a:r>
          </a:p>
          <a:p>
            <a:pPr marL="704088" lvl="2" indent="-320040">
              <a:spcBef>
                <a:spcPts val="0"/>
              </a:spcBef>
              <a:buClr>
                <a:schemeClr val="accent1"/>
              </a:buClr>
              <a:buSzPct val="80000"/>
              <a:buFont typeface="Wingdings 2"/>
              <a:buChar char=""/>
            </a:pPr>
            <a:r>
              <a:rPr lang="en-US" dirty="0" smtClean="0"/>
              <a:t>The Boers (Dutch settlers) </a:t>
            </a:r>
            <a:r>
              <a:rPr lang="en-US" dirty="0"/>
              <a:t>were able to survive the growth of Zulu </a:t>
            </a:r>
            <a:r>
              <a:rPr lang="en-US" dirty="0" smtClean="0"/>
              <a:t>power</a:t>
            </a:r>
            <a:endParaRPr lang="en-US" dirty="0"/>
          </a:p>
        </p:txBody>
      </p:sp>
      <p:pic>
        <p:nvPicPr>
          <p:cNvPr id="4" name="Picture 3"/>
          <p:cNvPicPr>
            <a:picLocks noChangeAspect="1"/>
          </p:cNvPicPr>
          <p:nvPr/>
        </p:nvPicPr>
        <p:blipFill>
          <a:blip r:embed="rId2"/>
          <a:stretch>
            <a:fillRect/>
          </a:stretch>
        </p:blipFill>
        <p:spPr>
          <a:xfrm>
            <a:off x="3199464" y="2116320"/>
            <a:ext cx="5754036" cy="4284480"/>
          </a:xfrm>
          <a:prstGeom prst="rect">
            <a:avLst/>
          </a:prstGeom>
        </p:spPr>
      </p:pic>
    </p:spTree>
    <p:extLst>
      <p:ext uri="{BB962C8B-B14F-4D97-AF65-F5344CB8AC3E}">
        <p14:creationId xmlns:p14="http://schemas.microsoft.com/office/powerpoint/2010/main" val="1808571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African Diaspora</a:t>
            </a:r>
            <a:endParaRPr lang="en-US" dirty="0"/>
          </a:p>
        </p:txBody>
      </p:sp>
      <p:sp>
        <p:nvSpPr>
          <p:cNvPr id="3" name="Content Placeholder 2"/>
          <p:cNvSpPr>
            <a:spLocks noGrp="1"/>
          </p:cNvSpPr>
          <p:nvPr>
            <p:ph idx="1"/>
          </p:nvPr>
        </p:nvSpPr>
        <p:spPr>
          <a:xfrm>
            <a:off x="457200" y="1775191"/>
            <a:ext cx="8229600" cy="4854209"/>
          </a:xfrm>
        </p:spPr>
        <p:txBody>
          <a:bodyPr>
            <a:normAutofit fontScale="85000" lnSpcReduction="20000"/>
          </a:bodyPr>
          <a:lstStyle/>
          <a:p>
            <a:r>
              <a:rPr lang="en-US" dirty="0" smtClean="0"/>
              <a:t>The slave trade and the horrifying Middle Passage carried millions of Africans from their original homelands</a:t>
            </a:r>
          </a:p>
          <a:p>
            <a:r>
              <a:rPr lang="en-US" dirty="0" smtClean="0"/>
              <a:t>In the Americas (especially plantation colonies) they became a large segment of the population</a:t>
            </a:r>
          </a:p>
          <a:p>
            <a:pPr lvl="1"/>
            <a:r>
              <a:rPr lang="en-US" dirty="0" smtClean="0"/>
              <a:t>African cultures were adapted to a new environments and conditions</a:t>
            </a:r>
          </a:p>
          <a:p>
            <a:r>
              <a:rPr lang="en-US" dirty="0" smtClean="0"/>
              <a:t>The import into Africa of European firearms, Indian textiles, Indonesian cowrie shells, and American tobacco in return for African ivory, gold, and especially slaves demonstrated Africa’s integration into the mercantile structure of the world</a:t>
            </a:r>
          </a:p>
          <a:p>
            <a:r>
              <a:rPr lang="en-US" dirty="0" smtClean="0"/>
              <a:t>Prices of slaves rose steadily in the 18</a:t>
            </a:r>
            <a:r>
              <a:rPr lang="en-US" baseline="30000" dirty="0" smtClean="0"/>
              <a:t>th</a:t>
            </a:r>
            <a:r>
              <a:rPr lang="en-US" dirty="0" smtClean="0"/>
              <a:t> century</a:t>
            </a:r>
          </a:p>
          <a:p>
            <a:r>
              <a:rPr lang="en-US" dirty="0" smtClean="0"/>
              <a:t>Terms of trade increasingly favored African dealers</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Slave Lives</a:t>
            </a:r>
            <a:endParaRPr lang="en-US" dirty="0"/>
          </a:p>
        </p:txBody>
      </p:sp>
      <p:sp>
        <p:nvSpPr>
          <p:cNvPr id="3" name="Content Placeholder 2"/>
          <p:cNvSpPr>
            <a:spLocks noGrp="1"/>
          </p:cNvSpPr>
          <p:nvPr>
            <p:ph idx="1"/>
          </p:nvPr>
        </p:nvSpPr>
        <p:spPr>
          <a:xfrm>
            <a:off x="0" y="1600201"/>
            <a:ext cx="5715000" cy="5257800"/>
          </a:xfrm>
        </p:spPr>
        <p:txBody>
          <a:bodyPr>
            <a:normAutofit fontScale="85000" lnSpcReduction="10000"/>
          </a:bodyPr>
          <a:lstStyle/>
          <a:p>
            <a:r>
              <a:rPr lang="en-US" dirty="0" smtClean="0"/>
              <a:t>For slaves themselves, slavery meant</a:t>
            </a:r>
          </a:p>
          <a:p>
            <a:pPr lvl="1"/>
            <a:r>
              <a:rPr lang="en-US" dirty="0" smtClean="0"/>
              <a:t>Destruction of their villages or their capture in war</a:t>
            </a:r>
          </a:p>
          <a:p>
            <a:pPr lvl="1"/>
            <a:r>
              <a:rPr lang="en-US" dirty="0" smtClean="0"/>
              <a:t>Separation from friends and family</a:t>
            </a:r>
          </a:p>
          <a:p>
            <a:pPr lvl="1"/>
            <a:r>
              <a:rPr lang="en-US" dirty="0" smtClean="0"/>
              <a:t>Forced march to an interior trading town or to the slave pens at the coast</a:t>
            </a:r>
          </a:p>
          <a:p>
            <a:pPr lvl="1"/>
            <a:r>
              <a:rPr lang="en-US" dirty="0" smtClean="0"/>
              <a:t>Deadly conditions</a:t>
            </a:r>
          </a:p>
          <a:p>
            <a:pPr lvl="2"/>
            <a:r>
              <a:rPr lang="en-US" dirty="0" smtClean="0"/>
              <a:t>As many as 1/3 of captives died along the way or in the slave pens</a:t>
            </a:r>
          </a:p>
          <a:p>
            <a:pPr lvl="1"/>
            <a:r>
              <a:rPr lang="en-US" dirty="0" smtClean="0"/>
              <a:t>Eventually </a:t>
            </a:r>
            <a:r>
              <a:rPr lang="en-US" dirty="0" smtClean="0"/>
              <a:t>loaded onto crowded ships</a:t>
            </a:r>
          </a:p>
          <a:p>
            <a:pPr lvl="2"/>
            <a:r>
              <a:rPr lang="en-US" dirty="0" smtClean="0"/>
              <a:t>Unsanitary conditions</a:t>
            </a:r>
          </a:p>
          <a:p>
            <a:pPr lvl="2"/>
            <a:r>
              <a:rPr lang="en-US" dirty="0" smtClean="0"/>
              <a:t>Long voyage</a:t>
            </a:r>
            <a:endParaRPr lang="en-US" dirty="0"/>
          </a:p>
        </p:txBody>
      </p:sp>
      <p:pic>
        <p:nvPicPr>
          <p:cNvPr id="14338" name="Picture 2" descr="http://abolition.e2bn.org/library/0711/0000/0045/1009509mida_360.jpg"/>
          <p:cNvPicPr>
            <a:picLocks noChangeAspect="1" noChangeArrowheads="1"/>
          </p:cNvPicPr>
          <p:nvPr/>
        </p:nvPicPr>
        <p:blipFill>
          <a:blip r:embed="rId2" cstate="print"/>
          <a:srcRect/>
          <a:stretch>
            <a:fillRect/>
          </a:stretch>
        </p:blipFill>
        <p:spPr bwMode="auto">
          <a:xfrm>
            <a:off x="5638800" y="2362200"/>
            <a:ext cx="3429000" cy="358140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52400"/>
            <a:ext cx="4267200" cy="6934200"/>
          </a:xfrm>
        </p:spPr>
        <p:txBody>
          <a:bodyPr>
            <a:normAutofit fontScale="77500" lnSpcReduction="20000"/>
          </a:bodyPr>
          <a:lstStyle/>
          <a:p>
            <a:r>
              <a:rPr lang="en-US" dirty="0" smtClean="0"/>
              <a:t>Worst example</a:t>
            </a:r>
          </a:p>
          <a:p>
            <a:pPr lvl="1"/>
            <a:r>
              <a:rPr lang="en-US" dirty="0" smtClean="0"/>
              <a:t>1737 Dutch ship</a:t>
            </a:r>
          </a:p>
          <a:p>
            <a:pPr lvl="2"/>
            <a:r>
              <a:rPr lang="en-US" dirty="0" smtClean="0"/>
              <a:t>700 of the 716 slaves died on the voyage</a:t>
            </a:r>
          </a:p>
          <a:p>
            <a:r>
              <a:rPr lang="en-US" dirty="0" smtClean="0"/>
              <a:t>Middle Passage – slave voyage to the Americas</a:t>
            </a:r>
          </a:p>
          <a:p>
            <a:r>
              <a:rPr lang="en-US" dirty="0" smtClean="0"/>
              <a:t>Taken from their homes, branded, confined, and shackled, they faced not only the dangers of poor hygiene, disease, and bad treatment but also the fear of being eaten or worse by Europeans</a:t>
            </a:r>
          </a:p>
          <a:p>
            <a:pPr lvl="1"/>
            <a:r>
              <a:rPr lang="en-US" dirty="0" smtClean="0"/>
              <a:t>Suicide</a:t>
            </a:r>
          </a:p>
          <a:p>
            <a:pPr lvl="1"/>
            <a:r>
              <a:rPr lang="en-US" dirty="0" smtClean="0"/>
              <a:t>Resistance</a:t>
            </a:r>
          </a:p>
          <a:p>
            <a:r>
              <a:rPr lang="en-US" dirty="0" smtClean="0"/>
              <a:t>Did not strip Africans of their culture</a:t>
            </a:r>
          </a:p>
          <a:p>
            <a:pPr lvl="1"/>
            <a:r>
              <a:rPr lang="en-US" dirty="0" smtClean="0"/>
              <a:t>Retained languages, beliefs, artistic traditions, and memories of their past</a:t>
            </a:r>
            <a:endParaRPr lang="en-US" dirty="0"/>
          </a:p>
        </p:txBody>
      </p:sp>
      <p:pic>
        <p:nvPicPr>
          <p:cNvPr id="4" name="Picture 3"/>
          <p:cNvPicPr>
            <a:picLocks noChangeAspect="1"/>
          </p:cNvPicPr>
          <p:nvPr/>
        </p:nvPicPr>
        <p:blipFill>
          <a:blip r:embed="rId2"/>
          <a:stretch>
            <a:fillRect/>
          </a:stretch>
        </p:blipFill>
        <p:spPr>
          <a:xfrm>
            <a:off x="4299857" y="1676400"/>
            <a:ext cx="4572000" cy="377721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Africans in America</a:t>
            </a:r>
            <a:endParaRPr lang="en-US" dirty="0"/>
          </a:p>
        </p:txBody>
      </p:sp>
      <p:sp>
        <p:nvSpPr>
          <p:cNvPr id="3" name="Content Placeholder 2"/>
          <p:cNvSpPr>
            <a:spLocks noGrp="1"/>
          </p:cNvSpPr>
          <p:nvPr>
            <p:ph idx="1"/>
          </p:nvPr>
        </p:nvSpPr>
        <p:spPr>
          <a:xfrm>
            <a:off x="457200" y="1775191"/>
            <a:ext cx="8610600" cy="4625609"/>
          </a:xfrm>
        </p:spPr>
        <p:txBody>
          <a:bodyPr>
            <a:normAutofit fontScale="92500" lnSpcReduction="20000"/>
          </a:bodyPr>
          <a:lstStyle/>
          <a:p>
            <a:r>
              <a:rPr lang="en-US" dirty="0" smtClean="0"/>
              <a:t>Slaves carried across the Atlantic were brought mainly to the plantations and mines of America</a:t>
            </a:r>
          </a:p>
          <a:p>
            <a:pPr lvl="1"/>
            <a:r>
              <a:rPr lang="en-US" dirty="0" smtClean="0"/>
              <a:t>First in sugar production</a:t>
            </a:r>
          </a:p>
          <a:p>
            <a:pPr lvl="1"/>
            <a:r>
              <a:rPr lang="en-US" dirty="0" smtClean="0"/>
              <a:t>Later… rice, cotton, and tobacco</a:t>
            </a:r>
          </a:p>
          <a:p>
            <a:r>
              <a:rPr lang="en-US" dirty="0" smtClean="0"/>
              <a:t>Plantation system already used for producing sugar on the Atlantic islands of Spain and Portugal was transferred to the New World</a:t>
            </a:r>
          </a:p>
          <a:p>
            <a:r>
              <a:rPr lang="en-US" dirty="0" smtClean="0"/>
              <a:t>West Africans, coming from societies in which herding, metallurgy, and intensive agriculture were widely practiced, were sought by Europeans for the specialized tasks of making sugar</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 y="1"/>
            <a:ext cx="8229600" cy="3505200"/>
          </a:xfrm>
        </p:spPr>
        <p:txBody>
          <a:bodyPr>
            <a:normAutofit fontScale="92500"/>
          </a:bodyPr>
          <a:lstStyle/>
          <a:p>
            <a:pPr lvl="0">
              <a:buClr>
                <a:srgbClr val="F0AD00"/>
              </a:buClr>
            </a:pPr>
            <a:r>
              <a:rPr lang="en-US" dirty="0">
                <a:solidFill>
                  <a:prstClr val="black"/>
                </a:solidFill>
              </a:rPr>
              <a:t>There was almost no occupation that slaves did not perform, although most were agricultural </a:t>
            </a:r>
            <a:r>
              <a:rPr lang="en-US" dirty="0" smtClean="0">
                <a:solidFill>
                  <a:prstClr val="black"/>
                </a:solidFill>
              </a:rPr>
              <a:t>laborers</a:t>
            </a:r>
            <a:endParaRPr lang="en-US" dirty="0" smtClean="0"/>
          </a:p>
          <a:p>
            <a:pPr lvl="1"/>
            <a:r>
              <a:rPr lang="en-US" dirty="0" smtClean="0"/>
              <a:t>Gold </a:t>
            </a:r>
            <a:r>
              <a:rPr lang="en-US" dirty="0" smtClean="0"/>
              <a:t>mining in Brazil</a:t>
            </a:r>
          </a:p>
          <a:p>
            <a:pPr lvl="1"/>
            <a:r>
              <a:rPr lang="en-US" dirty="0" smtClean="0"/>
              <a:t>Silver mining in Mexico</a:t>
            </a:r>
          </a:p>
          <a:p>
            <a:pPr lvl="1"/>
            <a:r>
              <a:rPr lang="en-US" dirty="0" smtClean="0"/>
              <a:t>Urban slavery (characteristic of Latin American cities)</a:t>
            </a:r>
          </a:p>
          <a:p>
            <a:pPr lvl="2"/>
            <a:r>
              <a:rPr lang="en-US" dirty="0" smtClean="0"/>
              <a:t>Artisans, street vendors, household </a:t>
            </a:r>
            <a:r>
              <a:rPr lang="en-US" dirty="0" smtClean="0"/>
              <a:t>servants</a:t>
            </a:r>
            <a:endParaRPr lang="en-US" dirty="0" smtClean="0"/>
          </a:p>
        </p:txBody>
      </p:sp>
      <p:pic>
        <p:nvPicPr>
          <p:cNvPr id="4" name="Picture 3"/>
          <p:cNvPicPr>
            <a:picLocks noChangeAspect="1"/>
          </p:cNvPicPr>
          <p:nvPr/>
        </p:nvPicPr>
        <p:blipFill>
          <a:blip r:embed="rId2"/>
          <a:stretch>
            <a:fillRect/>
          </a:stretch>
        </p:blipFill>
        <p:spPr>
          <a:xfrm>
            <a:off x="381000" y="3962400"/>
            <a:ext cx="3253740" cy="2133600"/>
          </a:xfrm>
          <a:prstGeom prst="rect">
            <a:avLst/>
          </a:prstGeom>
        </p:spPr>
      </p:pic>
      <p:pic>
        <p:nvPicPr>
          <p:cNvPr id="5" name="Picture 4"/>
          <p:cNvPicPr>
            <a:picLocks noChangeAspect="1"/>
          </p:cNvPicPr>
          <p:nvPr/>
        </p:nvPicPr>
        <p:blipFill>
          <a:blip r:embed="rId3"/>
          <a:stretch>
            <a:fillRect/>
          </a:stretch>
        </p:blipFill>
        <p:spPr>
          <a:xfrm>
            <a:off x="4648200" y="3657600"/>
            <a:ext cx="3352800" cy="274442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American </a:t>
            </a:r>
            <a:r>
              <a:rPr lang="en-US" dirty="0" smtClean="0"/>
              <a:t>Slave Societies</a:t>
            </a:r>
            <a:endParaRPr lang="en-US" dirty="0"/>
          </a:p>
        </p:txBody>
      </p:sp>
      <p:sp>
        <p:nvSpPr>
          <p:cNvPr id="3" name="Content Placeholder 2"/>
          <p:cNvSpPr>
            <a:spLocks noGrp="1"/>
          </p:cNvSpPr>
          <p:nvPr>
            <p:ph idx="1"/>
          </p:nvPr>
        </p:nvSpPr>
        <p:spPr>
          <a:xfrm>
            <a:off x="457200" y="1775191"/>
            <a:ext cx="4267200" cy="5159009"/>
          </a:xfrm>
        </p:spPr>
        <p:txBody>
          <a:bodyPr>
            <a:normAutofit fontScale="70000" lnSpcReduction="20000"/>
          </a:bodyPr>
          <a:lstStyle/>
          <a:p>
            <a:r>
              <a:rPr lang="en-US" dirty="0" smtClean="0"/>
              <a:t>Each American slave-based society reflected the variations of its European origin and its component African cultures</a:t>
            </a:r>
          </a:p>
          <a:p>
            <a:r>
              <a:rPr lang="en-US" dirty="0" smtClean="0"/>
              <a:t>But… there were similarities</a:t>
            </a:r>
          </a:p>
          <a:p>
            <a:pPr lvl="1"/>
            <a:r>
              <a:rPr lang="en-US" dirty="0" smtClean="0"/>
              <a:t>Recognition of distinctions between African-born salt water </a:t>
            </a:r>
            <a:r>
              <a:rPr lang="en-US" dirty="0" smtClean="0"/>
              <a:t>slaves (invariably black) </a:t>
            </a:r>
            <a:r>
              <a:rPr lang="en-US" dirty="0" smtClean="0"/>
              <a:t>and their American-born descendants (Creole slaves, mulattos</a:t>
            </a:r>
            <a:r>
              <a:rPr lang="en-US" dirty="0" smtClean="0"/>
              <a:t>)</a:t>
            </a:r>
          </a:p>
          <a:p>
            <a:pPr lvl="2"/>
            <a:r>
              <a:rPr lang="en-US" dirty="0" smtClean="0"/>
              <a:t>Creole and mulatto slaves given more opportunities to acquire skilled jobs or work as house servants; more likely to win freedom </a:t>
            </a:r>
            <a:endParaRPr lang="en-US" dirty="0" smtClean="0"/>
          </a:p>
          <a:p>
            <a:pPr lvl="1"/>
            <a:r>
              <a:rPr lang="en-US" dirty="0" smtClean="0"/>
              <a:t>Hierarchy of status</a:t>
            </a:r>
          </a:p>
          <a:p>
            <a:pPr lvl="2"/>
            <a:r>
              <a:rPr lang="en-US" dirty="0" smtClean="0"/>
              <a:t>Whites </a:t>
            </a:r>
            <a:r>
              <a:rPr lang="en-US" dirty="0" smtClean="0"/>
              <a:t>on top, slaves at bottom, free people in the middle</a:t>
            </a:r>
            <a:endParaRPr lang="en-US" dirty="0"/>
          </a:p>
        </p:txBody>
      </p:sp>
      <p:pic>
        <p:nvPicPr>
          <p:cNvPr id="4" name="Picture 3"/>
          <p:cNvPicPr>
            <a:picLocks noChangeAspect="1"/>
          </p:cNvPicPr>
          <p:nvPr/>
        </p:nvPicPr>
        <p:blipFill>
          <a:blip r:embed="rId2"/>
          <a:stretch>
            <a:fillRect/>
          </a:stretch>
        </p:blipFill>
        <p:spPr>
          <a:xfrm>
            <a:off x="4687078" y="2649720"/>
            <a:ext cx="4243288" cy="340995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46180" y="533400"/>
            <a:ext cx="4870580" cy="6019800"/>
          </a:xfrm>
        </p:spPr>
        <p:txBody>
          <a:bodyPr>
            <a:normAutofit fontScale="92500" lnSpcReduction="20000"/>
          </a:bodyPr>
          <a:lstStyle/>
          <a:p>
            <a:r>
              <a:rPr lang="en-US" dirty="0" smtClean="0"/>
              <a:t>Caribbean and Brazil differed significantly from the southern colonies of British North America</a:t>
            </a:r>
          </a:p>
          <a:p>
            <a:pPr lvl="1"/>
            <a:r>
              <a:rPr lang="en-US" dirty="0" smtClean="0"/>
              <a:t>British North America - depended </a:t>
            </a:r>
            <a:r>
              <a:rPr lang="en-US" dirty="0" smtClean="0"/>
              <a:t>less on imported Africans because of natural population growth among </a:t>
            </a:r>
            <a:r>
              <a:rPr lang="en-US" dirty="0" smtClean="0"/>
              <a:t>slaves; less influenced by Africa</a:t>
            </a:r>
            <a:endParaRPr lang="en-US" dirty="0" smtClean="0"/>
          </a:p>
          <a:p>
            <a:pPr lvl="1"/>
            <a:r>
              <a:rPr lang="en-US" dirty="0" smtClean="0"/>
              <a:t>By </a:t>
            </a:r>
            <a:r>
              <a:rPr lang="en-US" dirty="0" smtClean="0"/>
              <a:t>mid-18</a:t>
            </a:r>
            <a:r>
              <a:rPr lang="en-US" baseline="30000" dirty="0" smtClean="0"/>
              <a:t>th</a:t>
            </a:r>
            <a:r>
              <a:rPr lang="en-US" dirty="0" smtClean="0"/>
              <a:t> century – most places in North America was reproducing itself</a:t>
            </a:r>
          </a:p>
          <a:p>
            <a:pPr lvl="1"/>
            <a:r>
              <a:rPr lang="en-US" dirty="0" smtClean="0"/>
              <a:t>1850 – fewer than 1 percent of the slaves there were African born</a:t>
            </a:r>
            <a:endParaRPr lang="en-US" dirty="0"/>
          </a:p>
        </p:txBody>
      </p:sp>
      <p:pic>
        <p:nvPicPr>
          <p:cNvPr id="4" name="Picture 3"/>
          <p:cNvPicPr>
            <a:picLocks noChangeAspect="1"/>
          </p:cNvPicPr>
          <p:nvPr/>
        </p:nvPicPr>
        <p:blipFill>
          <a:blip r:embed="rId2"/>
          <a:stretch>
            <a:fillRect/>
          </a:stretch>
        </p:blipFill>
        <p:spPr>
          <a:xfrm>
            <a:off x="4814586" y="1676400"/>
            <a:ext cx="3791352" cy="33528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533400"/>
            <a:ext cx="4572000" cy="6019800"/>
          </a:xfrm>
        </p:spPr>
        <p:txBody>
          <a:bodyPr>
            <a:noAutofit/>
          </a:bodyPr>
          <a:lstStyle/>
          <a:p>
            <a:r>
              <a:rPr lang="en-US" sz="2400" dirty="0" smtClean="0"/>
              <a:t>Forced movement of Africans as captive laborers and creation of slave-based societies in the Americas were major aspects of the formation of the modern world and growth of the economies of western Europe</a:t>
            </a:r>
          </a:p>
          <a:p>
            <a:r>
              <a:rPr lang="en-US" sz="2400" dirty="0" smtClean="0"/>
              <a:t>Forced migration was part of the international exchange</a:t>
            </a:r>
          </a:p>
          <a:p>
            <a:pPr lvl="1"/>
            <a:r>
              <a:rPr lang="en-US" sz="2400" dirty="0" smtClean="0"/>
              <a:t>Foods, diseases, animals, ideas</a:t>
            </a:r>
          </a:p>
          <a:p>
            <a:r>
              <a:rPr lang="en-US" sz="2400" dirty="0" smtClean="0"/>
              <a:t>African culture was transferred, contributing to the creation of new cultural forms</a:t>
            </a:r>
            <a:endParaRPr lang="en-US" sz="2400" dirty="0"/>
          </a:p>
        </p:txBody>
      </p:sp>
      <p:pic>
        <p:nvPicPr>
          <p:cNvPr id="4" name="Picture 3"/>
          <p:cNvPicPr>
            <a:picLocks noChangeAspect="1"/>
          </p:cNvPicPr>
          <p:nvPr/>
        </p:nvPicPr>
        <p:blipFill>
          <a:blip r:embed="rId2"/>
          <a:stretch>
            <a:fillRect/>
          </a:stretch>
        </p:blipFill>
        <p:spPr>
          <a:xfrm>
            <a:off x="5029200" y="1447800"/>
            <a:ext cx="3962400" cy="3882081"/>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People and Gods in Exile</a:t>
            </a:r>
            <a:endParaRPr lang="en-US" dirty="0"/>
          </a:p>
        </p:txBody>
      </p:sp>
      <p:sp>
        <p:nvSpPr>
          <p:cNvPr id="3" name="Content Placeholder 2"/>
          <p:cNvSpPr>
            <a:spLocks noGrp="1"/>
          </p:cNvSpPr>
          <p:nvPr>
            <p:ph idx="1"/>
          </p:nvPr>
        </p:nvSpPr>
        <p:spPr>
          <a:xfrm>
            <a:off x="152400" y="1775191"/>
            <a:ext cx="6172200" cy="5159009"/>
          </a:xfrm>
        </p:spPr>
        <p:txBody>
          <a:bodyPr>
            <a:normAutofit fontScale="70000" lnSpcReduction="20000"/>
          </a:bodyPr>
          <a:lstStyle/>
          <a:p>
            <a:r>
              <a:rPr lang="en-US" dirty="0" smtClean="0"/>
              <a:t>Africans brought to America faced many problems</a:t>
            </a:r>
          </a:p>
          <a:p>
            <a:pPr lvl="1"/>
            <a:r>
              <a:rPr lang="en-US" dirty="0" smtClean="0"/>
              <a:t>Working conditions exhausting</a:t>
            </a:r>
          </a:p>
          <a:p>
            <a:pPr lvl="1"/>
            <a:r>
              <a:rPr lang="en-US" dirty="0" smtClean="0"/>
              <a:t>Life was short</a:t>
            </a:r>
          </a:p>
          <a:p>
            <a:pPr lvl="1"/>
            <a:r>
              <a:rPr lang="en-US" dirty="0" smtClean="0"/>
              <a:t>Family formation difficult</a:t>
            </a:r>
          </a:p>
          <a:p>
            <a:pPr lvl="2"/>
            <a:r>
              <a:rPr lang="en-US" dirty="0" smtClean="0"/>
              <a:t>General shortage of female slaves</a:t>
            </a:r>
          </a:p>
          <a:p>
            <a:pPr lvl="1"/>
            <a:r>
              <a:rPr lang="en-US" dirty="0" smtClean="0"/>
              <a:t>Family members could be separated by sale or by a master’s </a:t>
            </a:r>
            <a:r>
              <a:rPr lang="en-US" dirty="0" smtClean="0"/>
              <a:t>impulse</a:t>
            </a:r>
          </a:p>
          <a:p>
            <a:pPr lvl="0">
              <a:buClr>
                <a:srgbClr val="F0AD00"/>
              </a:buClr>
            </a:pPr>
            <a:r>
              <a:rPr lang="en-US" dirty="0">
                <a:solidFill>
                  <a:prstClr val="black"/>
                </a:solidFill>
              </a:rPr>
              <a:t>Most slaves lived in family units, even though marriages were not always </a:t>
            </a:r>
            <a:r>
              <a:rPr lang="en-US" dirty="0" smtClean="0">
                <a:solidFill>
                  <a:prstClr val="black"/>
                </a:solidFill>
              </a:rPr>
              <a:t>authorized </a:t>
            </a:r>
            <a:r>
              <a:rPr lang="en-US" dirty="0">
                <a:solidFill>
                  <a:prstClr val="black"/>
                </a:solidFill>
              </a:rPr>
              <a:t>by the religion of their masters</a:t>
            </a:r>
          </a:p>
          <a:p>
            <a:pPr lvl="0">
              <a:buClr>
                <a:srgbClr val="F0AD00"/>
              </a:buClr>
            </a:pPr>
            <a:r>
              <a:rPr lang="en-US" dirty="0">
                <a:solidFill>
                  <a:prstClr val="black"/>
                </a:solidFill>
              </a:rPr>
              <a:t>Throughout the Americas (wherever Africans were brought) aspects of their language, religion, artistic sensibilities, and other cultural elements survived</a:t>
            </a:r>
          </a:p>
          <a:p>
            <a:pPr lvl="1">
              <a:buClr>
                <a:srgbClr val="F0AD00"/>
              </a:buClr>
            </a:pPr>
            <a:r>
              <a:rPr lang="en-US" dirty="0" smtClean="0">
                <a:solidFill>
                  <a:prstClr val="black"/>
                </a:solidFill>
              </a:rPr>
              <a:t>African </a:t>
            </a:r>
            <a:r>
              <a:rPr lang="en-US" dirty="0">
                <a:solidFill>
                  <a:prstClr val="black"/>
                </a:solidFill>
              </a:rPr>
              <a:t>slaves had to adapt and to incorporate other African peoples’ ideas and customs into their own lives</a:t>
            </a:r>
          </a:p>
          <a:p>
            <a:pPr lvl="1"/>
            <a:endParaRPr lang="en-US" dirty="0"/>
          </a:p>
        </p:txBody>
      </p:sp>
      <p:pic>
        <p:nvPicPr>
          <p:cNvPr id="4" name="Picture 3"/>
          <p:cNvPicPr>
            <a:picLocks noChangeAspect="1"/>
          </p:cNvPicPr>
          <p:nvPr/>
        </p:nvPicPr>
        <p:blipFill>
          <a:blip r:embed="rId2"/>
          <a:stretch>
            <a:fillRect/>
          </a:stretch>
        </p:blipFill>
        <p:spPr>
          <a:xfrm>
            <a:off x="6172200" y="1600200"/>
            <a:ext cx="2419350" cy="189547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143000"/>
            <a:ext cx="4419600" cy="5159375"/>
          </a:xfrm>
        </p:spPr>
        <p:txBody>
          <a:bodyPr>
            <a:normAutofit fontScale="77500" lnSpcReduction="20000"/>
          </a:bodyPr>
          <a:lstStyle/>
          <a:p>
            <a:r>
              <a:rPr lang="en-US" dirty="0" smtClean="0"/>
              <a:t>Religion was an obvious example of continuity and adaptation</a:t>
            </a:r>
          </a:p>
          <a:p>
            <a:pPr lvl="1"/>
            <a:r>
              <a:rPr lang="en-US" dirty="0" smtClean="0"/>
              <a:t>Slaves were converted to Catholicism by the Spaniards and Portuguese</a:t>
            </a:r>
          </a:p>
          <a:p>
            <a:pPr lvl="2"/>
            <a:r>
              <a:rPr lang="en-US" dirty="0" smtClean="0"/>
              <a:t>Still, African religious ideas and practiced did not die out</a:t>
            </a:r>
          </a:p>
          <a:p>
            <a:r>
              <a:rPr lang="en-US" dirty="0" smtClean="0"/>
              <a:t>Many Africans slaves were accused of witchcraft by the Inquisition in those colonies</a:t>
            </a:r>
          </a:p>
          <a:p>
            <a:r>
              <a:rPr lang="en-US" dirty="0" smtClean="0"/>
              <a:t>In many cases, slaves held their new faith in Christianity and their African beliefs as the same time </a:t>
            </a:r>
            <a:endParaRPr lang="en-US" dirty="0"/>
          </a:p>
        </p:txBody>
      </p:sp>
      <p:pic>
        <p:nvPicPr>
          <p:cNvPr id="4" name="Picture 3"/>
          <p:cNvPicPr>
            <a:picLocks noChangeAspect="1"/>
          </p:cNvPicPr>
          <p:nvPr/>
        </p:nvPicPr>
        <p:blipFill>
          <a:blip r:embed="rId2"/>
          <a:stretch>
            <a:fillRect/>
          </a:stretch>
        </p:blipFill>
        <p:spPr>
          <a:xfrm>
            <a:off x="4724400" y="2057400"/>
            <a:ext cx="4095750" cy="3114675"/>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 y="990600"/>
            <a:ext cx="4191000" cy="5006975"/>
          </a:xfrm>
        </p:spPr>
        <p:txBody>
          <a:bodyPr>
            <a:normAutofit fontScale="77500" lnSpcReduction="20000"/>
          </a:bodyPr>
          <a:lstStyle/>
          <a:p>
            <a:r>
              <a:rPr lang="en-US" dirty="0" smtClean="0"/>
              <a:t>Resistance and rebellion were other aspects of African-American history</a:t>
            </a:r>
          </a:p>
          <a:p>
            <a:pPr lvl="1"/>
            <a:r>
              <a:rPr lang="en-US" dirty="0" smtClean="0"/>
              <a:t>Defiance, running away, and direct confrontation were present wherever slaves were held</a:t>
            </a:r>
          </a:p>
          <a:p>
            <a:pPr lvl="1"/>
            <a:r>
              <a:rPr lang="en-US" dirty="0" smtClean="0"/>
              <a:t>1508 – African runaways disrupted communications on Hispaniola</a:t>
            </a:r>
          </a:p>
          <a:p>
            <a:pPr lvl="1"/>
            <a:r>
              <a:rPr lang="en-US" dirty="0" smtClean="0"/>
              <a:t>1527 – plot to rebel was uncovered in Mexico City</a:t>
            </a:r>
          </a:p>
          <a:p>
            <a:pPr lvl="1"/>
            <a:r>
              <a:rPr lang="en-US" dirty="0" smtClean="0"/>
              <a:t>Runaway communities were persistent in Jamaica, Colombia, Venezuela, Haiti, and Brazil </a:t>
            </a:r>
            <a:endParaRPr lang="en-US" dirty="0"/>
          </a:p>
        </p:txBody>
      </p:sp>
      <p:sp>
        <p:nvSpPr>
          <p:cNvPr id="4098" name="AutoShape 2" descr="https://aaas.osu.edu/sites/aaas.osu.edu/files/events-runaway-slaves-on-underground-railroad.jpg?133702453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2"/>
          <a:stretch>
            <a:fillRect/>
          </a:stretch>
        </p:blipFill>
        <p:spPr>
          <a:xfrm>
            <a:off x="5353037" y="1740979"/>
            <a:ext cx="3363310" cy="48768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5448"/>
            <a:ext cx="8382000" cy="1252728"/>
          </a:xfrm>
        </p:spPr>
        <p:txBody>
          <a:bodyPr>
            <a:normAutofit fontScale="90000"/>
          </a:bodyPr>
          <a:lstStyle/>
          <a:p>
            <a:r>
              <a:rPr lang="en-US" dirty="0" smtClean="0"/>
              <a:t>Africa and the End of the Slave Trade</a:t>
            </a:r>
            <a:endParaRPr lang="en-US" dirty="0"/>
          </a:p>
        </p:txBody>
      </p:sp>
      <p:sp>
        <p:nvSpPr>
          <p:cNvPr id="3" name="Content Placeholder 2"/>
          <p:cNvSpPr>
            <a:spLocks noGrp="1"/>
          </p:cNvSpPr>
          <p:nvPr>
            <p:ph idx="1"/>
          </p:nvPr>
        </p:nvSpPr>
        <p:spPr>
          <a:xfrm>
            <a:off x="228600" y="1775191"/>
            <a:ext cx="4114800" cy="5082809"/>
          </a:xfrm>
        </p:spPr>
        <p:txBody>
          <a:bodyPr>
            <a:normAutofit fontScale="92500"/>
          </a:bodyPr>
          <a:lstStyle/>
          <a:p>
            <a:r>
              <a:rPr lang="en-US" dirty="0" smtClean="0"/>
              <a:t>Opponents of slavery and the brutality of trade had appeared in the mid 18</a:t>
            </a:r>
            <a:r>
              <a:rPr lang="en-US" baseline="30000" dirty="0" smtClean="0"/>
              <a:t>th</a:t>
            </a:r>
            <a:r>
              <a:rPr lang="en-US" dirty="0" smtClean="0"/>
              <a:t> century</a:t>
            </a:r>
          </a:p>
          <a:p>
            <a:pPr lvl="1"/>
            <a:r>
              <a:rPr lang="en-US" dirty="0" smtClean="0"/>
              <a:t>New intellectual movements (Enlightenment)</a:t>
            </a:r>
          </a:p>
          <a:p>
            <a:pPr lvl="2"/>
            <a:r>
              <a:rPr lang="en-US" dirty="0" smtClean="0"/>
              <a:t>Philosopher Jean-Jacques Rousseau in France and political economist Adam Smith in England both wrote against slavery</a:t>
            </a:r>
            <a:endParaRPr lang="en-US" dirty="0"/>
          </a:p>
        </p:txBody>
      </p:sp>
      <p:pic>
        <p:nvPicPr>
          <p:cNvPr id="3074" name="Picture 2" descr="http://t3.gstatic.com/images?q=tbn:ANd9GcTh4trsdHfhgfu2SyXmEiP7IHGp6yNGtLNPsXgUakrNbkcHExeF"/>
          <p:cNvPicPr>
            <a:picLocks noChangeAspect="1" noChangeArrowheads="1"/>
          </p:cNvPicPr>
          <p:nvPr/>
        </p:nvPicPr>
        <p:blipFill>
          <a:blip r:embed="rId2" cstate="print"/>
          <a:srcRect/>
          <a:stretch>
            <a:fillRect/>
          </a:stretch>
        </p:blipFill>
        <p:spPr bwMode="auto">
          <a:xfrm>
            <a:off x="5105400" y="1928478"/>
            <a:ext cx="3352800" cy="4929522"/>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 y="457200"/>
            <a:ext cx="3810000" cy="6248400"/>
          </a:xfrm>
        </p:spPr>
        <p:txBody>
          <a:bodyPr>
            <a:normAutofit fontScale="70000" lnSpcReduction="20000"/>
          </a:bodyPr>
          <a:lstStyle/>
          <a:p>
            <a:r>
              <a:rPr lang="en-US" dirty="0" smtClean="0"/>
              <a:t>England, as the major maritime power of the period, was the key to the end of the slave trade</a:t>
            </a:r>
          </a:p>
          <a:p>
            <a:pPr lvl="1"/>
            <a:r>
              <a:rPr lang="en-US" dirty="0" smtClean="0"/>
              <a:t>John Wesley and William Wilberforce</a:t>
            </a:r>
          </a:p>
          <a:p>
            <a:r>
              <a:rPr lang="en-US" dirty="0" smtClean="0"/>
              <a:t>1807 - After parliamentary debate, the British slave trade was abolished</a:t>
            </a:r>
          </a:p>
          <a:p>
            <a:r>
              <a:rPr lang="en-US" dirty="0" smtClean="0"/>
              <a:t>Britain tried to impose abolition of the slave trade on other countries throughout the Atlantic</a:t>
            </a:r>
          </a:p>
          <a:p>
            <a:r>
              <a:rPr lang="en-US" dirty="0" smtClean="0"/>
              <a:t>Spain and Portugal were pressured to gradually suppress the trade and the British navy was used to enforce these agreements by capturing illegal slave ships</a:t>
            </a:r>
          </a:p>
          <a:p>
            <a:r>
              <a:rPr lang="en-US" dirty="0" smtClean="0"/>
              <a:t>1888 – full end of slavery</a:t>
            </a:r>
          </a:p>
          <a:p>
            <a:pPr lvl="1"/>
            <a:r>
              <a:rPr lang="en-US" dirty="0" smtClean="0"/>
              <a:t>Abolished in Brazil</a:t>
            </a:r>
            <a:endParaRPr lang="en-US" dirty="0"/>
          </a:p>
        </p:txBody>
      </p:sp>
      <p:pic>
        <p:nvPicPr>
          <p:cNvPr id="2050" name="Picture 2" descr="http://www.historytoday.com/sites/default/files/481px-William_Wilberforce01.jpg"/>
          <p:cNvPicPr>
            <a:picLocks noChangeAspect="1" noChangeArrowheads="1"/>
          </p:cNvPicPr>
          <p:nvPr/>
        </p:nvPicPr>
        <p:blipFill>
          <a:blip r:embed="rId2" cstate="print"/>
          <a:srcRect/>
          <a:stretch>
            <a:fillRect/>
          </a:stretch>
        </p:blipFill>
        <p:spPr bwMode="auto">
          <a:xfrm>
            <a:off x="5486400" y="304800"/>
            <a:ext cx="1468535" cy="1828800"/>
          </a:xfrm>
          <a:prstGeom prst="rect">
            <a:avLst/>
          </a:prstGeom>
          <a:noFill/>
        </p:spPr>
      </p:pic>
      <p:pic>
        <p:nvPicPr>
          <p:cNvPr id="4" name="Picture 3"/>
          <p:cNvPicPr>
            <a:picLocks noChangeAspect="1"/>
          </p:cNvPicPr>
          <p:nvPr/>
        </p:nvPicPr>
        <p:blipFill>
          <a:blip r:embed="rId3"/>
          <a:stretch>
            <a:fillRect/>
          </a:stretch>
        </p:blipFill>
        <p:spPr>
          <a:xfrm>
            <a:off x="3890413" y="2667000"/>
            <a:ext cx="5143501" cy="34290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4523" y="158212"/>
            <a:ext cx="6754953" cy="6541575"/>
          </a:xfrm>
          <a:prstGeom prst="rect">
            <a:avLst/>
          </a:prstGeom>
        </p:spPr>
      </p:pic>
    </p:spTree>
    <p:extLst>
      <p:ext uri="{BB962C8B-B14F-4D97-AF65-F5344CB8AC3E}">
        <p14:creationId xmlns:p14="http://schemas.microsoft.com/office/powerpoint/2010/main" val="2851974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81000"/>
            <a:ext cx="3657600" cy="6019800"/>
          </a:xfrm>
        </p:spPr>
        <p:txBody>
          <a:bodyPr>
            <a:noAutofit/>
          </a:bodyPr>
          <a:lstStyle/>
          <a:p>
            <a:r>
              <a:rPr lang="en-US" sz="1800" dirty="0" smtClean="0"/>
              <a:t>Almost all of Africa remained independent of outside political control, and most cultural development was autonomous as well</a:t>
            </a:r>
          </a:p>
          <a:p>
            <a:r>
              <a:rPr lang="en-US" sz="1800" dirty="0" smtClean="0"/>
              <a:t>Islam consolidated its position in east Africa and the Sudan</a:t>
            </a:r>
          </a:p>
          <a:p>
            <a:r>
              <a:rPr lang="en-US" sz="1800" dirty="0" smtClean="0"/>
              <a:t>In Ethiopia – Christian kingdom of the highlands continued to hold off Muslim rivals</a:t>
            </a:r>
          </a:p>
          <a:p>
            <a:r>
              <a:rPr lang="en-US" sz="1800" dirty="0" smtClean="0"/>
              <a:t>In many places in Africa (as in Europe) independent states formed and began to expand</a:t>
            </a:r>
          </a:p>
          <a:p>
            <a:pPr lvl="1"/>
            <a:r>
              <a:rPr lang="en-US" sz="1800" dirty="0" smtClean="0"/>
              <a:t>Resulted from a population expansion</a:t>
            </a:r>
          </a:p>
          <a:p>
            <a:pPr lvl="1"/>
            <a:r>
              <a:rPr lang="en-US" sz="1800" dirty="0" smtClean="0"/>
              <a:t>Spread of iron tools and improved agriculture</a:t>
            </a:r>
            <a:endParaRPr lang="en-US" sz="1800" dirty="0"/>
          </a:p>
        </p:txBody>
      </p:sp>
      <p:pic>
        <p:nvPicPr>
          <p:cNvPr id="4" name="Picture 3"/>
          <p:cNvPicPr>
            <a:picLocks noChangeAspect="1"/>
          </p:cNvPicPr>
          <p:nvPr/>
        </p:nvPicPr>
        <p:blipFill>
          <a:blip r:embed="rId2"/>
          <a:stretch>
            <a:fillRect/>
          </a:stretch>
        </p:blipFill>
        <p:spPr>
          <a:xfrm>
            <a:off x="3962400" y="155448"/>
            <a:ext cx="5083982" cy="5839317"/>
          </a:xfrm>
          <a:prstGeom prst="rect">
            <a:avLst/>
          </a:prstGeom>
        </p:spPr>
      </p:pic>
      <p:pic>
        <p:nvPicPr>
          <p:cNvPr id="5" name="Picture 4"/>
          <p:cNvPicPr>
            <a:picLocks noChangeAspect="1"/>
          </p:cNvPicPr>
          <p:nvPr/>
        </p:nvPicPr>
        <p:blipFill>
          <a:blip r:embed="rId3"/>
          <a:stretch>
            <a:fillRect/>
          </a:stretch>
        </p:blipFill>
        <p:spPr>
          <a:xfrm>
            <a:off x="4870521" y="6117285"/>
            <a:ext cx="3267739" cy="74071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Atlantic Slave Trade</a:t>
            </a:r>
            <a:endParaRPr lang="en-US" dirty="0"/>
          </a:p>
        </p:txBody>
      </p:sp>
      <p:sp>
        <p:nvSpPr>
          <p:cNvPr id="3" name="Content Placeholder 2"/>
          <p:cNvSpPr>
            <a:spLocks noGrp="1"/>
          </p:cNvSpPr>
          <p:nvPr>
            <p:ph idx="1"/>
          </p:nvPr>
        </p:nvSpPr>
        <p:spPr>
          <a:xfrm>
            <a:off x="76200" y="1625782"/>
            <a:ext cx="3962400" cy="5082809"/>
          </a:xfrm>
        </p:spPr>
        <p:txBody>
          <a:bodyPr>
            <a:normAutofit fontScale="62500" lnSpcReduction="20000"/>
          </a:bodyPr>
          <a:lstStyle/>
          <a:p>
            <a:r>
              <a:rPr lang="en-US" dirty="0" smtClean="0"/>
              <a:t>1487 – Portuguese ships reached the Cape of Good Hope</a:t>
            </a:r>
          </a:p>
          <a:p>
            <a:r>
              <a:rPr lang="en-US" dirty="0" smtClean="0"/>
              <a:t>Along the coast, the Portuguese established factories</a:t>
            </a:r>
          </a:p>
          <a:p>
            <a:pPr lvl="1"/>
            <a:r>
              <a:rPr lang="en-US" dirty="0" smtClean="0"/>
              <a:t>Forts and trading posts with resident merchants</a:t>
            </a:r>
          </a:p>
          <a:p>
            <a:pPr lvl="1"/>
            <a:r>
              <a:rPr lang="en-US" dirty="0"/>
              <a:t>A</a:t>
            </a:r>
            <a:r>
              <a:rPr lang="en-US" dirty="0" smtClean="0"/>
              <a:t>llowed the Portuguese to exercise some control with few personnel</a:t>
            </a:r>
          </a:p>
          <a:p>
            <a:pPr lvl="1"/>
            <a:r>
              <a:rPr lang="en-US" dirty="0"/>
              <a:t>E</a:t>
            </a:r>
            <a:r>
              <a:rPr lang="en-US" dirty="0" smtClean="0"/>
              <a:t>stablished with the consent of local rulers, who benefited from access to European commodities and sometimes from the military support the Portuguese provided in local wars</a:t>
            </a:r>
          </a:p>
          <a:p>
            <a:r>
              <a:rPr lang="en-US" dirty="0" smtClean="0"/>
              <a:t>The Portuguese were not powerful enough to enforce their will on the larger west African states</a:t>
            </a:r>
          </a:p>
        </p:txBody>
      </p:sp>
      <p:pic>
        <p:nvPicPr>
          <p:cNvPr id="4" name="Picture 3"/>
          <p:cNvPicPr>
            <a:picLocks noChangeAspect="1"/>
          </p:cNvPicPr>
          <p:nvPr/>
        </p:nvPicPr>
        <p:blipFill>
          <a:blip r:embed="rId2"/>
          <a:stretch>
            <a:fillRect/>
          </a:stretch>
        </p:blipFill>
        <p:spPr>
          <a:xfrm>
            <a:off x="4470803" y="2819400"/>
            <a:ext cx="4456054" cy="2866053"/>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990600"/>
            <a:ext cx="5029200" cy="4702175"/>
          </a:xfrm>
        </p:spPr>
        <p:txBody>
          <a:bodyPr>
            <a:normAutofit/>
          </a:bodyPr>
          <a:lstStyle/>
          <a:p>
            <a:r>
              <a:rPr lang="en-US" dirty="0" smtClean="0"/>
              <a:t>Africans acquired goods from the Portuguese, who sometimes provided African rulers with slaves brought from other stretches of the coast</a:t>
            </a:r>
          </a:p>
          <a:p>
            <a:pPr lvl="1"/>
            <a:r>
              <a:rPr lang="en-US" dirty="0" smtClean="0"/>
              <a:t>In return, the Portuguese received ivory, pepper, animal skins, and gold</a:t>
            </a:r>
            <a:endParaRPr lang="en-US" dirty="0"/>
          </a:p>
        </p:txBody>
      </p:sp>
      <p:pic>
        <p:nvPicPr>
          <p:cNvPr id="49154" name="Picture 2" descr="File:Ivory trade.jpg"/>
          <p:cNvPicPr>
            <a:picLocks noChangeAspect="1" noChangeArrowheads="1"/>
          </p:cNvPicPr>
          <p:nvPr/>
        </p:nvPicPr>
        <p:blipFill>
          <a:blip r:embed="rId2" cstate="print"/>
          <a:srcRect/>
          <a:stretch>
            <a:fillRect/>
          </a:stretch>
        </p:blipFill>
        <p:spPr bwMode="auto">
          <a:xfrm>
            <a:off x="5105400" y="1143000"/>
            <a:ext cx="3697179" cy="486727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533400"/>
            <a:ext cx="2667000" cy="6324600"/>
          </a:xfrm>
        </p:spPr>
        <p:txBody>
          <a:bodyPr>
            <a:normAutofit fontScale="55000" lnSpcReduction="20000"/>
          </a:bodyPr>
          <a:lstStyle/>
          <a:p>
            <a:r>
              <a:rPr lang="en-US" dirty="0" smtClean="0"/>
              <a:t>Trade was the basis of Portuguese relations with Africans</a:t>
            </a:r>
          </a:p>
          <a:p>
            <a:pPr lvl="1"/>
            <a:r>
              <a:rPr lang="en-US" dirty="0" smtClean="0"/>
              <a:t>Political, religious, and social relations</a:t>
            </a:r>
          </a:p>
          <a:p>
            <a:r>
              <a:rPr lang="en-US" dirty="0" err="1" smtClean="0"/>
              <a:t>Senegambian</a:t>
            </a:r>
            <a:r>
              <a:rPr lang="en-US" dirty="0" smtClean="0"/>
              <a:t> coast – small states did not impress the Portuguese</a:t>
            </a:r>
          </a:p>
          <a:p>
            <a:pPr lvl="1"/>
            <a:r>
              <a:rPr lang="en-US" dirty="0" smtClean="0"/>
              <a:t>Suspicious of Muslims, their traditional enemies</a:t>
            </a:r>
          </a:p>
          <a:p>
            <a:r>
              <a:rPr lang="en-US" dirty="0" smtClean="0"/>
              <a:t>When they reached the Gold Coast (modern Ghana) and found the Kingdom of Benin, they were impressed by the power of the ruler and the magnificence of his court</a:t>
            </a:r>
          </a:p>
          <a:p>
            <a:pPr lvl="1"/>
            <a:r>
              <a:rPr lang="en-US" dirty="0" smtClean="0"/>
              <a:t>Other large African states provoked similar responses</a:t>
            </a:r>
            <a:endParaRPr lang="en-US" dirty="0"/>
          </a:p>
        </p:txBody>
      </p:sp>
      <p:pic>
        <p:nvPicPr>
          <p:cNvPr id="48130" name="Picture 2" descr="http://www.learnnc.org/lp/media/uploads/2008/01/africa.gif"/>
          <p:cNvPicPr>
            <a:picLocks noChangeAspect="1" noChangeArrowheads="1"/>
          </p:cNvPicPr>
          <p:nvPr/>
        </p:nvPicPr>
        <p:blipFill>
          <a:blip r:embed="rId2" cstate="print"/>
          <a:srcRect/>
          <a:stretch>
            <a:fillRect/>
          </a:stretch>
        </p:blipFill>
        <p:spPr bwMode="auto">
          <a:xfrm>
            <a:off x="4267200" y="152400"/>
            <a:ext cx="3713719" cy="3881887"/>
          </a:xfrm>
          <a:prstGeom prst="rect">
            <a:avLst/>
          </a:prstGeom>
          <a:noFill/>
        </p:spPr>
      </p:pic>
      <p:pic>
        <p:nvPicPr>
          <p:cNvPr id="4" name="Picture 3"/>
          <p:cNvPicPr>
            <a:picLocks noChangeAspect="1"/>
          </p:cNvPicPr>
          <p:nvPr/>
        </p:nvPicPr>
        <p:blipFill>
          <a:blip r:embed="rId3"/>
          <a:stretch>
            <a:fillRect/>
          </a:stretch>
        </p:blipFill>
        <p:spPr>
          <a:xfrm>
            <a:off x="2971800" y="4114800"/>
            <a:ext cx="2590800" cy="2530078"/>
          </a:xfrm>
          <a:prstGeom prst="rect">
            <a:avLst/>
          </a:prstGeom>
        </p:spPr>
      </p:pic>
      <p:sp>
        <p:nvSpPr>
          <p:cNvPr id="5" name="TextBox 4"/>
          <p:cNvSpPr txBox="1"/>
          <p:nvPr/>
        </p:nvSpPr>
        <p:spPr>
          <a:xfrm>
            <a:off x="5715000" y="5867400"/>
            <a:ext cx="2590800" cy="646331"/>
          </a:xfrm>
          <a:prstGeom prst="rect">
            <a:avLst/>
          </a:prstGeom>
          <a:noFill/>
        </p:spPr>
        <p:txBody>
          <a:bodyPr wrap="square" rtlCol="0">
            <a:spAutoFit/>
          </a:bodyPr>
          <a:lstStyle/>
          <a:p>
            <a:r>
              <a:rPr lang="en-US" dirty="0" smtClean="0"/>
              <a:t>King of Benin receive Portuguese traders</a:t>
            </a:r>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3494</TotalTime>
  <Words>3474</Words>
  <Application>Microsoft Office PowerPoint</Application>
  <PresentationFormat>On-screen Show (4:3)</PresentationFormat>
  <Paragraphs>334</Paragraphs>
  <Slides>55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Corbel</vt:lpstr>
      <vt:lpstr>Wingdings</vt:lpstr>
      <vt:lpstr>Wingdings 2</vt:lpstr>
      <vt:lpstr>Wingdings 3</vt:lpstr>
      <vt:lpstr>Module</vt:lpstr>
      <vt:lpstr>Ch. 21 Africa and the Africans in the Age of the Atlantic Slave Trade</vt:lpstr>
      <vt:lpstr>PowerPoint Presentation</vt:lpstr>
      <vt:lpstr>PowerPoint Presentation</vt:lpstr>
      <vt:lpstr>PowerPoint Presentation</vt:lpstr>
      <vt:lpstr>PowerPoint Presentation</vt:lpstr>
      <vt:lpstr>PowerPoint Presentation</vt:lpstr>
      <vt:lpstr>The Atlantic Slave Trade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Trend Toward Expansion</vt:lpstr>
      <vt:lpstr>PowerPoint Presentation</vt:lpstr>
      <vt:lpstr>PowerPoint Presentation</vt:lpstr>
      <vt:lpstr>PowerPoint Presentation</vt:lpstr>
      <vt:lpstr>Demographic Patterns</vt:lpstr>
      <vt:lpstr>PowerPoint Presentation</vt:lpstr>
      <vt:lpstr>Organization of the Trade</vt:lpstr>
      <vt:lpstr>PowerPoint Presentation</vt:lpstr>
      <vt:lpstr>PowerPoint Presentation</vt:lpstr>
      <vt:lpstr>PowerPoint Presentation</vt:lpstr>
      <vt:lpstr>PowerPoint Presentation</vt:lpstr>
      <vt:lpstr>PowerPoint Presentation</vt:lpstr>
      <vt:lpstr>African Societies, Slavery, and the Slave Trade</vt:lpstr>
      <vt:lpstr>PowerPoint Presentation</vt:lpstr>
      <vt:lpstr>PowerPoint Presentation</vt:lpstr>
      <vt:lpstr>Slaving and African Politics</vt:lpstr>
      <vt:lpstr>PowerPoint Presentation</vt:lpstr>
      <vt:lpstr>African Societies: Asante </vt:lpstr>
      <vt:lpstr>Benin</vt:lpstr>
      <vt:lpstr>Dahomey</vt:lpstr>
      <vt:lpstr>PowerPoint Presentation</vt:lpstr>
      <vt:lpstr>East Africa and the Sudan</vt:lpstr>
      <vt:lpstr>PowerPoint Presentation</vt:lpstr>
      <vt:lpstr>White Settlers and Africans in Southern Africa</vt:lpstr>
      <vt:lpstr>PowerPoint Presentation</vt:lpstr>
      <vt:lpstr>PowerPoint Presentation</vt:lpstr>
      <vt:lpstr>PowerPoint Presentation</vt:lpstr>
      <vt:lpstr>Zulu rise to power</vt:lpstr>
      <vt:lpstr>The African Diaspora</vt:lpstr>
      <vt:lpstr>Slave Lives</vt:lpstr>
      <vt:lpstr>PowerPoint Presentation</vt:lpstr>
      <vt:lpstr>Africans in America</vt:lpstr>
      <vt:lpstr>PowerPoint Presentation</vt:lpstr>
      <vt:lpstr>American Slave Societies</vt:lpstr>
      <vt:lpstr>PowerPoint Presentation</vt:lpstr>
      <vt:lpstr>The People and Gods in Exile</vt:lpstr>
      <vt:lpstr>PowerPoint Presentation</vt:lpstr>
      <vt:lpstr>PowerPoint Presentation</vt:lpstr>
      <vt:lpstr>Africa and the End of the Slave Trade</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 21 Africa and the Africans in the Age of the Atlantic Slave Trade</dc:title>
  <dc:creator>Jordan</dc:creator>
  <cp:lastModifiedBy>Jordan Meiners</cp:lastModifiedBy>
  <cp:revision>70</cp:revision>
  <dcterms:created xsi:type="dcterms:W3CDTF">2013-03-14T02:48:40Z</dcterms:created>
  <dcterms:modified xsi:type="dcterms:W3CDTF">2014-03-21T18:21:29Z</dcterms:modified>
</cp:coreProperties>
</file>