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7"/>
  </p:notesMasterIdLst>
  <p:sldIdLst>
    <p:sldId id="256" r:id="rId2"/>
    <p:sldId id="257" r:id="rId3"/>
    <p:sldId id="258" r:id="rId4"/>
    <p:sldId id="259" r:id="rId5"/>
    <p:sldId id="260" r:id="rId6"/>
    <p:sldId id="262" r:id="rId7"/>
    <p:sldId id="263" r:id="rId8"/>
    <p:sldId id="261" r:id="rId9"/>
    <p:sldId id="264" r:id="rId10"/>
    <p:sldId id="265" r:id="rId11"/>
    <p:sldId id="267" r:id="rId12"/>
    <p:sldId id="268" r:id="rId13"/>
    <p:sldId id="269" r:id="rId14"/>
    <p:sldId id="270" r:id="rId15"/>
    <p:sldId id="271" r:id="rId16"/>
    <p:sldId id="272" r:id="rId17"/>
    <p:sldId id="273" r:id="rId18"/>
    <p:sldId id="274" r:id="rId19"/>
    <p:sldId id="275" r:id="rId20"/>
    <p:sldId id="276" r:id="rId21"/>
    <p:sldId id="299" r:id="rId22"/>
    <p:sldId id="300" r:id="rId23"/>
    <p:sldId id="301" r:id="rId24"/>
    <p:sldId id="302" r:id="rId25"/>
    <p:sldId id="303" r:id="rId26"/>
    <p:sldId id="304" r:id="rId27"/>
    <p:sldId id="305" r:id="rId28"/>
    <p:sldId id="306" r:id="rId29"/>
    <p:sldId id="307" r:id="rId30"/>
    <p:sldId id="308" r:id="rId31"/>
    <p:sldId id="278" r:id="rId32"/>
    <p:sldId id="279" r:id="rId33"/>
    <p:sldId id="280" r:id="rId34"/>
    <p:sldId id="281" r:id="rId35"/>
    <p:sldId id="310" r:id="rId36"/>
    <p:sldId id="311" r:id="rId37"/>
    <p:sldId id="314" r:id="rId38"/>
    <p:sldId id="282" r:id="rId39"/>
    <p:sldId id="283" r:id="rId40"/>
    <p:sldId id="284" r:id="rId41"/>
    <p:sldId id="285" r:id="rId42"/>
    <p:sldId id="286" r:id="rId43"/>
    <p:sldId id="288" r:id="rId44"/>
    <p:sldId id="289" r:id="rId45"/>
    <p:sldId id="290" r:id="rId46"/>
    <p:sldId id="291" r:id="rId47"/>
    <p:sldId id="292" r:id="rId48"/>
    <p:sldId id="294" r:id="rId49"/>
    <p:sldId id="295" r:id="rId50"/>
    <p:sldId id="296" r:id="rId51"/>
    <p:sldId id="297" r:id="rId52"/>
    <p:sldId id="315" r:id="rId53"/>
    <p:sldId id="298" r:id="rId54"/>
    <p:sldId id="312" r:id="rId55"/>
    <p:sldId id="313"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234"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22C3CD-28C0-4EBB-9A9C-4448098FD870}" type="datetimeFigureOut">
              <a:rPr lang="en-US" smtClean="0"/>
              <a:t>1/22/2014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2798F9-EE7B-4D45-BCE1-E9F46D5910CE}" type="slidenum">
              <a:rPr lang="en-US" smtClean="0"/>
              <a:t>‹#›</a:t>
            </a:fld>
            <a:endParaRPr lang="en-US"/>
          </a:p>
        </p:txBody>
      </p:sp>
    </p:spTree>
    <p:extLst>
      <p:ext uri="{BB962C8B-B14F-4D97-AF65-F5344CB8AC3E}">
        <p14:creationId xmlns:p14="http://schemas.microsoft.com/office/powerpoint/2010/main" val="1179464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miter lim="800000"/>
            <a:headEnd/>
            <a:tailEnd/>
          </a:ln>
        </p:spPr>
        <p:txBody>
          <a:bodyPr/>
          <a:lstStyle/>
          <a:p>
            <a:fld id="{0E66B88D-2C17-47E7-957D-C45B6D0C378F}" type="slidenum">
              <a:rPr lang="en-US" smtClean="0"/>
              <a:pPr/>
              <a:t>21</a:t>
            </a:fld>
            <a:endParaRPr 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2961687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miter lim="800000"/>
            <a:headEnd/>
            <a:tailEnd/>
          </a:ln>
        </p:spPr>
        <p:txBody>
          <a:bodyPr/>
          <a:lstStyle/>
          <a:p>
            <a:fld id="{F62DA91F-3678-4DB6-B609-5762C06161CA}" type="slidenum">
              <a:rPr lang="en-US" smtClean="0"/>
              <a:pPr/>
              <a:t>30</a:t>
            </a:fld>
            <a:endParaRPr 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2208118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miter lim="800000"/>
            <a:headEnd/>
            <a:tailEnd/>
          </a:ln>
        </p:spPr>
        <p:txBody>
          <a:bodyPr/>
          <a:lstStyle/>
          <a:p>
            <a:fld id="{B689863E-FF2D-4459-8C24-897D635E8CEC}" type="slidenum">
              <a:rPr lang="en-US" smtClean="0"/>
              <a:pPr/>
              <a:t>22</a:t>
            </a:fld>
            <a:endParaRPr 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2665214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miter lim="800000"/>
            <a:headEnd/>
            <a:tailEnd/>
          </a:ln>
        </p:spPr>
        <p:txBody>
          <a:bodyPr/>
          <a:lstStyle/>
          <a:p>
            <a:fld id="{407A589B-9892-482C-AA85-195A47AD06E0}" type="slidenum">
              <a:rPr lang="en-US" smtClean="0"/>
              <a:pPr/>
              <a:t>23</a:t>
            </a:fld>
            <a:endParaRPr lang="en-US"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365810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miter lim="800000"/>
            <a:headEnd/>
            <a:tailEnd/>
          </a:ln>
        </p:spPr>
        <p:txBody>
          <a:bodyPr/>
          <a:lstStyle/>
          <a:p>
            <a:fld id="{4E4D9773-2D2B-4F27-8EBC-565E0F47737C}" type="slidenum">
              <a:rPr lang="en-US" smtClean="0"/>
              <a:pPr/>
              <a:t>24</a:t>
            </a:fld>
            <a:endParaRPr 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3322530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miter lim="800000"/>
            <a:headEnd/>
            <a:tailEnd/>
          </a:ln>
        </p:spPr>
        <p:txBody>
          <a:bodyPr/>
          <a:lstStyle/>
          <a:p>
            <a:fld id="{46F19968-C13A-4638-97CC-CB9A5B43BF5B}" type="slidenum">
              <a:rPr lang="en-US" smtClean="0"/>
              <a:pPr/>
              <a:t>25</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3435260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miter lim="800000"/>
            <a:headEnd/>
            <a:tailEnd/>
          </a:ln>
        </p:spPr>
        <p:txBody>
          <a:bodyPr/>
          <a:lstStyle/>
          <a:p>
            <a:fld id="{9901BB3F-F840-4F3E-A65F-9662C858584E}" type="slidenum">
              <a:rPr lang="en-US" smtClean="0"/>
              <a:pPr/>
              <a:t>26</a:t>
            </a:fld>
            <a:endParaRPr lang="en-US"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2003545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miter lim="800000"/>
            <a:headEnd/>
            <a:tailEnd/>
          </a:ln>
        </p:spPr>
        <p:txBody>
          <a:bodyPr/>
          <a:lstStyle/>
          <a:p>
            <a:fld id="{99142FCC-B80D-41A7-AA21-3E559BA009A3}" type="slidenum">
              <a:rPr lang="en-US" smtClean="0"/>
              <a:pPr/>
              <a:t>27</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940982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miter lim="800000"/>
            <a:headEnd/>
            <a:tailEnd/>
          </a:ln>
        </p:spPr>
        <p:txBody>
          <a:bodyPr/>
          <a:lstStyle/>
          <a:p>
            <a:fld id="{14C4D7B0-639D-43A0-8F23-CF4A401636B9}" type="slidenum">
              <a:rPr lang="en-US" smtClean="0"/>
              <a:pPr/>
              <a:t>28</a:t>
            </a:fld>
            <a:endParaRPr 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2942462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miter lim="800000"/>
            <a:headEnd/>
            <a:tailEnd/>
          </a:ln>
        </p:spPr>
        <p:txBody>
          <a:bodyPr/>
          <a:lstStyle/>
          <a:p>
            <a:fld id="{D38912AB-99B4-47EA-A3FD-6C90810277DB}" type="slidenum">
              <a:rPr lang="en-US" smtClean="0"/>
              <a:pPr/>
              <a:t>29</a:t>
            </a:fld>
            <a:endParaRPr lang="en-US"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2642491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9FFAAD7C-257F-4395-BC0C-4195DF81E338}" type="datetimeFigureOut">
              <a:rPr lang="en-US" smtClean="0"/>
              <a:pPr/>
              <a:t>1/22/2014</a:t>
            </a:fld>
            <a:endParaRPr lang="en-US"/>
          </a:p>
        </p:txBody>
      </p:sp>
      <p:sp>
        <p:nvSpPr>
          <p:cNvPr id="2" name="Footer Placeholder 1"/>
          <p:cNvSpPr>
            <a:spLocks noGrp="1"/>
          </p:cNvSpPr>
          <p:nvPr>
            <p:ph type="ftr" sz="quarter" idx="11"/>
          </p:nvPr>
        </p:nvSpPr>
        <p:spPr/>
        <p:txBody>
          <a:bodyPr/>
          <a:lstStyle/>
          <a:p>
            <a:endParaRPr lang="en-US"/>
          </a:p>
        </p:txBody>
      </p:sp>
      <p:sp>
        <p:nvSpPr>
          <p:cNvPr id="15" name="Slide Number Placeholder 14"/>
          <p:cNvSpPr>
            <a:spLocks noGrp="1"/>
          </p:cNvSpPr>
          <p:nvPr>
            <p:ph type="sldNum" sz="quarter" idx="12"/>
          </p:nvPr>
        </p:nvSpPr>
        <p:spPr>
          <a:xfrm>
            <a:off x="8229600" y="6473952"/>
            <a:ext cx="758952" cy="246888"/>
          </a:xfrm>
        </p:spPr>
        <p:txBody>
          <a:bodyPr/>
          <a:lstStyle/>
          <a:p>
            <a:fld id="{18719A4D-407A-4C39-BE64-B13B0A766DC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FFAAD7C-257F-4395-BC0C-4195DF81E338}" type="datetimeFigureOut">
              <a:rPr lang="en-US" smtClean="0"/>
              <a:pPr/>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719A4D-407A-4C39-BE64-B13B0A766DC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FFAAD7C-257F-4395-BC0C-4195DF81E338}" type="datetimeFigureOut">
              <a:rPr lang="en-US" smtClean="0"/>
              <a:pPr/>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719A4D-407A-4C39-BE64-B13B0A766DC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9FFAAD7C-257F-4395-BC0C-4195DF81E338}" type="datetimeFigureOut">
              <a:rPr lang="en-US" smtClean="0"/>
              <a:pPr/>
              <a:t>1/22/2014</a:t>
            </a:fld>
            <a:endParaRPr lang="en-US"/>
          </a:p>
        </p:txBody>
      </p:sp>
      <p:sp>
        <p:nvSpPr>
          <p:cNvPr id="19" name="Footer Placeholder 18"/>
          <p:cNvSpPr>
            <a:spLocks noGrp="1"/>
          </p:cNvSpPr>
          <p:nvPr>
            <p:ph type="ftr" sz="quarter" idx="11"/>
          </p:nvPr>
        </p:nvSpPr>
        <p:spPr>
          <a:xfrm>
            <a:off x="3581400" y="76200"/>
            <a:ext cx="2895600" cy="288925"/>
          </a:xfrm>
        </p:spPr>
        <p:txBody>
          <a:bodyPr/>
          <a:lstStyle/>
          <a:p>
            <a:endParaRPr lang="en-US"/>
          </a:p>
        </p:txBody>
      </p:sp>
      <p:sp>
        <p:nvSpPr>
          <p:cNvPr id="16" name="Slide Number Placeholder 15"/>
          <p:cNvSpPr>
            <a:spLocks noGrp="1"/>
          </p:cNvSpPr>
          <p:nvPr>
            <p:ph type="sldNum" sz="quarter" idx="12"/>
          </p:nvPr>
        </p:nvSpPr>
        <p:spPr>
          <a:xfrm>
            <a:off x="8229600" y="6473952"/>
            <a:ext cx="758952" cy="246888"/>
          </a:xfrm>
        </p:spPr>
        <p:txBody>
          <a:bodyPr/>
          <a:lstStyle/>
          <a:p>
            <a:fld id="{18719A4D-407A-4C39-BE64-B13B0A766DC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9FFAAD7C-257F-4395-BC0C-4195DF81E338}" type="datetimeFigureOut">
              <a:rPr lang="en-US" smtClean="0"/>
              <a:pPr/>
              <a:t>1/22/2014</a:t>
            </a:fld>
            <a:endParaRPr lang="en-US"/>
          </a:p>
        </p:txBody>
      </p:sp>
      <p:sp>
        <p:nvSpPr>
          <p:cNvPr id="11" name="Footer Placeholder 10"/>
          <p:cNvSpPr>
            <a:spLocks noGrp="1"/>
          </p:cNvSpPr>
          <p:nvPr>
            <p:ph type="ftr" sz="quarter" idx="11"/>
          </p:nvPr>
        </p:nvSpPr>
        <p:spPr/>
        <p:txBody>
          <a:bodyPr/>
          <a:lstStyle/>
          <a:p>
            <a:endParaRPr lang="en-US"/>
          </a:p>
        </p:txBody>
      </p:sp>
      <p:sp>
        <p:nvSpPr>
          <p:cNvPr id="16" name="Slide Number Placeholder 15"/>
          <p:cNvSpPr>
            <a:spLocks noGrp="1"/>
          </p:cNvSpPr>
          <p:nvPr>
            <p:ph type="sldNum" sz="quarter" idx="12"/>
          </p:nvPr>
        </p:nvSpPr>
        <p:spPr/>
        <p:txBody>
          <a:bodyPr/>
          <a:lstStyle/>
          <a:p>
            <a:fld id="{18719A4D-407A-4C39-BE64-B13B0A766DCA}" type="slidenum">
              <a:rPr lang="en-US" smtClean="0"/>
              <a:pPr/>
              <a:t>‹#›</a:t>
            </a:fld>
            <a:endParaRPr lang="en-US"/>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9FFAAD7C-257F-4395-BC0C-4195DF81E338}" type="datetimeFigureOut">
              <a:rPr lang="en-US" smtClean="0"/>
              <a:pPr/>
              <a:t>1/22/2014</a:t>
            </a:fld>
            <a:endParaRPr lang="en-US"/>
          </a:p>
        </p:txBody>
      </p:sp>
      <p:sp>
        <p:nvSpPr>
          <p:cNvPr id="10" name="Footer Placeholder 9"/>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18719A4D-407A-4C39-BE64-B13B0A766DC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9FFAAD7C-257F-4395-BC0C-4195DF81E338}" type="datetimeFigureOut">
              <a:rPr lang="en-US" smtClean="0"/>
              <a:pPr/>
              <a:t>1/22/2014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229600" y="6477000"/>
            <a:ext cx="762000" cy="246888"/>
          </a:xfrm>
        </p:spPr>
        <p:txBody>
          <a:bodyPr/>
          <a:lstStyle/>
          <a:p>
            <a:fld id="{18719A4D-407A-4C39-BE64-B13B0A766DCA}" type="slidenum">
              <a:rPr lang="en-US" smtClean="0"/>
              <a:pPr/>
              <a:t>‹#›</a:t>
            </a:fld>
            <a:endParaRPr lang="en-US"/>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9FFAAD7C-257F-4395-BC0C-4195DF81E338}" type="datetimeFigureOut">
              <a:rPr lang="en-US" smtClean="0"/>
              <a:pPr/>
              <a:t>1/22/2014</a:t>
            </a:fld>
            <a:endParaRPr lang="en-US"/>
          </a:p>
        </p:txBody>
      </p:sp>
      <p:sp>
        <p:nvSpPr>
          <p:cNvPr id="21" name="Footer Placeholder 20"/>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719A4D-407A-4C39-BE64-B13B0A766DC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FFAAD7C-257F-4395-BC0C-4195DF81E338}" type="datetimeFigureOut">
              <a:rPr lang="en-US" smtClean="0"/>
              <a:pPr/>
              <a:t>1/22/2014</a:t>
            </a:fld>
            <a:endParaRPr lang="en-US"/>
          </a:p>
        </p:txBody>
      </p:sp>
      <p:sp>
        <p:nvSpPr>
          <p:cNvPr id="24" name="Footer Placeholder 23"/>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719A4D-407A-4C39-BE64-B13B0A766DC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9FFAAD7C-257F-4395-BC0C-4195DF81E338}" type="datetimeFigureOut">
              <a:rPr lang="en-US" smtClean="0"/>
              <a:pPr/>
              <a:t>1/22/2014</a:t>
            </a:fld>
            <a:endParaRPr lang="en-US"/>
          </a:p>
        </p:txBody>
      </p:sp>
      <p:sp>
        <p:nvSpPr>
          <p:cNvPr id="29" name="Footer Placeholder 28"/>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719A4D-407A-4C39-BE64-B13B0A766DC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9FFAAD7C-257F-4395-BC0C-4195DF81E338}" type="datetimeFigureOut">
              <a:rPr lang="en-US" smtClean="0"/>
              <a:pPr/>
              <a:t>1/22/2014</a:t>
            </a:fld>
            <a:endParaRPr lang="en-US"/>
          </a:p>
        </p:txBody>
      </p:sp>
      <p:sp>
        <p:nvSpPr>
          <p:cNvPr id="5" name="Footer Placeholder 4"/>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18719A4D-407A-4C39-BE64-B13B0A766DCA}" type="slidenum">
              <a:rPr lang="en-US" smtClean="0"/>
              <a:pPr/>
              <a:t>‹#›</a:t>
            </a:fld>
            <a:endParaRPr lang="en-US"/>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9FFAAD7C-257F-4395-BC0C-4195DF81E338}" type="datetimeFigureOut">
              <a:rPr lang="en-US" smtClean="0"/>
              <a:pPr/>
              <a:t>1/22/2014</a:t>
            </a:fld>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18719A4D-407A-4C39-BE64-B13B0A766DCA}" type="slidenum">
              <a:rPr lang="en-US" smtClean="0"/>
              <a:pPr/>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5438067"/>
            <a:ext cx="8458200" cy="1222375"/>
          </a:xfrm>
        </p:spPr>
        <p:txBody>
          <a:bodyPr/>
          <a:lstStyle/>
          <a:p>
            <a:r>
              <a:rPr lang="en-US" dirty="0" smtClean="0"/>
              <a:t>Chapter 6</a:t>
            </a:r>
            <a:endParaRPr lang="en-US" dirty="0"/>
          </a:p>
        </p:txBody>
      </p:sp>
      <p:sp>
        <p:nvSpPr>
          <p:cNvPr id="3" name="Subtitle 2"/>
          <p:cNvSpPr>
            <a:spLocks noGrp="1"/>
          </p:cNvSpPr>
          <p:nvPr>
            <p:ph type="subTitle" idx="1"/>
          </p:nvPr>
        </p:nvSpPr>
        <p:spPr>
          <a:xfrm>
            <a:off x="533400" y="5711830"/>
            <a:ext cx="8458200" cy="914400"/>
          </a:xfrm>
        </p:spPr>
        <p:txBody>
          <a:bodyPr/>
          <a:lstStyle/>
          <a:p>
            <a:r>
              <a:rPr lang="en-US" dirty="0" smtClean="0"/>
              <a:t>The First Global Civilization: The Rise and Spread of Islam</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722" y="228600"/>
            <a:ext cx="8083420" cy="503966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Marriage and family in pre-</a:t>
            </a:r>
            <a:r>
              <a:rPr lang="en-US" dirty="0" err="1" smtClean="0"/>
              <a:t>islamic</a:t>
            </a:r>
            <a:r>
              <a:rPr lang="en-US" dirty="0" smtClean="0"/>
              <a:t> </a:t>
            </a:r>
            <a:r>
              <a:rPr lang="en-US" dirty="0" err="1" smtClean="0"/>
              <a:t>arabia</a:t>
            </a:r>
            <a:endParaRPr lang="en-US" dirty="0"/>
          </a:p>
        </p:txBody>
      </p:sp>
      <p:sp>
        <p:nvSpPr>
          <p:cNvPr id="3" name="Content Placeholder 2"/>
          <p:cNvSpPr>
            <a:spLocks noGrp="1"/>
          </p:cNvSpPr>
          <p:nvPr>
            <p:ph idx="1"/>
          </p:nvPr>
        </p:nvSpPr>
        <p:spPr>
          <a:xfrm>
            <a:off x="287357" y="1295400"/>
            <a:ext cx="8686800" cy="5303838"/>
          </a:xfrm>
        </p:spPr>
        <p:txBody>
          <a:bodyPr>
            <a:normAutofit fontScale="85000" lnSpcReduction="10000"/>
          </a:bodyPr>
          <a:lstStyle/>
          <a:p>
            <a:r>
              <a:rPr lang="en-US" dirty="0" smtClean="0"/>
              <a:t>Women in pre-Islamic Arabian </a:t>
            </a:r>
            <a:r>
              <a:rPr lang="en-US" dirty="0" err="1" smtClean="0"/>
              <a:t>bedouin</a:t>
            </a:r>
            <a:r>
              <a:rPr lang="en-US" dirty="0" smtClean="0"/>
              <a:t> culture enjoyed greater freedom and higher status than those who lived in neighboring civilized centers (Byzantine and </a:t>
            </a:r>
            <a:r>
              <a:rPr lang="en-US" dirty="0" err="1" smtClean="0"/>
              <a:t>Sasanian</a:t>
            </a:r>
            <a:r>
              <a:rPr lang="en-US" dirty="0" smtClean="0"/>
              <a:t> Empires)</a:t>
            </a:r>
          </a:p>
          <a:p>
            <a:pPr lvl="1"/>
            <a:r>
              <a:rPr lang="en-US" dirty="0" smtClean="0"/>
              <a:t>Women had key economic roles (milking camels and weaving cloth to raising children)</a:t>
            </a:r>
          </a:p>
          <a:p>
            <a:pPr lvl="1"/>
            <a:r>
              <a:rPr lang="en-US" dirty="0" smtClean="0"/>
              <a:t>Man was required to pay a bride-price to his prospective wife’s family</a:t>
            </a:r>
          </a:p>
          <a:p>
            <a:pPr lvl="1"/>
            <a:r>
              <a:rPr lang="en-US" dirty="0" smtClean="0"/>
              <a:t>Women did not wear veils</a:t>
            </a:r>
          </a:p>
          <a:p>
            <a:pPr lvl="0">
              <a:buClr>
                <a:srgbClr val="F0A22E"/>
              </a:buClr>
            </a:pPr>
            <a:r>
              <a:rPr lang="en-US" dirty="0">
                <a:solidFill>
                  <a:srgbClr val="4E3B30"/>
                </a:solidFill>
              </a:rPr>
              <a:t>Women were not by any means considered equal to men</a:t>
            </a:r>
          </a:p>
          <a:p>
            <a:pPr lvl="1">
              <a:buClr>
                <a:srgbClr val="F0A22E"/>
              </a:buClr>
            </a:pPr>
            <a:r>
              <a:rPr lang="en-US" dirty="0">
                <a:solidFill>
                  <a:srgbClr val="4E3B30"/>
                </a:solidFill>
              </a:rPr>
              <a:t>Could not gain glory as warriors</a:t>
            </a:r>
          </a:p>
          <a:p>
            <a:pPr lvl="1">
              <a:buClr>
                <a:srgbClr val="F0A22E"/>
              </a:buClr>
            </a:pPr>
            <a:r>
              <a:rPr lang="en-US" dirty="0">
                <a:solidFill>
                  <a:srgbClr val="4E3B30"/>
                </a:solidFill>
              </a:rPr>
              <a:t>Customary practices of property control, inheritance, and divorce heavily favored men</a:t>
            </a:r>
          </a:p>
          <a:p>
            <a:pPr lvl="1"/>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Poets and neglected gods</a:t>
            </a:r>
            <a:endParaRPr lang="en-US" dirty="0"/>
          </a:p>
        </p:txBody>
      </p:sp>
      <p:sp>
        <p:nvSpPr>
          <p:cNvPr id="3" name="Content Placeholder 2"/>
          <p:cNvSpPr>
            <a:spLocks noGrp="1"/>
          </p:cNvSpPr>
          <p:nvPr>
            <p:ph idx="1"/>
          </p:nvPr>
        </p:nvSpPr>
        <p:spPr/>
        <p:txBody>
          <a:bodyPr/>
          <a:lstStyle/>
          <a:p>
            <a:r>
              <a:rPr lang="en-US" dirty="0" smtClean="0"/>
              <a:t>Arab material culture was not highly developed</a:t>
            </a:r>
          </a:p>
          <a:p>
            <a:pPr lvl="1"/>
            <a:r>
              <a:rPr lang="en-US" dirty="0" smtClean="0"/>
              <a:t>Little art or architecture of worth</a:t>
            </a:r>
          </a:p>
          <a:p>
            <a:pPr lvl="1"/>
            <a:r>
              <a:rPr lang="en-US" dirty="0" smtClean="0"/>
              <a:t>Main focus of cultural creativity was poetry</a:t>
            </a:r>
          </a:p>
          <a:p>
            <a:r>
              <a:rPr lang="en-US" dirty="0" smtClean="0"/>
              <a:t>Bedouin religion was for most clans a blend of animism (spirits residing in ordinary objects) and polytheism</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838200"/>
          </a:xfrm>
        </p:spPr>
        <p:txBody>
          <a:bodyPr>
            <a:normAutofit/>
          </a:bodyPr>
          <a:lstStyle/>
          <a:p>
            <a:r>
              <a:rPr lang="en-US" sz="2800" dirty="0" smtClean="0"/>
              <a:t>The life of </a:t>
            </a:r>
            <a:r>
              <a:rPr lang="en-US" sz="2800" dirty="0" err="1" smtClean="0"/>
              <a:t>muhammad</a:t>
            </a:r>
            <a:r>
              <a:rPr lang="en-US" sz="2800" dirty="0" smtClean="0"/>
              <a:t> and the genesis of </a:t>
            </a:r>
            <a:r>
              <a:rPr lang="en-US" sz="2800" dirty="0" err="1" smtClean="0"/>
              <a:t>islam</a:t>
            </a:r>
            <a:endParaRPr lang="en-US" sz="2800" dirty="0"/>
          </a:p>
        </p:txBody>
      </p:sp>
      <p:sp>
        <p:nvSpPr>
          <p:cNvPr id="3" name="Content Placeholder 2"/>
          <p:cNvSpPr>
            <a:spLocks noGrp="1"/>
          </p:cNvSpPr>
          <p:nvPr>
            <p:ph idx="1"/>
          </p:nvPr>
        </p:nvSpPr>
        <p:spPr>
          <a:xfrm>
            <a:off x="7345" y="1143000"/>
            <a:ext cx="3497856" cy="5715000"/>
          </a:xfrm>
        </p:spPr>
        <p:txBody>
          <a:bodyPr>
            <a:normAutofit fontScale="70000" lnSpcReduction="20000"/>
          </a:bodyPr>
          <a:lstStyle/>
          <a:p>
            <a:r>
              <a:rPr lang="en-US" dirty="0" smtClean="0"/>
              <a:t>By the 6</a:t>
            </a:r>
            <a:r>
              <a:rPr lang="en-US" baseline="30000" dirty="0" smtClean="0"/>
              <a:t>th</a:t>
            </a:r>
            <a:r>
              <a:rPr lang="en-US" dirty="0" smtClean="0"/>
              <a:t> century C.E., the camel nomads were dominant throughout much of Arabia</a:t>
            </a:r>
          </a:p>
          <a:p>
            <a:pPr lvl="1"/>
            <a:r>
              <a:rPr lang="en-US" dirty="0" smtClean="0"/>
              <a:t>Trading centers such as Mecca and Medina depended on alliances with neighboring </a:t>
            </a:r>
            <a:r>
              <a:rPr lang="en-US" dirty="0" err="1" smtClean="0"/>
              <a:t>bedouin</a:t>
            </a:r>
            <a:r>
              <a:rPr lang="en-US" dirty="0" smtClean="0"/>
              <a:t> tribes to keep the caravan routes open</a:t>
            </a:r>
          </a:p>
          <a:p>
            <a:pPr lvl="1"/>
            <a:r>
              <a:rPr lang="en-US" dirty="0" smtClean="0"/>
              <a:t>Influence of established monotheistic religions entered Arabia</a:t>
            </a:r>
          </a:p>
          <a:p>
            <a:pPr lvl="1"/>
            <a:r>
              <a:rPr lang="en-US" dirty="0" smtClean="0"/>
              <a:t>Rise of a number of Arab prophets who urged </a:t>
            </a:r>
            <a:r>
              <a:rPr lang="en-US" dirty="0" err="1" smtClean="0"/>
              <a:t>bedouin</a:t>
            </a:r>
            <a:r>
              <a:rPr lang="en-US" dirty="0" smtClean="0"/>
              <a:t> tribes to renounce idol worship and rely on a single, almighty god</a:t>
            </a:r>
            <a:endParaRPr lang="en-US" dirty="0"/>
          </a:p>
        </p:txBody>
      </p:sp>
      <p:pic>
        <p:nvPicPr>
          <p:cNvPr id="4" name="Picture 3"/>
          <p:cNvPicPr>
            <a:picLocks noChangeAspect="1"/>
          </p:cNvPicPr>
          <p:nvPr/>
        </p:nvPicPr>
        <p:blipFill>
          <a:blip r:embed="rId2"/>
          <a:stretch>
            <a:fillRect/>
          </a:stretch>
        </p:blipFill>
        <p:spPr>
          <a:xfrm>
            <a:off x="3505200" y="1447800"/>
            <a:ext cx="5553035" cy="47244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Muhammad’s vision</a:t>
            </a:r>
            <a:endParaRPr lang="en-US" dirty="0"/>
          </a:p>
        </p:txBody>
      </p:sp>
      <p:sp>
        <p:nvSpPr>
          <p:cNvPr id="3" name="Content Placeholder 2"/>
          <p:cNvSpPr>
            <a:spLocks noGrp="1"/>
          </p:cNvSpPr>
          <p:nvPr>
            <p:ph idx="1"/>
          </p:nvPr>
        </p:nvSpPr>
        <p:spPr>
          <a:xfrm>
            <a:off x="304800" y="1554162"/>
            <a:ext cx="3657600" cy="5151438"/>
          </a:xfrm>
        </p:spPr>
        <p:txBody>
          <a:bodyPr>
            <a:normAutofit fontScale="85000" lnSpcReduction="20000"/>
          </a:bodyPr>
          <a:lstStyle/>
          <a:p>
            <a:r>
              <a:rPr lang="en-US" dirty="0" smtClean="0"/>
              <a:t>Born into a minor branch of a powerful </a:t>
            </a:r>
            <a:r>
              <a:rPr lang="en-US" dirty="0" err="1" smtClean="0"/>
              <a:t>Meccan</a:t>
            </a:r>
            <a:r>
              <a:rPr lang="en-US" dirty="0" smtClean="0"/>
              <a:t> family</a:t>
            </a:r>
          </a:p>
          <a:p>
            <a:r>
              <a:rPr lang="en-US" dirty="0" smtClean="0"/>
              <a:t>Raised by grandfather</a:t>
            </a:r>
          </a:p>
          <a:p>
            <a:r>
              <a:rPr lang="en-US" dirty="0" smtClean="0"/>
              <a:t>Became a trader and business manager</a:t>
            </a:r>
          </a:p>
          <a:p>
            <a:r>
              <a:rPr lang="en-US" dirty="0" smtClean="0"/>
              <a:t>His travels put him in contact with other clans, as well as groups of monotheists (Jews and Christians)</a:t>
            </a:r>
            <a:endParaRPr lang="en-US" dirty="0"/>
          </a:p>
        </p:txBody>
      </p:sp>
      <p:pic>
        <p:nvPicPr>
          <p:cNvPr id="4" name="Picture 3"/>
          <p:cNvPicPr>
            <a:picLocks noChangeAspect="1"/>
          </p:cNvPicPr>
          <p:nvPr/>
        </p:nvPicPr>
        <p:blipFill>
          <a:blip r:embed="rId2"/>
          <a:stretch>
            <a:fillRect/>
          </a:stretch>
        </p:blipFill>
        <p:spPr>
          <a:xfrm>
            <a:off x="5105400" y="1295400"/>
            <a:ext cx="3533775" cy="530542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04800" y="1350350"/>
            <a:ext cx="3429000" cy="5532438"/>
          </a:xfrm>
        </p:spPr>
        <p:txBody>
          <a:bodyPr>
            <a:normAutofit fontScale="85000" lnSpcReduction="10000"/>
          </a:bodyPr>
          <a:lstStyle/>
          <a:p>
            <a:r>
              <a:rPr lang="en-US" dirty="0" smtClean="0"/>
              <a:t>Muhammad had a religious experience as he described as a vision from Allah</a:t>
            </a:r>
          </a:p>
          <a:p>
            <a:pPr lvl="1"/>
            <a:r>
              <a:rPr lang="en-US" dirty="0" smtClean="0"/>
              <a:t>Visited by Angel Gabriel as a messenger of Allah</a:t>
            </a:r>
          </a:p>
          <a:p>
            <a:pPr lvl="1"/>
            <a:r>
              <a:rPr lang="en-US" dirty="0" smtClean="0"/>
              <a:t>Other visions followed in which Muhammad received revelations that eventually became the basic tenets of the Islamic faith</a:t>
            </a:r>
            <a:endParaRPr lang="en-US" dirty="0"/>
          </a:p>
        </p:txBody>
      </p:sp>
      <p:pic>
        <p:nvPicPr>
          <p:cNvPr id="4" name="Picture 3"/>
          <p:cNvPicPr>
            <a:picLocks noChangeAspect="1"/>
          </p:cNvPicPr>
          <p:nvPr/>
        </p:nvPicPr>
        <p:blipFill>
          <a:blip r:embed="rId2"/>
          <a:stretch>
            <a:fillRect/>
          </a:stretch>
        </p:blipFill>
        <p:spPr>
          <a:xfrm>
            <a:off x="4038600" y="2133600"/>
            <a:ext cx="4643701" cy="349567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04800" y="3352800"/>
            <a:ext cx="8686800" cy="4525963"/>
          </a:xfrm>
        </p:spPr>
        <p:txBody>
          <a:bodyPr/>
          <a:lstStyle/>
          <a:p>
            <a:r>
              <a:rPr lang="en-US" dirty="0" smtClean="0"/>
              <a:t>Muhammad began sharing his revelations with relatives and friends</a:t>
            </a:r>
          </a:p>
          <a:p>
            <a:pPr lvl="1"/>
            <a:r>
              <a:rPr lang="en-US" dirty="0" smtClean="0"/>
              <a:t>Umayyad political leaders and merchants felt threatened  </a:t>
            </a:r>
          </a:p>
          <a:p>
            <a:pPr lvl="2"/>
            <a:r>
              <a:rPr lang="en-US" dirty="0"/>
              <a:t>S</a:t>
            </a:r>
            <a:r>
              <a:rPr lang="en-US" dirty="0" smtClean="0"/>
              <a:t>een as dangerous to Mecca’s status as a pilgrimage destination of those who came to worship the myriad of gods and spirits of the </a:t>
            </a:r>
            <a:r>
              <a:rPr lang="en-US" dirty="0" err="1" smtClean="0"/>
              <a:t>ka’ba</a:t>
            </a:r>
            <a:r>
              <a:rPr lang="en-US" dirty="0" smtClean="0"/>
              <a:t>)</a:t>
            </a:r>
            <a:endParaRPr lang="en-US" dirty="0"/>
          </a:p>
        </p:txBody>
      </p:sp>
      <p:pic>
        <p:nvPicPr>
          <p:cNvPr id="4" name="Picture 3"/>
          <p:cNvPicPr>
            <a:picLocks noChangeAspect="1"/>
          </p:cNvPicPr>
          <p:nvPr/>
        </p:nvPicPr>
        <p:blipFill>
          <a:blip r:embed="rId2"/>
          <a:stretch>
            <a:fillRect/>
          </a:stretch>
        </p:blipFill>
        <p:spPr>
          <a:xfrm>
            <a:off x="685800" y="335280"/>
            <a:ext cx="5029200" cy="3017520"/>
          </a:xfrm>
          <a:prstGeom prst="rect">
            <a:avLst/>
          </a:prstGeom>
        </p:spPr>
      </p:pic>
      <p:pic>
        <p:nvPicPr>
          <p:cNvPr id="5" name="Picture 4"/>
          <p:cNvPicPr>
            <a:picLocks noChangeAspect="1"/>
          </p:cNvPicPr>
          <p:nvPr/>
        </p:nvPicPr>
        <p:blipFill>
          <a:blip r:embed="rId3"/>
          <a:stretch>
            <a:fillRect/>
          </a:stretch>
        </p:blipFill>
        <p:spPr>
          <a:xfrm>
            <a:off x="6477000" y="335280"/>
            <a:ext cx="1905000" cy="28575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5607" y="2057400"/>
            <a:ext cx="4983296" cy="5532438"/>
          </a:xfrm>
        </p:spPr>
        <p:txBody>
          <a:bodyPr>
            <a:normAutofit/>
          </a:bodyPr>
          <a:lstStyle/>
          <a:p>
            <a:r>
              <a:rPr lang="en-US" dirty="0" smtClean="0"/>
              <a:t>Verge of civil war by 622</a:t>
            </a:r>
          </a:p>
          <a:p>
            <a:pPr lvl="1"/>
            <a:r>
              <a:rPr lang="en-US" dirty="0" smtClean="0"/>
              <a:t>Muhammad managed to escape with his followers to Medina</a:t>
            </a:r>
          </a:p>
          <a:p>
            <a:pPr lvl="2"/>
            <a:r>
              <a:rPr lang="en-US" dirty="0" smtClean="0"/>
              <a:t>The fateful flight to Medina (</a:t>
            </a:r>
            <a:r>
              <a:rPr lang="en-US" dirty="0" err="1" smtClean="0"/>
              <a:t>hijrah</a:t>
            </a:r>
            <a:r>
              <a:rPr lang="en-US" dirty="0" smtClean="0"/>
              <a:t>) marks the founding date of the new religion (year 1 on the Muslim calendar)</a:t>
            </a:r>
            <a:endParaRPr lang="en-US" dirty="0"/>
          </a:p>
        </p:txBody>
      </p:sp>
      <p:pic>
        <p:nvPicPr>
          <p:cNvPr id="4" name="Picture 3"/>
          <p:cNvPicPr>
            <a:picLocks noChangeAspect="1"/>
          </p:cNvPicPr>
          <p:nvPr/>
        </p:nvPicPr>
        <p:blipFill>
          <a:blip r:embed="rId2"/>
          <a:stretch>
            <a:fillRect/>
          </a:stretch>
        </p:blipFill>
        <p:spPr>
          <a:xfrm>
            <a:off x="4800600" y="228600"/>
            <a:ext cx="4267200" cy="647501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686800" cy="838200"/>
          </a:xfrm>
        </p:spPr>
        <p:txBody>
          <a:bodyPr>
            <a:normAutofit/>
          </a:bodyPr>
          <a:lstStyle/>
          <a:p>
            <a:r>
              <a:rPr lang="en-US" sz="2800" dirty="0" smtClean="0"/>
              <a:t>The growth of </a:t>
            </a:r>
            <a:r>
              <a:rPr lang="en-US" sz="2800" dirty="0" err="1" smtClean="0"/>
              <a:t>islam</a:t>
            </a:r>
            <a:r>
              <a:rPr lang="en-US" sz="2800" dirty="0" smtClean="0"/>
              <a:t> during </a:t>
            </a:r>
            <a:r>
              <a:rPr lang="en-US" sz="2800" dirty="0" err="1" smtClean="0"/>
              <a:t>muhammad’s</a:t>
            </a:r>
            <a:r>
              <a:rPr lang="en-US" sz="2800" dirty="0" smtClean="0"/>
              <a:t> life</a:t>
            </a:r>
            <a:endParaRPr lang="en-US" sz="2800" dirty="0"/>
          </a:p>
        </p:txBody>
      </p:sp>
      <p:sp>
        <p:nvSpPr>
          <p:cNvPr id="3" name="Content Placeholder 2"/>
          <p:cNvSpPr>
            <a:spLocks noGrp="1"/>
          </p:cNvSpPr>
          <p:nvPr>
            <p:ph idx="1"/>
          </p:nvPr>
        </p:nvSpPr>
        <p:spPr/>
        <p:txBody>
          <a:bodyPr>
            <a:normAutofit fontScale="92500"/>
          </a:bodyPr>
          <a:lstStyle/>
          <a:p>
            <a:r>
              <a:rPr lang="en-US" dirty="0" smtClean="0"/>
              <a:t>Muhammad began to refer to himself as a prophet who offered a more complete revelation of Allah</a:t>
            </a:r>
          </a:p>
          <a:p>
            <a:pPr lvl="1"/>
            <a:r>
              <a:rPr lang="en-US" dirty="0" smtClean="0"/>
              <a:t>Proved to be an adept political and military organizer</a:t>
            </a:r>
          </a:p>
          <a:p>
            <a:pPr lvl="1"/>
            <a:r>
              <a:rPr lang="en-US" dirty="0" smtClean="0"/>
              <a:t>His wisdom and skill won followers who accompanied him on raids of </a:t>
            </a:r>
            <a:r>
              <a:rPr lang="en-US" dirty="0" err="1" smtClean="0"/>
              <a:t>Meccan</a:t>
            </a:r>
            <a:r>
              <a:rPr lang="en-US" dirty="0" smtClean="0"/>
              <a:t> caravans</a:t>
            </a:r>
          </a:p>
          <a:p>
            <a:r>
              <a:rPr lang="en-US" dirty="0" smtClean="0"/>
              <a:t>The </a:t>
            </a:r>
            <a:r>
              <a:rPr lang="en-US" dirty="0" err="1" smtClean="0"/>
              <a:t>Quraysh</a:t>
            </a:r>
            <a:r>
              <a:rPr lang="en-US" dirty="0" smtClean="0"/>
              <a:t> </a:t>
            </a:r>
            <a:r>
              <a:rPr lang="en-US" dirty="0" smtClean="0"/>
              <a:t>(most powerful </a:t>
            </a:r>
            <a:r>
              <a:rPr lang="en-US" dirty="0" err="1" smtClean="0"/>
              <a:t>Meccan</a:t>
            </a:r>
            <a:r>
              <a:rPr lang="en-US" dirty="0" smtClean="0"/>
              <a:t> tribe during the time of </a:t>
            </a:r>
            <a:r>
              <a:rPr lang="en-US" dirty="0" err="1" smtClean="0"/>
              <a:t>Muhammed</a:t>
            </a:r>
            <a:r>
              <a:rPr lang="en-US" dirty="0" smtClean="0"/>
              <a:t>) responded </a:t>
            </a:r>
            <a:r>
              <a:rPr lang="en-US" dirty="0" smtClean="0"/>
              <a:t>with a series of attacks on </a:t>
            </a:r>
            <a:r>
              <a:rPr lang="en-US" dirty="0" err="1" smtClean="0"/>
              <a:t>Muhammed</a:t>
            </a:r>
            <a:endParaRPr lang="en-US" dirty="0" smtClean="0"/>
          </a:p>
          <a:p>
            <a:r>
              <a:rPr lang="en-US" dirty="0" smtClean="0"/>
              <a:t>628 – peace treaty</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28600" y="1143000"/>
            <a:ext cx="3048000" cy="5715000"/>
          </a:xfrm>
        </p:spPr>
        <p:txBody>
          <a:bodyPr>
            <a:normAutofit fontScale="70000" lnSpcReduction="20000"/>
          </a:bodyPr>
          <a:lstStyle/>
          <a:p>
            <a:pPr>
              <a:buNone/>
            </a:pPr>
            <a:endParaRPr lang="en-US" dirty="0" smtClean="0"/>
          </a:p>
          <a:p>
            <a:r>
              <a:rPr lang="en-US" dirty="0" smtClean="0"/>
              <a:t>In 629, Muhammad triumphantly returned to Mecca with 10,000 supporters</a:t>
            </a:r>
          </a:p>
          <a:p>
            <a:pPr lvl="1"/>
            <a:r>
              <a:rPr lang="en-US" dirty="0" smtClean="0"/>
              <a:t>Smashed all idols of the shrine, leaving the Black Stone alone to symbolize the acceptance of Allah as the one god</a:t>
            </a:r>
          </a:p>
          <a:p>
            <a:r>
              <a:rPr lang="en-US" dirty="0" smtClean="0"/>
              <a:t>Muhammad gradually won over the </a:t>
            </a:r>
            <a:r>
              <a:rPr lang="en-US" dirty="0" err="1" smtClean="0"/>
              <a:t>Umayyads</a:t>
            </a:r>
            <a:r>
              <a:rPr lang="en-US" dirty="0" smtClean="0"/>
              <a:t> and most of the other inhabitants of Mecca to the new faith</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8698" y="1524000"/>
            <a:ext cx="5502902" cy="448471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Arabs and </a:t>
            </a:r>
            <a:r>
              <a:rPr lang="en-US" dirty="0" err="1" smtClean="0"/>
              <a:t>islam</a:t>
            </a:r>
            <a:endParaRPr lang="en-US" dirty="0"/>
          </a:p>
        </p:txBody>
      </p:sp>
      <p:sp>
        <p:nvSpPr>
          <p:cNvPr id="3" name="Content Placeholder 2"/>
          <p:cNvSpPr>
            <a:spLocks noGrp="1"/>
          </p:cNvSpPr>
          <p:nvPr>
            <p:ph idx="1"/>
          </p:nvPr>
        </p:nvSpPr>
        <p:spPr>
          <a:xfrm>
            <a:off x="152400" y="1298510"/>
            <a:ext cx="5638800" cy="5303838"/>
          </a:xfrm>
        </p:spPr>
        <p:txBody>
          <a:bodyPr>
            <a:normAutofit fontScale="92500"/>
          </a:bodyPr>
          <a:lstStyle/>
          <a:p>
            <a:r>
              <a:rPr lang="en-US" dirty="0" smtClean="0"/>
              <a:t>The new religion preached by Muhammad had much to offer the divided peoples of Arabia</a:t>
            </a:r>
          </a:p>
          <a:p>
            <a:pPr lvl="1"/>
            <a:r>
              <a:rPr lang="en-US" dirty="0" smtClean="0"/>
              <a:t>It </a:t>
            </a:r>
            <a:r>
              <a:rPr lang="en-US" dirty="0" smtClean="0"/>
              <a:t>gave them a form of monotheism that belonged to no single tribe and transcended clan and class divisions</a:t>
            </a:r>
          </a:p>
          <a:p>
            <a:pPr lvl="1"/>
            <a:r>
              <a:rPr lang="en-US" dirty="0" smtClean="0"/>
              <a:t>Provided a religion that was distinctly Arab in origin </a:t>
            </a:r>
          </a:p>
          <a:p>
            <a:pPr lvl="1"/>
            <a:r>
              <a:rPr lang="en-US" dirty="0" smtClean="0"/>
              <a:t>God was one; there were no saints, and angels were nothing more than messengers</a:t>
            </a:r>
            <a:endParaRPr lang="en-US" dirty="0"/>
          </a:p>
        </p:txBody>
      </p:sp>
      <p:pic>
        <p:nvPicPr>
          <p:cNvPr id="4" name="Picture 3"/>
          <p:cNvPicPr>
            <a:picLocks noChangeAspect="1"/>
          </p:cNvPicPr>
          <p:nvPr/>
        </p:nvPicPr>
        <p:blipFill>
          <a:blip r:embed="rId2"/>
          <a:stretch>
            <a:fillRect/>
          </a:stretch>
        </p:blipFill>
        <p:spPr>
          <a:xfrm>
            <a:off x="6096000" y="2362200"/>
            <a:ext cx="2778125" cy="2667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66800"/>
            <a:ext cx="2514600" cy="6324600"/>
          </a:xfrm>
        </p:spPr>
        <p:txBody>
          <a:bodyPr>
            <a:normAutofit fontScale="62500" lnSpcReduction="20000"/>
          </a:bodyPr>
          <a:lstStyle/>
          <a:p>
            <a:r>
              <a:rPr lang="en-US" dirty="0" smtClean="0"/>
              <a:t>Islam – “submission, the self surrender of the believer to the will of one, true God, Allah”</a:t>
            </a:r>
          </a:p>
          <a:p>
            <a:r>
              <a:rPr lang="en-US" dirty="0" smtClean="0"/>
              <a:t>Muslims – followers of the Islamic faith</a:t>
            </a:r>
          </a:p>
          <a:p>
            <a:r>
              <a:rPr lang="en-US" dirty="0" smtClean="0"/>
              <a:t>Muhammad – prophet</a:t>
            </a:r>
          </a:p>
          <a:p>
            <a:r>
              <a:rPr lang="en-US" dirty="0" smtClean="0"/>
              <a:t>Muslims conquered an empire extending from Spain in the west to central Asia in the east</a:t>
            </a:r>
          </a:p>
          <a:p>
            <a:r>
              <a:rPr lang="en-US" dirty="0" smtClean="0"/>
              <a:t>Combined classical civilizations of Greece, Egypt, and Persia</a:t>
            </a:r>
          </a:p>
          <a:p>
            <a:pPr>
              <a:buNone/>
            </a:pPr>
            <a:endParaRPr lang="en-US" dirty="0"/>
          </a:p>
        </p:txBody>
      </p:sp>
      <p:pic>
        <p:nvPicPr>
          <p:cNvPr id="4" name="Picture 3"/>
          <p:cNvPicPr>
            <a:picLocks noChangeAspect="1"/>
          </p:cNvPicPr>
          <p:nvPr/>
        </p:nvPicPr>
        <p:blipFill>
          <a:blip r:embed="rId2"/>
          <a:stretch>
            <a:fillRect/>
          </a:stretch>
        </p:blipFill>
        <p:spPr>
          <a:xfrm>
            <a:off x="2530947" y="1600200"/>
            <a:ext cx="6525779" cy="4191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143000"/>
            <a:ext cx="5638800" cy="5867400"/>
          </a:xfrm>
        </p:spPr>
        <p:txBody>
          <a:bodyPr>
            <a:normAutofit fontScale="85000" lnSpcReduction="20000"/>
          </a:bodyPr>
          <a:lstStyle/>
          <a:p>
            <a:r>
              <a:rPr lang="en-US" dirty="0" smtClean="0"/>
              <a:t>Islam offered the possibility of an end to the vendettas and feuds that had so long divided the people of Arabia</a:t>
            </a:r>
          </a:p>
          <a:p>
            <a:pPr lvl="1"/>
            <a:r>
              <a:rPr lang="en-US" dirty="0" smtClean="0"/>
              <a:t>Made possible a degree of political unity</a:t>
            </a:r>
          </a:p>
          <a:p>
            <a:r>
              <a:rPr lang="en-US" dirty="0" smtClean="0"/>
              <a:t>Islam stressed the dignity of all believers and their equality in the eyes of Allah</a:t>
            </a:r>
          </a:p>
          <a:p>
            <a:r>
              <a:rPr lang="en-US" dirty="0" smtClean="0"/>
              <a:t>Promoted a moral code that stressed the responsibility of the rich helping the poor</a:t>
            </a:r>
          </a:p>
          <a:p>
            <a:pPr lvl="1"/>
            <a:r>
              <a:rPr lang="en-US" dirty="0" smtClean="0"/>
              <a:t>Zakat – charity </a:t>
            </a:r>
            <a:r>
              <a:rPr lang="en-US" dirty="0" smtClean="0"/>
              <a:t>tax</a:t>
            </a:r>
          </a:p>
          <a:p>
            <a:r>
              <a:rPr lang="en-US" dirty="0"/>
              <a:t>Forbade the rich to exploit the poor</a:t>
            </a:r>
          </a:p>
          <a:p>
            <a:r>
              <a:rPr lang="en-US" dirty="0"/>
              <a:t>Late Judgment – would determine their fate in eternity</a:t>
            </a:r>
          </a:p>
          <a:p>
            <a:pPr lvl="1"/>
            <a:endParaRPr lang="en-US" dirty="0"/>
          </a:p>
        </p:txBody>
      </p:sp>
      <p:pic>
        <p:nvPicPr>
          <p:cNvPr id="4" name="Picture 3"/>
          <p:cNvPicPr>
            <a:picLocks noChangeAspect="1"/>
          </p:cNvPicPr>
          <p:nvPr/>
        </p:nvPicPr>
        <p:blipFill>
          <a:blip r:embed="rId2"/>
          <a:stretch>
            <a:fillRect/>
          </a:stretch>
        </p:blipFill>
        <p:spPr>
          <a:xfrm>
            <a:off x="5816081" y="2895600"/>
            <a:ext cx="3181739" cy="281583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04800" y="457200"/>
            <a:ext cx="8534968" cy="4747824"/>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olumn"/>
          <p:cNvPicPr>
            <a:picLocks noChangeAspect="1" noChangeArrowheads="1"/>
          </p:cNvPicPr>
          <p:nvPr/>
        </p:nvPicPr>
        <p:blipFill>
          <a:blip r:embed="rId3" cstate="print"/>
          <a:srcRect/>
          <a:stretch>
            <a:fillRect/>
          </a:stretch>
        </p:blipFill>
        <p:spPr bwMode="auto">
          <a:xfrm>
            <a:off x="8153400" y="838200"/>
            <a:ext cx="514350" cy="4067175"/>
          </a:xfrm>
          <a:prstGeom prst="rect">
            <a:avLst/>
          </a:prstGeom>
          <a:noFill/>
          <a:ln w="9525">
            <a:noFill/>
            <a:miter lim="800000"/>
            <a:headEnd/>
            <a:tailEnd/>
          </a:ln>
        </p:spPr>
      </p:pic>
      <p:sp>
        <p:nvSpPr>
          <p:cNvPr id="11267" name="Text Box 3"/>
          <p:cNvSpPr txBox="1">
            <a:spLocks noChangeArrowheads="1"/>
          </p:cNvSpPr>
          <p:nvPr/>
        </p:nvSpPr>
        <p:spPr bwMode="auto">
          <a:xfrm>
            <a:off x="2209800" y="304800"/>
            <a:ext cx="5867400" cy="823913"/>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pPr>
            <a:r>
              <a:rPr lang="en-US" sz="4800" b="1">
                <a:solidFill>
                  <a:srgbClr val="006600"/>
                </a:solidFill>
                <a:latin typeface="Calligrapher" pitchFamily="2" charset="0"/>
              </a:rPr>
              <a:t>1.  The </a:t>
            </a:r>
            <a:r>
              <a:rPr lang="en-US" sz="4800" b="1" i="1">
                <a:solidFill>
                  <a:srgbClr val="006600"/>
                </a:solidFill>
                <a:latin typeface="Calligrapher" pitchFamily="2" charset="0"/>
              </a:rPr>
              <a:t>Shahada</a:t>
            </a:r>
          </a:p>
        </p:txBody>
      </p:sp>
      <p:sp>
        <p:nvSpPr>
          <p:cNvPr id="11268" name="Rectangle 4"/>
          <p:cNvSpPr>
            <a:spLocks noChangeArrowheads="1"/>
          </p:cNvSpPr>
          <p:nvPr/>
        </p:nvSpPr>
        <p:spPr bwMode="auto">
          <a:xfrm>
            <a:off x="8248650" y="3248025"/>
            <a:ext cx="274638" cy="457200"/>
          </a:xfrm>
          <a:prstGeom prst="rect">
            <a:avLst/>
          </a:prstGeom>
          <a:noFill/>
          <a:ln w="9525">
            <a:noFill/>
            <a:miter lim="800000"/>
            <a:headEnd/>
            <a:tailEnd/>
          </a:ln>
          <a:effectLst>
            <a:outerShdw dist="35921" dir="2700000" algn="ctr" rotWithShape="0">
              <a:schemeClr val="tx1"/>
            </a:outerShdw>
          </a:effectLst>
        </p:spPr>
        <p:txBody>
          <a:bodyPr wrap="none">
            <a:spAutoFit/>
          </a:bodyPr>
          <a:lstStyle/>
          <a:p>
            <a:r>
              <a:rPr lang="en-US" b="1">
                <a:solidFill>
                  <a:srgbClr val="FFFF99"/>
                </a:solidFill>
                <a:latin typeface="Calligrapher" pitchFamily="2" charset="0"/>
              </a:rPr>
              <a:t>1</a:t>
            </a:r>
          </a:p>
        </p:txBody>
      </p:sp>
      <p:sp>
        <p:nvSpPr>
          <p:cNvPr id="41989" name="Text Box 5"/>
          <p:cNvSpPr txBox="1">
            <a:spLocks noChangeArrowheads="1"/>
          </p:cNvSpPr>
          <p:nvPr/>
        </p:nvSpPr>
        <p:spPr bwMode="auto">
          <a:xfrm>
            <a:off x="2057400" y="1371600"/>
            <a:ext cx="5715000" cy="1265238"/>
          </a:xfrm>
          <a:prstGeom prst="rect">
            <a:avLst/>
          </a:prstGeom>
          <a:noFill/>
          <a:ln w="9525">
            <a:noFill/>
            <a:miter lim="800000"/>
            <a:headEnd/>
            <a:tailEnd/>
          </a:ln>
          <a:effectLst/>
        </p:spPr>
        <p:txBody>
          <a:bodyPr>
            <a:spAutoFit/>
          </a:bodyPr>
          <a:lstStyle/>
          <a:p>
            <a:pPr>
              <a:spcBef>
                <a:spcPct val="50000"/>
              </a:spcBef>
              <a:buClr>
                <a:srgbClr val="00A200"/>
              </a:buClr>
              <a:buSzPct val="80000"/>
              <a:buFont typeface="Wingdings" pitchFamily="2" charset="2"/>
              <a:buChar char="Z"/>
            </a:pPr>
            <a:r>
              <a:rPr lang="en-US" sz="3200" b="1"/>
              <a:t> </a:t>
            </a:r>
            <a:r>
              <a:rPr lang="en-US" sz="3000" b="1">
                <a:latin typeface="Comic Sans MS" pitchFamily="66" charset="0"/>
              </a:rPr>
              <a:t>The testimony.</a:t>
            </a:r>
          </a:p>
          <a:p>
            <a:pPr>
              <a:spcBef>
                <a:spcPct val="50000"/>
              </a:spcBef>
              <a:buClr>
                <a:srgbClr val="00A200"/>
              </a:buClr>
              <a:buSzPct val="80000"/>
              <a:buFont typeface="Wingdings" pitchFamily="2" charset="2"/>
              <a:buChar char="Z"/>
            </a:pPr>
            <a:r>
              <a:rPr lang="en-US" sz="3000" b="1">
                <a:latin typeface="Comic Sans MS" pitchFamily="66" charset="0"/>
              </a:rPr>
              <a:t> The declaration of faith:</a:t>
            </a:r>
            <a:endParaRPr lang="en-US" sz="3000" b="1" i="1">
              <a:solidFill>
                <a:schemeClr val="bg1"/>
              </a:solidFill>
              <a:latin typeface="Comic Sans MS" pitchFamily="66" charset="0"/>
            </a:endParaRPr>
          </a:p>
        </p:txBody>
      </p:sp>
      <p:sp>
        <p:nvSpPr>
          <p:cNvPr id="41990" name="Rectangle 6"/>
          <p:cNvSpPr>
            <a:spLocks noChangeArrowheads="1"/>
          </p:cNvSpPr>
          <p:nvPr/>
        </p:nvSpPr>
        <p:spPr bwMode="auto">
          <a:xfrm>
            <a:off x="2667000" y="2667000"/>
            <a:ext cx="5060950" cy="20415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3200" b="1" i="1">
                <a:solidFill>
                  <a:srgbClr val="CC3300"/>
                </a:solidFill>
                <a:effectLst>
                  <a:outerShdw blurRad="38100" dist="38100" dir="2700000" algn="tl">
                    <a:srgbClr val="000000"/>
                  </a:outerShdw>
                </a:effectLst>
                <a:latin typeface="Calligrapher" pitchFamily="2" charset="0"/>
              </a:rPr>
              <a:t>There is no god worthy of </a:t>
            </a:r>
            <a:br>
              <a:rPr lang="en-US" sz="3200" b="1" i="1">
                <a:solidFill>
                  <a:srgbClr val="CC3300"/>
                </a:solidFill>
                <a:effectLst>
                  <a:outerShdw blurRad="38100" dist="38100" dir="2700000" algn="tl">
                    <a:srgbClr val="000000"/>
                  </a:outerShdw>
                </a:effectLst>
                <a:latin typeface="Calligrapher" pitchFamily="2" charset="0"/>
              </a:rPr>
            </a:br>
            <a:r>
              <a:rPr lang="en-US" sz="3200" b="1" i="1">
                <a:solidFill>
                  <a:srgbClr val="CC3300"/>
                </a:solidFill>
                <a:effectLst>
                  <a:outerShdw blurRad="38100" dist="38100" dir="2700000" algn="tl">
                    <a:srgbClr val="000000"/>
                  </a:outerShdw>
                </a:effectLst>
                <a:latin typeface="Calligrapher" pitchFamily="2" charset="0"/>
              </a:rPr>
              <a:t>worship except God, and</a:t>
            </a:r>
            <a:br>
              <a:rPr lang="en-US" sz="3200" b="1" i="1">
                <a:solidFill>
                  <a:srgbClr val="CC3300"/>
                </a:solidFill>
                <a:effectLst>
                  <a:outerShdw blurRad="38100" dist="38100" dir="2700000" algn="tl">
                    <a:srgbClr val="000000"/>
                  </a:outerShdw>
                </a:effectLst>
                <a:latin typeface="Calligrapher" pitchFamily="2" charset="0"/>
              </a:rPr>
            </a:br>
            <a:r>
              <a:rPr lang="en-US" sz="3200" b="1" i="1">
                <a:solidFill>
                  <a:srgbClr val="CC3300"/>
                </a:solidFill>
                <a:effectLst>
                  <a:outerShdw blurRad="38100" dist="38100" dir="2700000" algn="tl">
                    <a:srgbClr val="000000"/>
                  </a:outerShdw>
                </a:effectLst>
                <a:latin typeface="Calligrapher" pitchFamily="2" charset="0"/>
              </a:rPr>
              <a:t>Muhammad is His</a:t>
            </a:r>
            <a:br>
              <a:rPr lang="en-US" sz="3200" b="1" i="1">
                <a:solidFill>
                  <a:srgbClr val="CC3300"/>
                </a:solidFill>
                <a:effectLst>
                  <a:outerShdw blurRad="38100" dist="38100" dir="2700000" algn="tl">
                    <a:srgbClr val="000000"/>
                  </a:outerShdw>
                </a:effectLst>
                <a:latin typeface="Calligrapher" pitchFamily="2" charset="0"/>
              </a:rPr>
            </a:br>
            <a:r>
              <a:rPr lang="en-US" sz="3200" b="1" i="1">
                <a:solidFill>
                  <a:srgbClr val="CC3300"/>
                </a:solidFill>
                <a:effectLst>
                  <a:outerShdw blurRad="38100" dist="38100" dir="2700000" algn="tl">
                    <a:srgbClr val="000000"/>
                  </a:outerShdw>
                </a:effectLst>
                <a:latin typeface="Calligrapher" pitchFamily="2" charset="0"/>
              </a:rPr>
              <a:t>Messenger [or Prophet].</a:t>
            </a:r>
          </a:p>
        </p:txBody>
      </p:sp>
      <p:pic>
        <p:nvPicPr>
          <p:cNvPr id="41991" name="Picture 7" descr="Qur'an 48:29"/>
          <p:cNvPicPr>
            <a:picLocks noChangeAspect="1" noChangeArrowheads="1"/>
          </p:cNvPicPr>
          <p:nvPr/>
        </p:nvPicPr>
        <p:blipFill>
          <a:blip r:embed="rId4" cstate="print">
            <a:lum contrast="18000"/>
          </a:blip>
          <a:srcRect/>
          <a:stretch>
            <a:fillRect/>
          </a:stretch>
        </p:blipFill>
        <p:spPr bwMode="auto">
          <a:xfrm>
            <a:off x="3276600" y="4876800"/>
            <a:ext cx="3810000" cy="161131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nodeType="afterEffect">
                                  <p:stCondLst>
                                    <p:cond delay="0"/>
                                  </p:stCondLst>
                                  <p:childTnLst>
                                    <p:set>
                                      <p:cBhvr>
                                        <p:cTn id="6" dur="1" fill="hold">
                                          <p:stCondLst>
                                            <p:cond delay="0"/>
                                          </p:stCondLst>
                                        </p:cTn>
                                        <p:tgtEl>
                                          <p:spTgt spid="41989">
                                            <p:txEl>
                                              <p:pRg st="0" end="0"/>
                                            </p:txEl>
                                          </p:spTgt>
                                        </p:tgtEl>
                                        <p:attrNameLst>
                                          <p:attrName>style.visibility</p:attrName>
                                        </p:attrNameLst>
                                      </p:cBhvr>
                                      <p:to>
                                        <p:strVal val="visible"/>
                                      </p:to>
                                    </p:set>
                                    <p:animEffect transition="in" filter="slide(fromLeft)">
                                      <p:cBhvr>
                                        <p:cTn id="7" dur="500"/>
                                        <p:tgtEl>
                                          <p:spTgt spid="41989">
                                            <p:txEl>
                                              <p:pRg st="0" end="0"/>
                                            </p:txEl>
                                          </p:spTgt>
                                        </p:tgtEl>
                                      </p:cBhvr>
                                    </p:animEffect>
                                  </p:childTnLst>
                                </p:cTn>
                              </p:par>
                            </p:childTnLst>
                          </p:cTn>
                        </p:par>
                        <p:par>
                          <p:cTn id="8" fill="hold" nodeType="afterGroup">
                            <p:stCondLst>
                              <p:cond delay="500"/>
                            </p:stCondLst>
                            <p:childTnLst>
                              <p:par>
                                <p:cTn id="9" presetID="12" presetClass="entr" presetSubtype="8" fill="hold" nodeType="afterEffect">
                                  <p:stCondLst>
                                    <p:cond delay="0"/>
                                  </p:stCondLst>
                                  <p:childTnLst>
                                    <p:set>
                                      <p:cBhvr>
                                        <p:cTn id="10" dur="1" fill="hold">
                                          <p:stCondLst>
                                            <p:cond delay="0"/>
                                          </p:stCondLst>
                                        </p:cTn>
                                        <p:tgtEl>
                                          <p:spTgt spid="41989">
                                            <p:txEl>
                                              <p:pRg st="1" end="1"/>
                                            </p:txEl>
                                          </p:spTgt>
                                        </p:tgtEl>
                                        <p:attrNameLst>
                                          <p:attrName>style.visibility</p:attrName>
                                        </p:attrNameLst>
                                      </p:cBhvr>
                                      <p:to>
                                        <p:strVal val="visible"/>
                                      </p:to>
                                    </p:set>
                                    <p:animEffect transition="in" filter="slide(fromLeft)">
                                      <p:cBhvr>
                                        <p:cTn id="11" dur="500"/>
                                        <p:tgtEl>
                                          <p:spTgt spid="41989">
                                            <p:txEl>
                                              <p:pRg st="1" end="1"/>
                                            </p:txEl>
                                          </p:spTgt>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iterate type="lt">
                                    <p:tmPct val="10000"/>
                                  </p:iterate>
                                  <p:childTnLst>
                                    <p:set>
                                      <p:cBhvr>
                                        <p:cTn id="14" dur="1" fill="hold">
                                          <p:stCondLst>
                                            <p:cond delay="0"/>
                                          </p:stCondLst>
                                        </p:cTn>
                                        <p:tgtEl>
                                          <p:spTgt spid="41990"/>
                                        </p:tgtEl>
                                        <p:attrNameLst>
                                          <p:attrName>style.visibility</p:attrName>
                                        </p:attrNameLst>
                                      </p:cBhvr>
                                      <p:to>
                                        <p:strVal val="visible"/>
                                      </p:to>
                                    </p:set>
                                    <p:animEffect transition="in" filter="wipe(up)">
                                      <p:cBhvr>
                                        <p:cTn id="15" dur="1000"/>
                                        <p:tgtEl>
                                          <p:spTgt spid="41990"/>
                                        </p:tgtEl>
                                      </p:cBhvr>
                                    </p:animEffect>
                                  </p:childTnLst>
                                </p:cTn>
                              </p:par>
                            </p:childTnLst>
                          </p:cTn>
                        </p:par>
                        <p:par>
                          <p:cTn id="16" fill="hold" nodeType="afterGroup">
                            <p:stCondLst>
                              <p:cond delay="9600"/>
                            </p:stCondLst>
                            <p:childTnLst>
                              <p:par>
                                <p:cTn id="17" presetID="10" presetClass="entr" presetSubtype="0" fill="hold" nodeType="afterEffect">
                                  <p:stCondLst>
                                    <p:cond delay="0"/>
                                  </p:stCondLst>
                                  <p:childTnLst>
                                    <p:set>
                                      <p:cBhvr>
                                        <p:cTn id="18" dur="1" fill="hold">
                                          <p:stCondLst>
                                            <p:cond delay="0"/>
                                          </p:stCondLst>
                                        </p:cTn>
                                        <p:tgtEl>
                                          <p:spTgt spid="41991"/>
                                        </p:tgtEl>
                                        <p:attrNameLst>
                                          <p:attrName>style.visibility</p:attrName>
                                        </p:attrNameLst>
                                      </p:cBhvr>
                                      <p:to>
                                        <p:strVal val="visible"/>
                                      </p:to>
                                    </p:set>
                                    <p:animEffect transition="in" filter="fade">
                                      <p:cBhvr>
                                        <p:cTn id="19" dur="1000"/>
                                        <p:tgtEl>
                                          <p:spTgt spid="41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olumn"/>
          <p:cNvPicPr>
            <a:picLocks noChangeAspect="1" noChangeArrowheads="1"/>
          </p:cNvPicPr>
          <p:nvPr/>
        </p:nvPicPr>
        <p:blipFill>
          <a:blip r:embed="rId3" cstate="print"/>
          <a:srcRect/>
          <a:stretch>
            <a:fillRect/>
          </a:stretch>
        </p:blipFill>
        <p:spPr bwMode="auto">
          <a:xfrm>
            <a:off x="8248650" y="1371600"/>
            <a:ext cx="514350" cy="4067175"/>
          </a:xfrm>
          <a:prstGeom prst="rect">
            <a:avLst/>
          </a:prstGeom>
          <a:noFill/>
          <a:ln w="9525">
            <a:noFill/>
            <a:miter lim="800000"/>
            <a:headEnd/>
            <a:tailEnd/>
          </a:ln>
        </p:spPr>
      </p:pic>
      <p:sp>
        <p:nvSpPr>
          <p:cNvPr id="12291" name="Text Box 3"/>
          <p:cNvSpPr txBox="1">
            <a:spLocks noChangeArrowheads="1"/>
          </p:cNvSpPr>
          <p:nvPr/>
        </p:nvSpPr>
        <p:spPr bwMode="auto">
          <a:xfrm>
            <a:off x="1600200" y="304800"/>
            <a:ext cx="5791200" cy="823913"/>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pPr>
            <a:r>
              <a:rPr lang="en-US" sz="4800" b="1" dirty="0">
                <a:solidFill>
                  <a:srgbClr val="006600"/>
                </a:solidFill>
                <a:latin typeface="Calligrapher" pitchFamily="2" charset="0"/>
              </a:rPr>
              <a:t>2.  The </a:t>
            </a:r>
            <a:r>
              <a:rPr lang="en-US" sz="4800" b="1" i="1" dirty="0" err="1">
                <a:solidFill>
                  <a:srgbClr val="006600"/>
                </a:solidFill>
                <a:latin typeface="Calligrapher" pitchFamily="2" charset="0"/>
              </a:rPr>
              <a:t>Salah</a:t>
            </a:r>
            <a:endParaRPr lang="en-US" sz="4800" b="1" i="1" dirty="0">
              <a:solidFill>
                <a:srgbClr val="006600"/>
              </a:solidFill>
              <a:latin typeface="Calligrapher" pitchFamily="2" charset="0"/>
            </a:endParaRPr>
          </a:p>
        </p:txBody>
      </p:sp>
      <p:sp>
        <p:nvSpPr>
          <p:cNvPr id="12292" name="Rectangle 4"/>
          <p:cNvSpPr>
            <a:spLocks noChangeArrowheads="1"/>
          </p:cNvSpPr>
          <p:nvPr/>
        </p:nvSpPr>
        <p:spPr bwMode="auto">
          <a:xfrm>
            <a:off x="8324850" y="2971800"/>
            <a:ext cx="322263" cy="457200"/>
          </a:xfrm>
          <a:prstGeom prst="rect">
            <a:avLst/>
          </a:prstGeom>
          <a:noFill/>
          <a:ln w="9525">
            <a:noFill/>
            <a:miter lim="800000"/>
            <a:headEnd/>
            <a:tailEnd/>
          </a:ln>
          <a:effectLst>
            <a:outerShdw dist="35921" dir="2700000" algn="ctr" rotWithShape="0">
              <a:schemeClr val="tx1"/>
            </a:outerShdw>
          </a:effectLst>
        </p:spPr>
        <p:txBody>
          <a:bodyPr wrap="none">
            <a:spAutoFit/>
          </a:bodyPr>
          <a:lstStyle/>
          <a:p>
            <a:r>
              <a:rPr lang="en-US" b="1">
                <a:solidFill>
                  <a:srgbClr val="FFFF99"/>
                </a:solidFill>
                <a:latin typeface="Calligrapher" pitchFamily="2" charset="0"/>
              </a:rPr>
              <a:t>2</a:t>
            </a:r>
          </a:p>
        </p:txBody>
      </p:sp>
      <p:sp>
        <p:nvSpPr>
          <p:cNvPr id="29701" name="Text Box 5"/>
          <p:cNvSpPr txBox="1">
            <a:spLocks noChangeArrowheads="1"/>
          </p:cNvSpPr>
          <p:nvPr/>
        </p:nvSpPr>
        <p:spPr bwMode="auto">
          <a:xfrm>
            <a:off x="609600" y="1295400"/>
            <a:ext cx="7086600" cy="4694238"/>
          </a:xfrm>
          <a:prstGeom prst="rect">
            <a:avLst/>
          </a:prstGeom>
          <a:noFill/>
          <a:ln w="9525">
            <a:noFill/>
            <a:miter lim="800000"/>
            <a:headEnd/>
            <a:tailEnd/>
          </a:ln>
          <a:effectLst/>
        </p:spPr>
        <p:txBody>
          <a:bodyPr>
            <a:spAutoFit/>
          </a:bodyPr>
          <a:lstStyle/>
          <a:p>
            <a:pPr>
              <a:spcBef>
                <a:spcPct val="50000"/>
              </a:spcBef>
              <a:buClr>
                <a:srgbClr val="00A200"/>
              </a:buClr>
              <a:buSzPct val="80000"/>
              <a:buFont typeface="Wingdings" pitchFamily="2" charset="2"/>
              <a:buChar char="Z"/>
            </a:pPr>
            <a:r>
              <a:rPr lang="en-US" sz="3200" b="1" dirty="0"/>
              <a:t> </a:t>
            </a:r>
            <a:r>
              <a:rPr lang="en-US" sz="3000" b="1" dirty="0">
                <a:latin typeface="Comic Sans MS" pitchFamily="66" charset="0"/>
              </a:rPr>
              <a:t>The mandatory prayers</a:t>
            </a:r>
            <a:br>
              <a:rPr lang="en-US" sz="3000" b="1" dirty="0">
                <a:latin typeface="Comic Sans MS" pitchFamily="66" charset="0"/>
              </a:rPr>
            </a:br>
            <a:r>
              <a:rPr lang="en-US" sz="3000" b="1" dirty="0">
                <a:latin typeface="Comic Sans MS" pitchFamily="66" charset="0"/>
              </a:rPr>
              <a:t>   performed 5 times a day:</a:t>
            </a:r>
            <a:br>
              <a:rPr lang="en-US" sz="3000" b="1" dirty="0">
                <a:latin typeface="Comic Sans MS" pitchFamily="66" charset="0"/>
              </a:rPr>
            </a:br>
            <a:r>
              <a:rPr lang="en-US" sz="3000" b="1" dirty="0">
                <a:latin typeface="Comic Sans MS" pitchFamily="66" charset="0"/>
              </a:rPr>
              <a:t>       </a:t>
            </a:r>
            <a:r>
              <a:rPr lang="en-US" sz="3000" b="1" dirty="0">
                <a:solidFill>
                  <a:srgbClr val="FFFF00"/>
                </a:solidFill>
                <a:latin typeface="Comic Sans MS" pitchFamily="66" charset="0"/>
              </a:rPr>
              <a:t>*</a:t>
            </a:r>
            <a:r>
              <a:rPr lang="en-US" sz="3000" b="1" dirty="0">
                <a:latin typeface="Comic Sans MS" pitchFamily="66" charset="0"/>
              </a:rPr>
              <a:t> dawn</a:t>
            </a:r>
            <a:br>
              <a:rPr lang="en-US" sz="3000" b="1" dirty="0">
                <a:latin typeface="Comic Sans MS" pitchFamily="66" charset="0"/>
              </a:rPr>
            </a:br>
            <a:r>
              <a:rPr lang="en-US" sz="3000" b="1" dirty="0">
                <a:latin typeface="Comic Sans MS" pitchFamily="66" charset="0"/>
              </a:rPr>
              <a:t>       </a:t>
            </a:r>
            <a:r>
              <a:rPr lang="en-US" sz="3000" b="1" dirty="0">
                <a:solidFill>
                  <a:srgbClr val="FFFF00"/>
                </a:solidFill>
                <a:latin typeface="Comic Sans MS" pitchFamily="66" charset="0"/>
              </a:rPr>
              <a:t>*</a:t>
            </a:r>
            <a:r>
              <a:rPr lang="en-US" sz="3000" b="1" dirty="0">
                <a:latin typeface="Comic Sans MS" pitchFamily="66" charset="0"/>
              </a:rPr>
              <a:t> noon</a:t>
            </a:r>
            <a:br>
              <a:rPr lang="en-US" sz="3000" b="1" dirty="0">
                <a:latin typeface="Comic Sans MS" pitchFamily="66" charset="0"/>
              </a:rPr>
            </a:br>
            <a:r>
              <a:rPr lang="en-US" sz="3000" b="1" dirty="0">
                <a:latin typeface="Comic Sans MS" pitchFamily="66" charset="0"/>
              </a:rPr>
              <a:t>       </a:t>
            </a:r>
            <a:r>
              <a:rPr lang="en-US" sz="3000" b="1" dirty="0">
                <a:solidFill>
                  <a:srgbClr val="FFFF00"/>
                </a:solidFill>
                <a:latin typeface="Comic Sans MS" pitchFamily="66" charset="0"/>
              </a:rPr>
              <a:t>*</a:t>
            </a:r>
            <a:r>
              <a:rPr lang="en-US" sz="3000" b="1" dirty="0">
                <a:latin typeface="Comic Sans MS" pitchFamily="66" charset="0"/>
              </a:rPr>
              <a:t> late afternoon</a:t>
            </a:r>
            <a:br>
              <a:rPr lang="en-US" sz="3000" b="1" dirty="0">
                <a:latin typeface="Comic Sans MS" pitchFamily="66" charset="0"/>
              </a:rPr>
            </a:br>
            <a:r>
              <a:rPr lang="en-US" sz="3000" b="1" dirty="0">
                <a:latin typeface="Comic Sans MS" pitchFamily="66" charset="0"/>
              </a:rPr>
              <a:t>      </a:t>
            </a:r>
            <a:r>
              <a:rPr lang="en-US" sz="3000" b="1" dirty="0">
                <a:solidFill>
                  <a:srgbClr val="FFFF00"/>
                </a:solidFill>
                <a:latin typeface="Comic Sans MS" pitchFamily="66" charset="0"/>
              </a:rPr>
              <a:t> * </a:t>
            </a:r>
            <a:r>
              <a:rPr lang="en-US" sz="3000" b="1" dirty="0">
                <a:latin typeface="Comic Sans MS" pitchFamily="66" charset="0"/>
              </a:rPr>
              <a:t>sunset</a:t>
            </a:r>
            <a:br>
              <a:rPr lang="en-US" sz="3000" b="1" dirty="0">
                <a:latin typeface="Comic Sans MS" pitchFamily="66" charset="0"/>
              </a:rPr>
            </a:br>
            <a:r>
              <a:rPr lang="en-US" sz="3000" b="1" dirty="0">
                <a:latin typeface="Comic Sans MS" pitchFamily="66" charset="0"/>
              </a:rPr>
              <a:t>      </a:t>
            </a:r>
            <a:r>
              <a:rPr lang="en-US" sz="3000" b="1" dirty="0">
                <a:solidFill>
                  <a:srgbClr val="FFFF00"/>
                </a:solidFill>
                <a:latin typeface="Comic Sans MS" pitchFamily="66" charset="0"/>
              </a:rPr>
              <a:t> * </a:t>
            </a:r>
            <a:r>
              <a:rPr lang="en-US" sz="3000" b="1" dirty="0">
                <a:latin typeface="Comic Sans MS" pitchFamily="66" charset="0"/>
              </a:rPr>
              <a:t>before going to bed</a:t>
            </a:r>
          </a:p>
          <a:p>
            <a:pPr>
              <a:spcBef>
                <a:spcPct val="50000"/>
              </a:spcBef>
              <a:buClr>
                <a:srgbClr val="00A200"/>
              </a:buClr>
              <a:buSzPct val="80000"/>
              <a:buFont typeface="Wingdings" pitchFamily="2" charset="2"/>
              <a:buChar char="Z"/>
            </a:pPr>
            <a:r>
              <a:rPr lang="en-US" sz="3000" b="1" dirty="0">
                <a:latin typeface="Comic Sans MS" pitchFamily="66" charset="0"/>
              </a:rPr>
              <a:t> Wash before praying.</a:t>
            </a:r>
          </a:p>
          <a:p>
            <a:pPr>
              <a:spcBef>
                <a:spcPct val="50000"/>
              </a:spcBef>
              <a:buClr>
                <a:srgbClr val="00A200"/>
              </a:buClr>
              <a:buSzPct val="80000"/>
              <a:buFont typeface="Wingdings" pitchFamily="2" charset="2"/>
              <a:buChar char="Z"/>
            </a:pPr>
            <a:r>
              <a:rPr lang="en-US" sz="3000" b="1" dirty="0">
                <a:latin typeface="Comic Sans MS" pitchFamily="66" charset="0"/>
              </a:rPr>
              <a:t> Face Mecca and use a prayer rug.</a:t>
            </a:r>
            <a:endParaRPr lang="en-US" sz="3000" b="1" i="1"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9701">
                                            <p:txEl>
                                              <p:pRg st="0" end="0"/>
                                            </p:txEl>
                                          </p:spTgt>
                                        </p:tgtEl>
                                        <p:attrNameLst>
                                          <p:attrName>style.visibility</p:attrName>
                                        </p:attrNameLst>
                                      </p:cBhvr>
                                      <p:to>
                                        <p:strVal val="visible"/>
                                      </p:to>
                                    </p:set>
                                    <p:animEffect transition="in" filter="wipe(up)">
                                      <p:cBhvr>
                                        <p:cTn id="7" dur="5000"/>
                                        <p:tgtEl>
                                          <p:spTgt spid="2970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8" fill="hold" nodeType="clickEffect">
                                  <p:stCondLst>
                                    <p:cond delay="0"/>
                                  </p:stCondLst>
                                  <p:childTnLst>
                                    <p:set>
                                      <p:cBhvr>
                                        <p:cTn id="11" dur="1" fill="hold">
                                          <p:stCondLst>
                                            <p:cond delay="0"/>
                                          </p:stCondLst>
                                        </p:cTn>
                                        <p:tgtEl>
                                          <p:spTgt spid="29701">
                                            <p:txEl>
                                              <p:pRg st="1" end="1"/>
                                            </p:txEl>
                                          </p:spTgt>
                                        </p:tgtEl>
                                        <p:attrNameLst>
                                          <p:attrName>style.visibility</p:attrName>
                                        </p:attrNameLst>
                                      </p:cBhvr>
                                      <p:to>
                                        <p:strVal val="visible"/>
                                      </p:to>
                                    </p:set>
                                    <p:animEffect transition="in" filter="wheel(8)">
                                      <p:cBhvr>
                                        <p:cTn id="12" dur="1000"/>
                                        <p:tgtEl>
                                          <p:spTgt spid="2970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9701">
                                            <p:txEl>
                                              <p:pRg st="2" end="2"/>
                                            </p:txEl>
                                          </p:spTgt>
                                        </p:tgtEl>
                                        <p:attrNameLst>
                                          <p:attrName>style.visibility</p:attrName>
                                        </p:attrNameLst>
                                      </p:cBhvr>
                                      <p:to>
                                        <p:strVal val="visible"/>
                                      </p:to>
                                    </p:set>
                                    <p:animEffect transition="in" filter="fade">
                                      <p:cBhvr>
                                        <p:cTn id="17" dur="2000"/>
                                        <p:tgtEl>
                                          <p:spTgt spid="2970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olumn"/>
          <p:cNvPicPr>
            <a:picLocks noChangeAspect="1" noChangeArrowheads="1"/>
          </p:cNvPicPr>
          <p:nvPr/>
        </p:nvPicPr>
        <p:blipFill>
          <a:blip r:embed="rId4" cstate="print"/>
          <a:srcRect/>
          <a:stretch>
            <a:fillRect/>
          </a:stretch>
        </p:blipFill>
        <p:spPr bwMode="auto">
          <a:xfrm>
            <a:off x="8248650" y="1371600"/>
            <a:ext cx="514350" cy="4067175"/>
          </a:xfrm>
          <a:prstGeom prst="rect">
            <a:avLst/>
          </a:prstGeom>
          <a:noFill/>
          <a:ln w="9525">
            <a:noFill/>
            <a:miter lim="800000"/>
            <a:headEnd/>
            <a:tailEnd/>
          </a:ln>
        </p:spPr>
      </p:pic>
      <p:sp>
        <p:nvSpPr>
          <p:cNvPr id="13315" name="Text Box 3"/>
          <p:cNvSpPr txBox="1">
            <a:spLocks noChangeArrowheads="1"/>
          </p:cNvSpPr>
          <p:nvPr/>
        </p:nvSpPr>
        <p:spPr bwMode="auto">
          <a:xfrm>
            <a:off x="2286000" y="304800"/>
            <a:ext cx="5867400" cy="823913"/>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pPr>
            <a:r>
              <a:rPr lang="en-US" sz="4800" b="1">
                <a:solidFill>
                  <a:srgbClr val="006600"/>
                </a:solidFill>
                <a:latin typeface="Calligrapher" pitchFamily="2" charset="0"/>
              </a:rPr>
              <a:t>2.  The </a:t>
            </a:r>
            <a:r>
              <a:rPr lang="en-US" sz="4800" b="1" i="1">
                <a:solidFill>
                  <a:srgbClr val="006600"/>
                </a:solidFill>
                <a:latin typeface="Calligrapher" pitchFamily="2" charset="0"/>
              </a:rPr>
              <a:t>Salat</a:t>
            </a:r>
          </a:p>
        </p:txBody>
      </p:sp>
      <p:sp>
        <p:nvSpPr>
          <p:cNvPr id="13316" name="Rectangle 4"/>
          <p:cNvSpPr>
            <a:spLocks noChangeArrowheads="1"/>
          </p:cNvSpPr>
          <p:nvPr/>
        </p:nvSpPr>
        <p:spPr bwMode="auto">
          <a:xfrm>
            <a:off x="8324850" y="2971800"/>
            <a:ext cx="322263" cy="457200"/>
          </a:xfrm>
          <a:prstGeom prst="rect">
            <a:avLst/>
          </a:prstGeom>
          <a:noFill/>
          <a:ln w="9525">
            <a:noFill/>
            <a:miter lim="800000"/>
            <a:headEnd/>
            <a:tailEnd/>
          </a:ln>
          <a:effectLst>
            <a:outerShdw dist="35921" dir="2700000" algn="ctr" rotWithShape="0">
              <a:schemeClr val="tx1"/>
            </a:outerShdw>
          </a:effectLst>
        </p:spPr>
        <p:txBody>
          <a:bodyPr wrap="none">
            <a:spAutoFit/>
          </a:bodyPr>
          <a:lstStyle/>
          <a:p>
            <a:r>
              <a:rPr lang="en-US" b="1">
                <a:solidFill>
                  <a:srgbClr val="FFFF99"/>
                </a:solidFill>
                <a:latin typeface="Calligrapher" pitchFamily="2" charset="0"/>
              </a:rPr>
              <a:t>2</a:t>
            </a:r>
          </a:p>
        </p:txBody>
      </p:sp>
      <p:sp>
        <p:nvSpPr>
          <p:cNvPr id="38918" name="Text Box 6"/>
          <p:cNvSpPr txBox="1">
            <a:spLocks noChangeArrowheads="1"/>
          </p:cNvSpPr>
          <p:nvPr/>
        </p:nvSpPr>
        <p:spPr bwMode="auto">
          <a:xfrm>
            <a:off x="1676400" y="1371600"/>
            <a:ext cx="6477000" cy="1722438"/>
          </a:xfrm>
          <a:prstGeom prst="rect">
            <a:avLst/>
          </a:prstGeom>
          <a:noFill/>
          <a:ln w="9525">
            <a:noFill/>
            <a:miter lim="800000"/>
            <a:headEnd/>
            <a:tailEnd/>
          </a:ln>
          <a:effectLst/>
        </p:spPr>
        <p:txBody>
          <a:bodyPr>
            <a:spAutoFit/>
          </a:bodyPr>
          <a:lstStyle/>
          <a:p>
            <a:pPr>
              <a:spcBef>
                <a:spcPct val="50000"/>
              </a:spcBef>
              <a:buClr>
                <a:srgbClr val="00A200"/>
              </a:buClr>
              <a:buSzPct val="80000"/>
              <a:buFont typeface="Wingdings" pitchFamily="2" charset="2"/>
              <a:buChar char="Z"/>
            </a:pPr>
            <a:r>
              <a:rPr lang="en-US" sz="3200" b="1"/>
              <a:t> </a:t>
            </a:r>
            <a:r>
              <a:rPr lang="en-US" sz="3000" b="1">
                <a:latin typeface="Comic Sans MS" pitchFamily="66" charset="0"/>
              </a:rPr>
              <a:t>The call to prayer by the</a:t>
            </a:r>
            <a:br>
              <a:rPr lang="en-US" sz="3000" b="1">
                <a:latin typeface="Comic Sans MS" pitchFamily="66" charset="0"/>
              </a:rPr>
            </a:br>
            <a:r>
              <a:rPr lang="en-US" sz="3000" b="1">
                <a:latin typeface="Comic Sans MS" pitchFamily="66" charset="0"/>
              </a:rPr>
              <a:t>   </a:t>
            </a:r>
            <a:r>
              <a:rPr lang="en-US" sz="3000" b="1" i="1">
                <a:solidFill>
                  <a:srgbClr val="CC3300"/>
                </a:solidFill>
                <a:latin typeface="Comic Sans MS" pitchFamily="66" charset="0"/>
              </a:rPr>
              <a:t>muezzin</a:t>
            </a:r>
            <a:r>
              <a:rPr lang="en-US" sz="3000" b="1">
                <a:latin typeface="Comic Sans MS" pitchFamily="66" charset="0"/>
              </a:rPr>
              <a:t> in the </a:t>
            </a:r>
            <a:r>
              <a:rPr lang="en-US" sz="3000" b="1" i="1">
                <a:solidFill>
                  <a:srgbClr val="CC3300"/>
                </a:solidFill>
                <a:latin typeface="Comic Sans MS" pitchFamily="66" charset="0"/>
              </a:rPr>
              <a:t>minaret</a:t>
            </a:r>
            <a:r>
              <a:rPr lang="en-US" sz="3000" b="1">
                <a:latin typeface="Comic Sans MS" pitchFamily="66" charset="0"/>
              </a:rPr>
              <a:t>.</a:t>
            </a:r>
          </a:p>
          <a:p>
            <a:pPr>
              <a:spcBef>
                <a:spcPct val="50000"/>
              </a:spcBef>
              <a:buClr>
                <a:srgbClr val="00A200"/>
              </a:buClr>
              <a:buSzPct val="80000"/>
              <a:buFont typeface="Wingdings" pitchFamily="2" charset="2"/>
              <a:buChar char="Z"/>
            </a:pPr>
            <a:r>
              <a:rPr lang="en-US" sz="3000" b="1">
                <a:latin typeface="Comic Sans MS" pitchFamily="66" charset="0"/>
              </a:rPr>
              <a:t> Pray in the </a:t>
            </a:r>
            <a:r>
              <a:rPr lang="en-US" sz="3000" b="1">
                <a:solidFill>
                  <a:srgbClr val="CC3300"/>
                </a:solidFill>
                <a:latin typeface="Comic Sans MS" pitchFamily="66" charset="0"/>
              </a:rPr>
              <a:t>mosque</a:t>
            </a:r>
            <a:r>
              <a:rPr lang="en-US" sz="3000" b="1">
                <a:latin typeface="Comic Sans MS" pitchFamily="66" charset="0"/>
              </a:rPr>
              <a:t> on Friday.</a:t>
            </a:r>
            <a:endParaRPr lang="en-US" sz="3000" b="1" i="1">
              <a:solidFill>
                <a:schemeClr val="bg1"/>
              </a:solidFill>
              <a:latin typeface="Comic Sans MS" pitchFamily="66" charset="0"/>
            </a:endParaRPr>
          </a:p>
        </p:txBody>
      </p:sp>
      <p:pic>
        <p:nvPicPr>
          <p:cNvPr id="38919" name="Picture 7" descr="Muslims in Mosque praying"/>
          <p:cNvPicPr>
            <a:picLocks noChangeAspect="1" noChangeArrowheads="1"/>
          </p:cNvPicPr>
          <p:nvPr/>
        </p:nvPicPr>
        <p:blipFill>
          <a:blip r:embed="rId5" cstate="print">
            <a:lum bright="6000" contrast="6000"/>
          </a:blip>
          <a:srcRect/>
          <a:stretch>
            <a:fillRect/>
          </a:stretch>
        </p:blipFill>
        <p:spPr bwMode="auto">
          <a:xfrm>
            <a:off x="1752600" y="3810000"/>
            <a:ext cx="3581400" cy="2376488"/>
          </a:xfrm>
          <a:prstGeom prst="rect">
            <a:avLst/>
          </a:prstGeom>
          <a:noFill/>
          <a:ln w="9525">
            <a:solidFill>
              <a:schemeClr val="tx2"/>
            </a:solidFill>
            <a:miter lim="800000"/>
            <a:headEnd/>
            <a:tailEnd/>
          </a:ln>
        </p:spPr>
      </p:pic>
      <p:pic>
        <p:nvPicPr>
          <p:cNvPr id="38925" name="Picture 13" descr="10291558"/>
          <p:cNvPicPr>
            <a:picLocks noChangeAspect="1" noChangeArrowheads="1"/>
          </p:cNvPicPr>
          <p:nvPr/>
        </p:nvPicPr>
        <p:blipFill>
          <a:blip r:embed="rId6" cstate="print">
            <a:lum contrast="6000"/>
          </a:blip>
          <a:srcRect r="17653"/>
          <a:stretch>
            <a:fillRect/>
          </a:stretch>
        </p:blipFill>
        <p:spPr bwMode="auto">
          <a:xfrm>
            <a:off x="5638800" y="3505200"/>
            <a:ext cx="2362200" cy="2925763"/>
          </a:xfrm>
          <a:prstGeom prst="rect">
            <a:avLst/>
          </a:prstGeom>
          <a:noFill/>
          <a:ln w="9525">
            <a:solidFill>
              <a:schemeClr val="tx2"/>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32" fill="hold" nodeType="withEffect">
                                  <p:stCondLst>
                                    <p:cond delay="0"/>
                                  </p:stCondLst>
                                  <p:childTnLst>
                                    <p:set>
                                      <p:cBhvr>
                                        <p:cTn id="6" dur="1" fill="hold">
                                          <p:stCondLst>
                                            <p:cond delay="0"/>
                                          </p:stCondLst>
                                        </p:cTn>
                                        <p:tgtEl>
                                          <p:spTgt spid="38918">
                                            <p:txEl>
                                              <p:pRg st="0" end="0"/>
                                            </p:txEl>
                                          </p:spTgt>
                                        </p:tgtEl>
                                        <p:attrNameLst>
                                          <p:attrName>style.visibility</p:attrName>
                                        </p:attrNameLst>
                                      </p:cBhvr>
                                      <p:to>
                                        <p:strVal val="visible"/>
                                      </p:to>
                                    </p:set>
                                    <p:animEffect transition="in" filter="diamond(out)">
                                      <p:cBhvr>
                                        <p:cTn id="7" dur="1000"/>
                                        <p:tgtEl>
                                          <p:spTgt spid="38918">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AllahuAkhbaru.wav"/>
                                        </p:tgtEl>
                                      </p:cMediaNode>
                                    </p:audio>
                                  </p:subTnLst>
                                </p:cTn>
                              </p:par>
                              <p:par>
                                <p:cTn id="8" presetID="9" presetClass="entr" presetSubtype="0" fill="hold" nodeType="withEffect">
                                  <p:stCondLst>
                                    <p:cond delay="0"/>
                                  </p:stCondLst>
                                  <p:childTnLst>
                                    <p:set>
                                      <p:cBhvr>
                                        <p:cTn id="9" dur="1" fill="hold">
                                          <p:stCondLst>
                                            <p:cond delay="0"/>
                                          </p:stCondLst>
                                        </p:cTn>
                                        <p:tgtEl>
                                          <p:spTgt spid="38925"/>
                                        </p:tgtEl>
                                        <p:attrNameLst>
                                          <p:attrName>style.visibility</p:attrName>
                                        </p:attrNameLst>
                                      </p:cBhvr>
                                      <p:to>
                                        <p:strVal val="visible"/>
                                      </p:to>
                                    </p:set>
                                    <p:animEffect transition="in" filter="dissolve">
                                      <p:cBhvr>
                                        <p:cTn id="10" dur="500"/>
                                        <p:tgtEl>
                                          <p:spTgt spid="38925"/>
                                        </p:tgtEl>
                                      </p:cBhvr>
                                    </p:animEffect>
                                  </p:childTnLst>
                                </p:cTn>
                              </p:par>
                              <p:par>
                                <p:cTn id="11" presetID="9" presetClass="entr" presetSubtype="0" fill="hold" nodeType="withEffect">
                                  <p:stCondLst>
                                    <p:cond delay="0"/>
                                  </p:stCondLst>
                                  <p:childTnLst>
                                    <p:set>
                                      <p:cBhvr>
                                        <p:cTn id="12" dur="1" fill="hold">
                                          <p:stCondLst>
                                            <p:cond delay="0"/>
                                          </p:stCondLst>
                                        </p:cTn>
                                        <p:tgtEl>
                                          <p:spTgt spid="38918">
                                            <p:txEl>
                                              <p:pRg st="1" end="1"/>
                                            </p:txEl>
                                          </p:spTgt>
                                        </p:tgtEl>
                                        <p:attrNameLst>
                                          <p:attrName>style.visibility</p:attrName>
                                        </p:attrNameLst>
                                      </p:cBhvr>
                                      <p:to>
                                        <p:strVal val="visible"/>
                                      </p:to>
                                    </p:set>
                                    <p:animEffect transition="in" filter="dissolve">
                                      <p:cBhvr>
                                        <p:cTn id="13" dur="500"/>
                                        <p:tgtEl>
                                          <p:spTgt spid="38918">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8919"/>
                                        </p:tgtEl>
                                        <p:attrNameLst>
                                          <p:attrName>style.visibility</p:attrName>
                                        </p:attrNameLst>
                                      </p:cBhvr>
                                      <p:to>
                                        <p:strVal val="visible"/>
                                      </p:to>
                                    </p:set>
                                    <p:animEffect transition="in" filter="fade">
                                      <p:cBhvr>
                                        <p:cTn id="16" dur="1000"/>
                                        <p:tgtEl>
                                          <p:spTgt spid="389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olumn"/>
          <p:cNvPicPr>
            <a:picLocks noChangeAspect="1" noChangeArrowheads="1"/>
          </p:cNvPicPr>
          <p:nvPr/>
        </p:nvPicPr>
        <p:blipFill>
          <a:blip r:embed="rId3" cstate="print"/>
          <a:srcRect/>
          <a:stretch>
            <a:fillRect/>
          </a:stretch>
        </p:blipFill>
        <p:spPr bwMode="auto">
          <a:xfrm>
            <a:off x="8172450" y="1724025"/>
            <a:ext cx="514350" cy="4067175"/>
          </a:xfrm>
          <a:prstGeom prst="rect">
            <a:avLst/>
          </a:prstGeom>
          <a:noFill/>
          <a:ln w="9525">
            <a:noFill/>
            <a:miter lim="800000"/>
            <a:headEnd/>
            <a:tailEnd/>
          </a:ln>
        </p:spPr>
      </p:pic>
      <p:sp>
        <p:nvSpPr>
          <p:cNvPr id="14339" name="Text Box 3"/>
          <p:cNvSpPr txBox="1">
            <a:spLocks noChangeArrowheads="1"/>
          </p:cNvSpPr>
          <p:nvPr/>
        </p:nvSpPr>
        <p:spPr bwMode="auto">
          <a:xfrm>
            <a:off x="2362200" y="152400"/>
            <a:ext cx="5715000" cy="823913"/>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pPr>
            <a:r>
              <a:rPr lang="en-US" sz="4800" b="1">
                <a:solidFill>
                  <a:srgbClr val="006600"/>
                </a:solidFill>
                <a:latin typeface="Calligrapher" pitchFamily="2" charset="0"/>
              </a:rPr>
              <a:t>3.  The </a:t>
            </a:r>
            <a:r>
              <a:rPr lang="en-US" sz="4800" b="1" i="1">
                <a:solidFill>
                  <a:srgbClr val="006600"/>
                </a:solidFill>
                <a:latin typeface="Calligrapher" pitchFamily="2" charset="0"/>
              </a:rPr>
              <a:t>Zakat</a:t>
            </a:r>
          </a:p>
        </p:txBody>
      </p:sp>
      <p:sp>
        <p:nvSpPr>
          <p:cNvPr id="14340" name="Rectangle 4"/>
          <p:cNvSpPr>
            <a:spLocks noChangeArrowheads="1"/>
          </p:cNvSpPr>
          <p:nvPr/>
        </p:nvSpPr>
        <p:spPr bwMode="auto">
          <a:xfrm>
            <a:off x="8248650" y="3324225"/>
            <a:ext cx="293688" cy="457200"/>
          </a:xfrm>
          <a:prstGeom prst="rect">
            <a:avLst/>
          </a:prstGeom>
          <a:noFill/>
          <a:ln w="9525">
            <a:noFill/>
            <a:miter lim="800000"/>
            <a:headEnd/>
            <a:tailEnd/>
          </a:ln>
          <a:effectLst>
            <a:outerShdw dist="35921" dir="2700000" algn="ctr" rotWithShape="0">
              <a:schemeClr val="tx1"/>
            </a:outerShdw>
          </a:effectLst>
        </p:spPr>
        <p:txBody>
          <a:bodyPr wrap="none">
            <a:spAutoFit/>
          </a:bodyPr>
          <a:lstStyle/>
          <a:p>
            <a:r>
              <a:rPr lang="en-US" b="1">
                <a:solidFill>
                  <a:srgbClr val="FFFF99"/>
                </a:solidFill>
                <a:latin typeface="Calligrapher" pitchFamily="2" charset="0"/>
              </a:rPr>
              <a:t>3</a:t>
            </a:r>
          </a:p>
        </p:txBody>
      </p:sp>
      <p:sp>
        <p:nvSpPr>
          <p:cNvPr id="30725" name="Text Box 5"/>
          <p:cNvSpPr txBox="1">
            <a:spLocks noChangeArrowheads="1"/>
          </p:cNvSpPr>
          <p:nvPr/>
        </p:nvSpPr>
        <p:spPr bwMode="auto">
          <a:xfrm>
            <a:off x="1524000" y="990600"/>
            <a:ext cx="6553200" cy="4008438"/>
          </a:xfrm>
          <a:prstGeom prst="rect">
            <a:avLst/>
          </a:prstGeom>
          <a:noFill/>
          <a:ln w="9525">
            <a:noFill/>
            <a:miter lim="800000"/>
            <a:headEnd/>
            <a:tailEnd/>
          </a:ln>
          <a:effectLst/>
        </p:spPr>
        <p:txBody>
          <a:bodyPr>
            <a:spAutoFit/>
          </a:bodyPr>
          <a:lstStyle/>
          <a:p>
            <a:pPr>
              <a:spcBef>
                <a:spcPct val="50000"/>
              </a:spcBef>
              <a:buClr>
                <a:srgbClr val="00A200"/>
              </a:buClr>
              <a:buSzPct val="80000"/>
              <a:buFont typeface="Wingdings" pitchFamily="2" charset="2"/>
              <a:buChar char="Z"/>
            </a:pPr>
            <a:r>
              <a:rPr lang="en-US" sz="3200" b="1"/>
              <a:t> </a:t>
            </a:r>
            <a:r>
              <a:rPr lang="en-US" sz="3000" b="1">
                <a:latin typeface="Comic Sans MS" pitchFamily="66" charset="0"/>
              </a:rPr>
              <a:t>Almsgiving (charitable </a:t>
            </a:r>
            <a:br>
              <a:rPr lang="en-US" sz="3000" b="1">
                <a:latin typeface="Comic Sans MS" pitchFamily="66" charset="0"/>
              </a:rPr>
            </a:br>
            <a:r>
              <a:rPr lang="en-US" sz="3000" b="1">
                <a:latin typeface="Comic Sans MS" pitchFamily="66" charset="0"/>
              </a:rPr>
              <a:t>   donations).</a:t>
            </a:r>
          </a:p>
          <a:p>
            <a:pPr>
              <a:spcBef>
                <a:spcPct val="50000"/>
              </a:spcBef>
              <a:buClr>
                <a:srgbClr val="00A200"/>
              </a:buClr>
              <a:buSzPct val="80000"/>
              <a:buFont typeface="Wingdings" pitchFamily="2" charset="2"/>
              <a:buChar char="Z"/>
            </a:pPr>
            <a:r>
              <a:rPr lang="en-US" sz="3000" b="1">
                <a:latin typeface="Comic Sans MS" pitchFamily="66" charset="0"/>
              </a:rPr>
              <a:t> Muslims believe that all things</a:t>
            </a:r>
            <a:br>
              <a:rPr lang="en-US" sz="3000" b="1">
                <a:latin typeface="Comic Sans MS" pitchFamily="66" charset="0"/>
              </a:rPr>
            </a:br>
            <a:r>
              <a:rPr lang="en-US" sz="3000" b="1">
                <a:latin typeface="Comic Sans MS" pitchFamily="66" charset="0"/>
              </a:rPr>
              <a:t>   belong to God.</a:t>
            </a:r>
          </a:p>
          <a:p>
            <a:pPr>
              <a:spcBef>
                <a:spcPct val="50000"/>
              </a:spcBef>
              <a:buClr>
                <a:srgbClr val="00A200"/>
              </a:buClr>
              <a:buSzPct val="80000"/>
              <a:buFont typeface="Wingdings" pitchFamily="2" charset="2"/>
              <a:buChar char="Z"/>
            </a:pPr>
            <a:r>
              <a:rPr lang="en-US" sz="3000" b="1" i="1">
                <a:latin typeface="Comic Sans MS" pitchFamily="66" charset="0"/>
              </a:rPr>
              <a:t> Zakat </a:t>
            </a:r>
            <a:r>
              <a:rPr lang="en-US" sz="3000" b="1">
                <a:latin typeface="Comic Sans MS" pitchFamily="66" charset="0"/>
              </a:rPr>
              <a:t>means both “purification”</a:t>
            </a:r>
            <a:br>
              <a:rPr lang="en-US" sz="3000" b="1">
                <a:latin typeface="Comic Sans MS" pitchFamily="66" charset="0"/>
              </a:rPr>
            </a:br>
            <a:r>
              <a:rPr lang="en-US" sz="3000" b="1">
                <a:latin typeface="Comic Sans MS" pitchFamily="66" charset="0"/>
              </a:rPr>
              <a:t>   and “growth.”</a:t>
            </a:r>
          </a:p>
          <a:p>
            <a:pPr>
              <a:spcBef>
                <a:spcPct val="50000"/>
              </a:spcBef>
              <a:buClr>
                <a:srgbClr val="00A200"/>
              </a:buClr>
              <a:buSzPct val="80000"/>
              <a:buFont typeface="Wingdings" pitchFamily="2" charset="2"/>
              <a:buChar char="Z"/>
            </a:pPr>
            <a:r>
              <a:rPr lang="en-US" sz="3000" b="1">
                <a:latin typeface="Comic Sans MS" pitchFamily="66" charset="0"/>
              </a:rPr>
              <a:t> About 2.5% of your income.</a:t>
            </a:r>
            <a:endParaRPr lang="en-US" sz="3000" b="1" i="1">
              <a:solidFill>
                <a:schemeClr val="bg1"/>
              </a:solidFill>
              <a:latin typeface="Comic Sans MS" pitchFamily="66" charset="0"/>
            </a:endParaRPr>
          </a:p>
        </p:txBody>
      </p:sp>
      <p:pic>
        <p:nvPicPr>
          <p:cNvPr id="30726" name="Picture 6" descr="Arab paper money"/>
          <p:cNvPicPr>
            <a:picLocks noChangeAspect="1" noChangeArrowheads="1"/>
          </p:cNvPicPr>
          <p:nvPr/>
        </p:nvPicPr>
        <p:blipFill>
          <a:blip r:embed="rId4" cstate="print">
            <a:lum contrast="6000"/>
          </a:blip>
          <a:srcRect b="50414"/>
          <a:stretch>
            <a:fillRect/>
          </a:stretch>
        </p:blipFill>
        <p:spPr bwMode="auto">
          <a:xfrm>
            <a:off x="2286000" y="5334000"/>
            <a:ext cx="2692400" cy="1384300"/>
          </a:xfrm>
          <a:prstGeom prst="rect">
            <a:avLst/>
          </a:prstGeom>
          <a:noFill/>
          <a:ln w="9525">
            <a:solidFill>
              <a:schemeClr val="tx2"/>
            </a:solidFill>
            <a:miter lim="800000"/>
            <a:headEnd/>
            <a:tailEnd/>
          </a:ln>
        </p:spPr>
      </p:pic>
      <p:pic>
        <p:nvPicPr>
          <p:cNvPr id="30727" name="Picture 7" descr="UAE dinar"/>
          <p:cNvPicPr>
            <a:picLocks noChangeAspect="1" noChangeArrowheads="1"/>
          </p:cNvPicPr>
          <p:nvPr/>
        </p:nvPicPr>
        <p:blipFill>
          <a:blip r:embed="rId5" cstate="print">
            <a:lum bright="-6000" contrast="6000"/>
          </a:blip>
          <a:srcRect/>
          <a:stretch>
            <a:fillRect/>
          </a:stretch>
        </p:blipFill>
        <p:spPr bwMode="auto">
          <a:xfrm>
            <a:off x="6019800" y="5486400"/>
            <a:ext cx="1146175" cy="1181100"/>
          </a:xfrm>
          <a:prstGeom prst="rect">
            <a:avLst/>
          </a:prstGeom>
          <a:noFill/>
          <a:ln w="9525">
            <a:solidFill>
              <a:schemeClr val="tx2"/>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nodeType="clickEffect">
                                  <p:stCondLst>
                                    <p:cond delay="0"/>
                                  </p:stCondLst>
                                  <p:childTnLst>
                                    <p:set>
                                      <p:cBhvr>
                                        <p:cTn id="6" dur="1" fill="hold">
                                          <p:stCondLst>
                                            <p:cond delay="0"/>
                                          </p:stCondLst>
                                        </p:cTn>
                                        <p:tgtEl>
                                          <p:spTgt spid="30725">
                                            <p:txEl>
                                              <p:pRg st="0" end="0"/>
                                            </p:txEl>
                                          </p:spTgt>
                                        </p:tgtEl>
                                        <p:attrNameLst>
                                          <p:attrName>style.visibility</p:attrName>
                                        </p:attrNameLst>
                                      </p:cBhvr>
                                      <p:to>
                                        <p:strVal val="visible"/>
                                      </p:to>
                                    </p:set>
                                    <p:animEffect transition="in" filter="slide(fromLeft)">
                                      <p:cBhvr>
                                        <p:cTn id="7" dur="1000"/>
                                        <p:tgtEl>
                                          <p:spTgt spid="3072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0725">
                                            <p:txEl>
                                              <p:pRg st="1" end="1"/>
                                            </p:txEl>
                                          </p:spTgt>
                                        </p:tgtEl>
                                        <p:attrNameLst>
                                          <p:attrName>style.visibility</p:attrName>
                                        </p:attrNameLst>
                                      </p:cBhvr>
                                      <p:to>
                                        <p:strVal val="visible"/>
                                      </p:to>
                                    </p:set>
                                    <p:animEffect transition="in" filter="fade">
                                      <p:cBhvr>
                                        <p:cTn id="12" dur="2000"/>
                                        <p:tgtEl>
                                          <p:spTgt spid="3072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8" fill="hold" nodeType="clickEffect">
                                  <p:stCondLst>
                                    <p:cond delay="0"/>
                                  </p:stCondLst>
                                  <p:childTnLst>
                                    <p:set>
                                      <p:cBhvr>
                                        <p:cTn id="16" dur="1" fill="hold">
                                          <p:stCondLst>
                                            <p:cond delay="0"/>
                                          </p:stCondLst>
                                        </p:cTn>
                                        <p:tgtEl>
                                          <p:spTgt spid="30725">
                                            <p:txEl>
                                              <p:pRg st="2" end="2"/>
                                            </p:txEl>
                                          </p:spTgt>
                                        </p:tgtEl>
                                        <p:attrNameLst>
                                          <p:attrName>style.visibility</p:attrName>
                                        </p:attrNameLst>
                                      </p:cBhvr>
                                      <p:to>
                                        <p:strVal val="visible"/>
                                      </p:to>
                                    </p:set>
                                    <p:animEffect transition="in" filter="wheel(8)">
                                      <p:cBhvr>
                                        <p:cTn id="17" dur="500"/>
                                        <p:tgtEl>
                                          <p:spTgt spid="3072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8" fill="hold" nodeType="clickEffect">
                                  <p:stCondLst>
                                    <p:cond delay="0"/>
                                  </p:stCondLst>
                                  <p:childTnLst>
                                    <p:set>
                                      <p:cBhvr>
                                        <p:cTn id="21" dur="1" fill="hold">
                                          <p:stCondLst>
                                            <p:cond delay="0"/>
                                          </p:stCondLst>
                                        </p:cTn>
                                        <p:tgtEl>
                                          <p:spTgt spid="30725">
                                            <p:txEl>
                                              <p:pRg st="3" end="3"/>
                                            </p:txEl>
                                          </p:spTgt>
                                        </p:tgtEl>
                                        <p:attrNameLst>
                                          <p:attrName>style.visibility</p:attrName>
                                        </p:attrNameLst>
                                      </p:cBhvr>
                                      <p:to>
                                        <p:strVal val="visible"/>
                                      </p:to>
                                    </p:set>
                                    <p:animEffect transition="in" filter="slide(fromLeft)">
                                      <p:cBhvr>
                                        <p:cTn id="22" dur="1000"/>
                                        <p:tgtEl>
                                          <p:spTgt spid="30725">
                                            <p:txEl>
                                              <p:pRg st="3" end="3"/>
                                            </p:txEl>
                                          </p:spTgt>
                                        </p:tgtEl>
                                      </p:cBhvr>
                                    </p:animEffect>
                                  </p:childTnLst>
                                </p:cTn>
                              </p:par>
                            </p:childTnLst>
                          </p:cTn>
                        </p:par>
                        <p:par>
                          <p:cTn id="23" fill="hold" nodeType="afterGroup">
                            <p:stCondLst>
                              <p:cond delay="1000"/>
                            </p:stCondLst>
                            <p:childTnLst>
                              <p:par>
                                <p:cTn id="24" presetID="9" presetClass="entr" presetSubtype="0" fill="hold" nodeType="afterEffect">
                                  <p:stCondLst>
                                    <p:cond delay="0"/>
                                  </p:stCondLst>
                                  <p:childTnLst>
                                    <p:set>
                                      <p:cBhvr>
                                        <p:cTn id="25" dur="1" fill="hold">
                                          <p:stCondLst>
                                            <p:cond delay="0"/>
                                          </p:stCondLst>
                                        </p:cTn>
                                        <p:tgtEl>
                                          <p:spTgt spid="30726"/>
                                        </p:tgtEl>
                                        <p:attrNameLst>
                                          <p:attrName>style.visibility</p:attrName>
                                        </p:attrNameLst>
                                      </p:cBhvr>
                                      <p:to>
                                        <p:strVal val="visible"/>
                                      </p:to>
                                    </p:set>
                                    <p:animEffect transition="in" filter="dissolve">
                                      <p:cBhvr>
                                        <p:cTn id="26" dur="500"/>
                                        <p:tgtEl>
                                          <p:spTgt spid="30726"/>
                                        </p:tgtEl>
                                      </p:cBhvr>
                                    </p:animEffect>
                                  </p:childTnLst>
                                </p:cTn>
                              </p:par>
                            </p:childTnLst>
                          </p:cTn>
                        </p:par>
                        <p:par>
                          <p:cTn id="27" fill="hold" nodeType="afterGroup">
                            <p:stCondLst>
                              <p:cond delay="1500"/>
                            </p:stCondLst>
                            <p:childTnLst>
                              <p:par>
                                <p:cTn id="28" presetID="9" presetClass="entr" presetSubtype="0" fill="hold" nodeType="afterEffect">
                                  <p:stCondLst>
                                    <p:cond delay="0"/>
                                  </p:stCondLst>
                                  <p:childTnLst>
                                    <p:set>
                                      <p:cBhvr>
                                        <p:cTn id="29" dur="1" fill="hold">
                                          <p:stCondLst>
                                            <p:cond delay="0"/>
                                          </p:stCondLst>
                                        </p:cTn>
                                        <p:tgtEl>
                                          <p:spTgt spid="30727"/>
                                        </p:tgtEl>
                                        <p:attrNameLst>
                                          <p:attrName>style.visibility</p:attrName>
                                        </p:attrNameLst>
                                      </p:cBhvr>
                                      <p:to>
                                        <p:strVal val="visible"/>
                                      </p:to>
                                    </p:set>
                                    <p:animEffect transition="in" filter="dissolve">
                                      <p:cBhvr>
                                        <p:cTn id="30" dur="500"/>
                                        <p:tgtEl>
                                          <p:spTgt spid="30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olumn"/>
          <p:cNvPicPr>
            <a:picLocks noChangeAspect="1" noChangeArrowheads="1"/>
          </p:cNvPicPr>
          <p:nvPr/>
        </p:nvPicPr>
        <p:blipFill>
          <a:blip r:embed="rId3" cstate="print"/>
          <a:srcRect/>
          <a:stretch>
            <a:fillRect/>
          </a:stretch>
        </p:blipFill>
        <p:spPr bwMode="auto">
          <a:xfrm>
            <a:off x="8172450" y="1647825"/>
            <a:ext cx="514350" cy="4067175"/>
          </a:xfrm>
          <a:prstGeom prst="rect">
            <a:avLst/>
          </a:prstGeom>
          <a:noFill/>
          <a:ln w="9525">
            <a:noFill/>
            <a:miter lim="800000"/>
            <a:headEnd/>
            <a:tailEnd/>
          </a:ln>
        </p:spPr>
      </p:pic>
      <p:sp>
        <p:nvSpPr>
          <p:cNvPr id="15363" name="Text Box 3"/>
          <p:cNvSpPr txBox="1">
            <a:spLocks noChangeArrowheads="1"/>
          </p:cNvSpPr>
          <p:nvPr/>
        </p:nvSpPr>
        <p:spPr bwMode="auto">
          <a:xfrm>
            <a:off x="2209800" y="152400"/>
            <a:ext cx="5867400" cy="823913"/>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pPr>
            <a:r>
              <a:rPr lang="en-US" sz="4800" b="1">
                <a:solidFill>
                  <a:srgbClr val="006600"/>
                </a:solidFill>
                <a:latin typeface="Calligrapher" pitchFamily="2" charset="0"/>
              </a:rPr>
              <a:t>4.  The </a:t>
            </a:r>
            <a:r>
              <a:rPr lang="en-US" sz="4800" b="1" i="1">
                <a:solidFill>
                  <a:srgbClr val="006600"/>
                </a:solidFill>
                <a:latin typeface="Calligrapher" pitchFamily="2" charset="0"/>
              </a:rPr>
              <a:t>Sawm</a:t>
            </a:r>
          </a:p>
        </p:txBody>
      </p:sp>
      <p:sp>
        <p:nvSpPr>
          <p:cNvPr id="15364" name="Rectangle 4"/>
          <p:cNvSpPr>
            <a:spLocks noChangeArrowheads="1"/>
          </p:cNvSpPr>
          <p:nvPr/>
        </p:nvSpPr>
        <p:spPr bwMode="auto">
          <a:xfrm>
            <a:off x="8248650" y="3248025"/>
            <a:ext cx="344488" cy="457200"/>
          </a:xfrm>
          <a:prstGeom prst="rect">
            <a:avLst/>
          </a:prstGeom>
          <a:noFill/>
          <a:ln w="9525">
            <a:noFill/>
            <a:miter lim="800000"/>
            <a:headEnd/>
            <a:tailEnd/>
          </a:ln>
          <a:effectLst>
            <a:outerShdw dist="35921" dir="2700000" algn="ctr" rotWithShape="0">
              <a:schemeClr val="tx1"/>
            </a:outerShdw>
          </a:effectLst>
        </p:spPr>
        <p:txBody>
          <a:bodyPr wrap="none">
            <a:spAutoFit/>
          </a:bodyPr>
          <a:lstStyle/>
          <a:p>
            <a:r>
              <a:rPr lang="en-US" b="1">
                <a:solidFill>
                  <a:srgbClr val="FFFF99"/>
                </a:solidFill>
                <a:latin typeface="Calligrapher" pitchFamily="2" charset="0"/>
              </a:rPr>
              <a:t>4</a:t>
            </a:r>
          </a:p>
        </p:txBody>
      </p:sp>
      <p:sp>
        <p:nvSpPr>
          <p:cNvPr id="31749" name="Text Box 5"/>
          <p:cNvSpPr txBox="1">
            <a:spLocks noChangeArrowheads="1"/>
          </p:cNvSpPr>
          <p:nvPr/>
        </p:nvSpPr>
        <p:spPr bwMode="auto">
          <a:xfrm>
            <a:off x="1600200" y="1143000"/>
            <a:ext cx="6553200" cy="3779838"/>
          </a:xfrm>
          <a:prstGeom prst="rect">
            <a:avLst/>
          </a:prstGeom>
          <a:noFill/>
          <a:ln w="9525">
            <a:noFill/>
            <a:miter lim="800000"/>
            <a:headEnd/>
            <a:tailEnd/>
          </a:ln>
          <a:effectLst/>
        </p:spPr>
        <p:txBody>
          <a:bodyPr>
            <a:spAutoFit/>
          </a:bodyPr>
          <a:lstStyle/>
          <a:p>
            <a:pPr>
              <a:spcBef>
                <a:spcPct val="50000"/>
              </a:spcBef>
              <a:buClr>
                <a:srgbClr val="00A200"/>
              </a:buClr>
              <a:buSzPct val="80000"/>
              <a:buFont typeface="Wingdings" pitchFamily="2" charset="2"/>
              <a:buChar char="Z"/>
            </a:pPr>
            <a:r>
              <a:rPr lang="en-US" sz="3200" b="1"/>
              <a:t> </a:t>
            </a:r>
            <a:r>
              <a:rPr lang="en-US" sz="3000" b="1">
                <a:latin typeface="Comic Sans MS" pitchFamily="66" charset="0"/>
              </a:rPr>
              <a:t>Fasting during the holy month</a:t>
            </a:r>
            <a:br>
              <a:rPr lang="en-US" sz="3000" b="1">
                <a:latin typeface="Comic Sans MS" pitchFamily="66" charset="0"/>
              </a:rPr>
            </a:br>
            <a:r>
              <a:rPr lang="en-US" sz="3000" b="1">
                <a:latin typeface="Comic Sans MS" pitchFamily="66" charset="0"/>
              </a:rPr>
              <a:t>   of </a:t>
            </a:r>
            <a:r>
              <a:rPr lang="en-US" sz="3000" b="1" i="1">
                <a:solidFill>
                  <a:srgbClr val="CC3300"/>
                </a:solidFill>
                <a:latin typeface="Comic Sans MS" pitchFamily="66" charset="0"/>
              </a:rPr>
              <a:t>Ramadan</a:t>
            </a:r>
            <a:r>
              <a:rPr lang="en-US" sz="3000" b="1">
                <a:latin typeface="Comic Sans MS" pitchFamily="66" charset="0"/>
              </a:rPr>
              <a:t>.</a:t>
            </a:r>
          </a:p>
          <a:p>
            <a:pPr>
              <a:spcBef>
                <a:spcPct val="50000"/>
              </a:spcBef>
              <a:buClr>
                <a:srgbClr val="00A200"/>
              </a:buClr>
              <a:buSzPct val="80000"/>
              <a:buFont typeface="Wingdings" pitchFamily="2" charset="2"/>
              <a:buChar char="Z"/>
            </a:pPr>
            <a:r>
              <a:rPr lang="en-US" sz="3000" b="1">
                <a:latin typeface="Comic Sans MS" pitchFamily="66" charset="0"/>
              </a:rPr>
              <a:t> Considered a method of self-</a:t>
            </a:r>
            <a:br>
              <a:rPr lang="en-US" sz="3000" b="1">
                <a:latin typeface="Comic Sans MS" pitchFamily="66" charset="0"/>
              </a:rPr>
            </a:br>
            <a:r>
              <a:rPr lang="en-US" sz="3000" b="1">
                <a:latin typeface="Comic Sans MS" pitchFamily="66" charset="0"/>
              </a:rPr>
              <a:t>   purification.</a:t>
            </a:r>
          </a:p>
          <a:p>
            <a:pPr>
              <a:spcBef>
                <a:spcPct val="50000"/>
              </a:spcBef>
              <a:buClr>
                <a:srgbClr val="00A200"/>
              </a:buClr>
              <a:buSzPct val="80000"/>
              <a:buFont typeface="Wingdings" pitchFamily="2" charset="2"/>
              <a:buChar char="Z"/>
            </a:pPr>
            <a:r>
              <a:rPr lang="en-US" sz="3000" b="1">
                <a:latin typeface="Comic Sans MS" pitchFamily="66" charset="0"/>
              </a:rPr>
              <a:t> No eating or drinking from </a:t>
            </a:r>
            <a:br>
              <a:rPr lang="en-US" sz="3000" b="1">
                <a:latin typeface="Comic Sans MS" pitchFamily="66" charset="0"/>
              </a:rPr>
            </a:br>
            <a:r>
              <a:rPr lang="en-US" sz="3000" b="1">
                <a:latin typeface="Comic Sans MS" pitchFamily="66" charset="0"/>
              </a:rPr>
              <a:t>   sunrise to sunset during </a:t>
            </a:r>
            <a:br>
              <a:rPr lang="en-US" sz="3000" b="1">
                <a:latin typeface="Comic Sans MS" pitchFamily="66" charset="0"/>
              </a:rPr>
            </a:br>
            <a:r>
              <a:rPr lang="en-US" sz="3000" b="1">
                <a:latin typeface="Comic Sans MS" pitchFamily="66" charset="0"/>
              </a:rPr>
              <a:t>   </a:t>
            </a:r>
            <a:r>
              <a:rPr lang="en-US" sz="3000" b="1" i="1">
                <a:latin typeface="Comic Sans MS" pitchFamily="66" charset="0"/>
              </a:rPr>
              <a:t>Ramadan.</a:t>
            </a:r>
            <a:endParaRPr lang="en-US" sz="3000" b="1" i="1">
              <a:solidFill>
                <a:schemeClr val="bg1"/>
              </a:solidFill>
              <a:latin typeface="Comic Sans MS" pitchFamily="66" charset="0"/>
            </a:endParaRPr>
          </a:p>
        </p:txBody>
      </p:sp>
      <p:pic>
        <p:nvPicPr>
          <p:cNvPr id="31750" name="Picture 6" descr="Muslim Woman Preparing Foods at Home"/>
          <p:cNvPicPr>
            <a:picLocks noChangeAspect="1" noChangeArrowheads="1"/>
          </p:cNvPicPr>
          <p:nvPr/>
        </p:nvPicPr>
        <p:blipFill>
          <a:blip r:embed="rId4" cstate="print">
            <a:lum contrast="6000"/>
          </a:blip>
          <a:srcRect b="5882"/>
          <a:stretch>
            <a:fillRect/>
          </a:stretch>
        </p:blipFill>
        <p:spPr bwMode="auto">
          <a:xfrm>
            <a:off x="4618038" y="4724400"/>
            <a:ext cx="2925762" cy="1828800"/>
          </a:xfrm>
          <a:prstGeom prst="rect">
            <a:avLst/>
          </a:prstGeom>
          <a:noFill/>
          <a:ln w="9525">
            <a:solidFill>
              <a:schemeClr val="tx2"/>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32" fill="hold" nodeType="clickEffect">
                                  <p:stCondLst>
                                    <p:cond delay="0"/>
                                  </p:stCondLst>
                                  <p:childTnLst>
                                    <p:set>
                                      <p:cBhvr>
                                        <p:cTn id="6" dur="1" fill="hold">
                                          <p:stCondLst>
                                            <p:cond delay="0"/>
                                          </p:stCondLst>
                                        </p:cTn>
                                        <p:tgtEl>
                                          <p:spTgt spid="31749">
                                            <p:txEl>
                                              <p:pRg st="0" end="0"/>
                                            </p:txEl>
                                          </p:spTgt>
                                        </p:tgtEl>
                                        <p:attrNameLst>
                                          <p:attrName>style.visibility</p:attrName>
                                        </p:attrNameLst>
                                      </p:cBhvr>
                                      <p:to>
                                        <p:strVal val="visible"/>
                                      </p:to>
                                    </p:set>
                                    <p:animEffect transition="in" filter="diamond(out)">
                                      <p:cBhvr>
                                        <p:cTn id="7" dur="1000"/>
                                        <p:tgtEl>
                                          <p:spTgt spid="3174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1749">
                                            <p:txEl>
                                              <p:pRg st="1" end="1"/>
                                            </p:txEl>
                                          </p:spTgt>
                                        </p:tgtEl>
                                        <p:attrNameLst>
                                          <p:attrName>style.visibility</p:attrName>
                                        </p:attrNameLst>
                                      </p:cBhvr>
                                      <p:to>
                                        <p:strVal val="visible"/>
                                      </p:to>
                                    </p:set>
                                    <p:animEffect transition="in" filter="fade">
                                      <p:cBhvr>
                                        <p:cTn id="12" dur="1000"/>
                                        <p:tgtEl>
                                          <p:spTgt spid="3174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1749">
                                            <p:txEl>
                                              <p:pRg st="2" end="2"/>
                                            </p:txEl>
                                          </p:spTgt>
                                        </p:tgtEl>
                                        <p:attrNameLst>
                                          <p:attrName>style.visibility</p:attrName>
                                        </p:attrNameLst>
                                      </p:cBhvr>
                                      <p:to>
                                        <p:strVal val="visible"/>
                                      </p:to>
                                    </p:set>
                                    <p:animEffect transition="in" filter="wipe(left)">
                                      <p:cBhvr>
                                        <p:cTn id="17" dur="1000"/>
                                        <p:tgtEl>
                                          <p:spTgt spid="31749">
                                            <p:txEl>
                                              <p:pRg st="2" end="2"/>
                                            </p:txEl>
                                          </p:spTgt>
                                        </p:tgtEl>
                                      </p:cBhvr>
                                    </p:animEffect>
                                  </p:childTnLst>
                                </p:cTn>
                              </p:par>
                              <p:par>
                                <p:cTn id="18" presetID="8" presetClass="entr" presetSubtype="16" fill="hold" nodeType="withEffect">
                                  <p:stCondLst>
                                    <p:cond delay="0"/>
                                  </p:stCondLst>
                                  <p:childTnLst>
                                    <p:set>
                                      <p:cBhvr>
                                        <p:cTn id="19" dur="1" fill="hold">
                                          <p:stCondLst>
                                            <p:cond delay="0"/>
                                          </p:stCondLst>
                                        </p:cTn>
                                        <p:tgtEl>
                                          <p:spTgt spid="31750"/>
                                        </p:tgtEl>
                                        <p:attrNameLst>
                                          <p:attrName>style.visibility</p:attrName>
                                        </p:attrNameLst>
                                      </p:cBhvr>
                                      <p:to>
                                        <p:strVal val="visible"/>
                                      </p:to>
                                    </p:set>
                                    <p:animEffect transition="in" filter="diamond(in)">
                                      <p:cBhvr>
                                        <p:cTn id="20" dur="1000"/>
                                        <p:tgtEl>
                                          <p:spTgt spid="31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olumn"/>
          <p:cNvPicPr>
            <a:picLocks noChangeAspect="1" noChangeArrowheads="1"/>
          </p:cNvPicPr>
          <p:nvPr/>
        </p:nvPicPr>
        <p:blipFill>
          <a:blip r:embed="rId3" cstate="print"/>
          <a:srcRect/>
          <a:stretch>
            <a:fillRect/>
          </a:stretch>
        </p:blipFill>
        <p:spPr bwMode="auto">
          <a:xfrm>
            <a:off x="8172450" y="1647825"/>
            <a:ext cx="514350" cy="4067175"/>
          </a:xfrm>
          <a:prstGeom prst="rect">
            <a:avLst/>
          </a:prstGeom>
          <a:noFill/>
          <a:ln w="9525">
            <a:noFill/>
            <a:miter lim="800000"/>
            <a:headEnd/>
            <a:tailEnd/>
          </a:ln>
        </p:spPr>
      </p:pic>
      <p:sp>
        <p:nvSpPr>
          <p:cNvPr id="16387" name="Text Box 3"/>
          <p:cNvSpPr txBox="1">
            <a:spLocks noChangeArrowheads="1"/>
          </p:cNvSpPr>
          <p:nvPr/>
        </p:nvSpPr>
        <p:spPr bwMode="auto">
          <a:xfrm>
            <a:off x="2362200" y="228600"/>
            <a:ext cx="5715000" cy="823913"/>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pPr>
            <a:r>
              <a:rPr lang="en-US" sz="4800" b="1">
                <a:solidFill>
                  <a:srgbClr val="006600"/>
                </a:solidFill>
                <a:latin typeface="Calligrapher" pitchFamily="2" charset="0"/>
              </a:rPr>
              <a:t>5.  The </a:t>
            </a:r>
            <a:r>
              <a:rPr lang="en-US" sz="4800" b="1" i="1">
                <a:solidFill>
                  <a:srgbClr val="006600"/>
                </a:solidFill>
                <a:latin typeface="Calligrapher" pitchFamily="2" charset="0"/>
              </a:rPr>
              <a:t>Hajj</a:t>
            </a:r>
          </a:p>
        </p:txBody>
      </p:sp>
      <p:sp>
        <p:nvSpPr>
          <p:cNvPr id="16388" name="Rectangle 4"/>
          <p:cNvSpPr>
            <a:spLocks noChangeArrowheads="1"/>
          </p:cNvSpPr>
          <p:nvPr/>
        </p:nvSpPr>
        <p:spPr bwMode="auto">
          <a:xfrm>
            <a:off x="8248650" y="3248025"/>
            <a:ext cx="312738" cy="457200"/>
          </a:xfrm>
          <a:prstGeom prst="rect">
            <a:avLst/>
          </a:prstGeom>
          <a:noFill/>
          <a:ln w="9525">
            <a:noFill/>
            <a:miter lim="800000"/>
            <a:headEnd/>
            <a:tailEnd/>
          </a:ln>
          <a:effectLst>
            <a:outerShdw dist="35921" dir="2700000" algn="ctr" rotWithShape="0">
              <a:schemeClr val="tx1"/>
            </a:outerShdw>
          </a:effectLst>
        </p:spPr>
        <p:txBody>
          <a:bodyPr wrap="none">
            <a:spAutoFit/>
          </a:bodyPr>
          <a:lstStyle/>
          <a:p>
            <a:r>
              <a:rPr lang="en-US" b="1">
                <a:solidFill>
                  <a:srgbClr val="FFFF99"/>
                </a:solidFill>
                <a:latin typeface="Calligrapher" pitchFamily="2" charset="0"/>
              </a:rPr>
              <a:t>5</a:t>
            </a:r>
          </a:p>
        </p:txBody>
      </p:sp>
      <p:sp>
        <p:nvSpPr>
          <p:cNvPr id="32773" name="Text Box 5"/>
          <p:cNvSpPr txBox="1">
            <a:spLocks noChangeArrowheads="1"/>
          </p:cNvSpPr>
          <p:nvPr/>
        </p:nvSpPr>
        <p:spPr bwMode="auto">
          <a:xfrm>
            <a:off x="1524000" y="1219200"/>
            <a:ext cx="6629400" cy="3779838"/>
          </a:xfrm>
          <a:prstGeom prst="rect">
            <a:avLst/>
          </a:prstGeom>
          <a:noFill/>
          <a:ln w="9525">
            <a:noFill/>
            <a:miter lim="800000"/>
            <a:headEnd/>
            <a:tailEnd/>
          </a:ln>
          <a:effectLst/>
        </p:spPr>
        <p:txBody>
          <a:bodyPr>
            <a:spAutoFit/>
          </a:bodyPr>
          <a:lstStyle/>
          <a:p>
            <a:pPr>
              <a:spcBef>
                <a:spcPct val="50000"/>
              </a:spcBef>
              <a:buClr>
                <a:srgbClr val="00A200"/>
              </a:buClr>
              <a:buSzPct val="80000"/>
              <a:buFont typeface="Wingdings" pitchFamily="2" charset="2"/>
              <a:buChar char="Z"/>
            </a:pPr>
            <a:r>
              <a:rPr lang="en-US" sz="3200" b="1"/>
              <a:t> </a:t>
            </a:r>
            <a:r>
              <a:rPr lang="en-US" sz="3000" b="1">
                <a:latin typeface="Comic Sans MS" pitchFamily="66" charset="0"/>
              </a:rPr>
              <a:t>The pilgrimage to Mecca.</a:t>
            </a:r>
          </a:p>
          <a:p>
            <a:pPr>
              <a:spcBef>
                <a:spcPct val="50000"/>
              </a:spcBef>
              <a:buClr>
                <a:srgbClr val="00A200"/>
              </a:buClr>
              <a:buSzPct val="80000"/>
              <a:buFont typeface="Wingdings" pitchFamily="2" charset="2"/>
              <a:buChar char="Z"/>
            </a:pPr>
            <a:r>
              <a:rPr lang="en-US" sz="3000" b="1">
                <a:latin typeface="Comic Sans MS" pitchFamily="66" charset="0"/>
              </a:rPr>
              <a:t> Must be done at least once in a</a:t>
            </a:r>
            <a:br>
              <a:rPr lang="en-US" sz="3000" b="1">
                <a:latin typeface="Comic Sans MS" pitchFamily="66" charset="0"/>
              </a:rPr>
            </a:br>
            <a:r>
              <a:rPr lang="en-US" sz="3000" b="1">
                <a:latin typeface="Comic Sans MS" pitchFamily="66" charset="0"/>
              </a:rPr>
              <a:t>   Muslim’s lifetime.</a:t>
            </a:r>
          </a:p>
          <a:p>
            <a:pPr>
              <a:spcBef>
                <a:spcPct val="50000"/>
              </a:spcBef>
              <a:buClr>
                <a:srgbClr val="00A200"/>
              </a:buClr>
              <a:buSzPct val="80000"/>
              <a:buFont typeface="Wingdings" pitchFamily="2" charset="2"/>
              <a:buChar char="Z"/>
            </a:pPr>
            <a:r>
              <a:rPr lang="en-US" sz="3000" b="1">
                <a:latin typeface="Comic Sans MS" pitchFamily="66" charset="0"/>
              </a:rPr>
              <a:t> 2-3 million Muslims make the </a:t>
            </a:r>
            <a:br>
              <a:rPr lang="en-US" sz="3000" b="1">
                <a:latin typeface="Comic Sans MS" pitchFamily="66" charset="0"/>
              </a:rPr>
            </a:br>
            <a:r>
              <a:rPr lang="en-US" sz="3000" b="1">
                <a:latin typeface="Comic Sans MS" pitchFamily="66" charset="0"/>
              </a:rPr>
              <a:t>   pilgrimage</a:t>
            </a:r>
            <a:br>
              <a:rPr lang="en-US" sz="3000" b="1">
                <a:latin typeface="Comic Sans MS" pitchFamily="66" charset="0"/>
              </a:rPr>
            </a:br>
            <a:r>
              <a:rPr lang="en-US" sz="3000" b="1">
                <a:latin typeface="Comic Sans MS" pitchFamily="66" charset="0"/>
              </a:rPr>
              <a:t>   every </a:t>
            </a:r>
            <a:br>
              <a:rPr lang="en-US" sz="3000" b="1">
                <a:latin typeface="Comic Sans MS" pitchFamily="66" charset="0"/>
              </a:rPr>
            </a:br>
            <a:r>
              <a:rPr lang="en-US" sz="3000" b="1">
                <a:latin typeface="Comic Sans MS" pitchFamily="66" charset="0"/>
              </a:rPr>
              <a:t>   year.</a:t>
            </a:r>
            <a:endParaRPr lang="en-US" sz="3000" b="1" i="1">
              <a:solidFill>
                <a:schemeClr val="bg1"/>
              </a:solidFill>
              <a:latin typeface="Comic Sans MS" pitchFamily="66" charset="0"/>
            </a:endParaRPr>
          </a:p>
        </p:txBody>
      </p:sp>
      <p:pic>
        <p:nvPicPr>
          <p:cNvPr id="32778" name="Picture 10" descr="Kaabah-2"/>
          <p:cNvPicPr>
            <a:picLocks noChangeAspect="1" noChangeArrowheads="1"/>
          </p:cNvPicPr>
          <p:nvPr/>
        </p:nvPicPr>
        <p:blipFill>
          <a:blip r:embed="rId4" cstate="print">
            <a:lum bright="6000" contrast="6000"/>
          </a:blip>
          <a:srcRect/>
          <a:stretch>
            <a:fillRect/>
          </a:stretch>
        </p:blipFill>
        <p:spPr bwMode="auto">
          <a:xfrm>
            <a:off x="4343400" y="3886200"/>
            <a:ext cx="3581400" cy="2659063"/>
          </a:xfrm>
          <a:prstGeom prst="rect">
            <a:avLst/>
          </a:prstGeom>
          <a:noFill/>
          <a:ln w="9525">
            <a:solidFill>
              <a:schemeClr val="tx2"/>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2773">
                                            <p:txEl>
                                              <p:pRg st="0" end="0"/>
                                            </p:txEl>
                                          </p:spTgt>
                                        </p:tgtEl>
                                        <p:attrNameLst>
                                          <p:attrName>style.visibility</p:attrName>
                                        </p:attrNameLst>
                                      </p:cBhvr>
                                      <p:to>
                                        <p:strVal val="visible"/>
                                      </p:to>
                                    </p:set>
                                    <p:animEffect transition="in" filter="fade">
                                      <p:cBhvr>
                                        <p:cTn id="7" dur="1000"/>
                                        <p:tgtEl>
                                          <p:spTgt spid="3277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32773">
                                            <p:txEl>
                                              <p:pRg st="1" end="1"/>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2" presetClass="entr" presetSubtype="4" fill="hold" nodeType="clickEffect">
                                  <p:stCondLst>
                                    <p:cond delay="0"/>
                                  </p:stCondLst>
                                  <p:childTnLst>
                                    <p:set>
                                      <p:cBhvr>
                                        <p:cTn id="15" dur="1" fill="hold">
                                          <p:stCondLst>
                                            <p:cond delay="0"/>
                                          </p:stCondLst>
                                        </p:cTn>
                                        <p:tgtEl>
                                          <p:spTgt spid="32773">
                                            <p:txEl>
                                              <p:pRg st="2" end="2"/>
                                            </p:txEl>
                                          </p:spTgt>
                                        </p:tgtEl>
                                        <p:attrNameLst>
                                          <p:attrName>style.visibility</p:attrName>
                                        </p:attrNameLst>
                                      </p:cBhvr>
                                      <p:to>
                                        <p:strVal val="visible"/>
                                      </p:to>
                                    </p:set>
                                    <p:animEffect transition="in" filter="slide(fromBottom)">
                                      <p:cBhvr>
                                        <p:cTn id="16" dur="500"/>
                                        <p:tgtEl>
                                          <p:spTgt spid="32773">
                                            <p:txEl>
                                              <p:pRg st="2" end="2"/>
                                            </p:txEl>
                                          </p:spTgt>
                                        </p:tgtEl>
                                      </p:cBhvr>
                                    </p:animEffect>
                                  </p:childTnLst>
                                </p:cTn>
                              </p:par>
                              <p:par>
                                <p:cTn id="17" presetID="21" presetClass="entr" presetSubtype="8" fill="hold" nodeType="withEffect">
                                  <p:stCondLst>
                                    <p:cond delay="0"/>
                                  </p:stCondLst>
                                  <p:childTnLst>
                                    <p:set>
                                      <p:cBhvr>
                                        <p:cTn id="18" dur="1" fill="hold">
                                          <p:stCondLst>
                                            <p:cond delay="0"/>
                                          </p:stCondLst>
                                        </p:cTn>
                                        <p:tgtEl>
                                          <p:spTgt spid="32778"/>
                                        </p:tgtEl>
                                        <p:attrNameLst>
                                          <p:attrName>style.visibility</p:attrName>
                                        </p:attrNameLst>
                                      </p:cBhvr>
                                      <p:to>
                                        <p:strVal val="visible"/>
                                      </p:to>
                                    </p:set>
                                    <p:animEffect transition="in" filter="wheel(8)">
                                      <p:cBhvr>
                                        <p:cTn id="19" dur="1000"/>
                                        <p:tgtEl>
                                          <p:spTgt spid="32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olumn"/>
          <p:cNvPicPr>
            <a:picLocks noChangeAspect="1" noChangeArrowheads="1"/>
          </p:cNvPicPr>
          <p:nvPr/>
        </p:nvPicPr>
        <p:blipFill>
          <a:blip r:embed="rId3" cstate="print"/>
          <a:srcRect/>
          <a:stretch>
            <a:fillRect/>
          </a:stretch>
        </p:blipFill>
        <p:spPr bwMode="auto">
          <a:xfrm>
            <a:off x="8172450" y="1647825"/>
            <a:ext cx="514350" cy="4067175"/>
          </a:xfrm>
          <a:prstGeom prst="rect">
            <a:avLst/>
          </a:prstGeom>
          <a:noFill/>
          <a:ln w="9525">
            <a:noFill/>
            <a:miter lim="800000"/>
            <a:headEnd/>
            <a:tailEnd/>
          </a:ln>
        </p:spPr>
      </p:pic>
      <p:sp>
        <p:nvSpPr>
          <p:cNvPr id="17411" name="Text Box 3"/>
          <p:cNvSpPr txBox="1">
            <a:spLocks noChangeArrowheads="1"/>
          </p:cNvSpPr>
          <p:nvPr/>
        </p:nvSpPr>
        <p:spPr bwMode="auto">
          <a:xfrm>
            <a:off x="2438400" y="304800"/>
            <a:ext cx="5638800" cy="823913"/>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pPr>
            <a:r>
              <a:rPr lang="en-US" sz="4800" b="1">
                <a:solidFill>
                  <a:srgbClr val="006600"/>
                </a:solidFill>
                <a:latin typeface="Calligrapher" pitchFamily="2" charset="0"/>
              </a:rPr>
              <a:t>5.  The </a:t>
            </a:r>
            <a:r>
              <a:rPr lang="en-US" sz="4800" b="1" i="1">
                <a:solidFill>
                  <a:srgbClr val="006600"/>
                </a:solidFill>
                <a:latin typeface="Calligrapher" pitchFamily="2" charset="0"/>
              </a:rPr>
              <a:t>Hajj</a:t>
            </a:r>
          </a:p>
        </p:txBody>
      </p:sp>
      <p:sp>
        <p:nvSpPr>
          <p:cNvPr id="17412" name="Rectangle 4"/>
          <p:cNvSpPr>
            <a:spLocks noChangeArrowheads="1"/>
          </p:cNvSpPr>
          <p:nvPr/>
        </p:nvSpPr>
        <p:spPr bwMode="auto">
          <a:xfrm>
            <a:off x="8248650" y="3248025"/>
            <a:ext cx="312738" cy="457200"/>
          </a:xfrm>
          <a:prstGeom prst="rect">
            <a:avLst/>
          </a:prstGeom>
          <a:noFill/>
          <a:ln w="9525">
            <a:noFill/>
            <a:miter lim="800000"/>
            <a:headEnd/>
            <a:tailEnd/>
          </a:ln>
          <a:effectLst>
            <a:outerShdw dist="35921" dir="2700000" algn="ctr" rotWithShape="0">
              <a:schemeClr val="tx1"/>
            </a:outerShdw>
          </a:effectLst>
        </p:spPr>
        <p:txBody>
          <a:bodyPr wrap="none">
            <a:spAutoFit/>
          </a:bodyPr>
          <a:lstStyle/>
          <a:p>
            <a:r>
              <a:rPr lang="en-US" b="1">
                <a:solidFill>
                  <a:srgbClr val="FFFF99"/>
                </a:solidFill>
                <a:latin typeface="Calligrapher" pitchFamily="2" charset="0"/>
              </a:rPr>
              <a:t>5</a:t>
            </a:r>
          </a:p>
        </p:txBody>
      </p:sp>
      <p:sp>
        <p:nvSpPr>
          <p:cNvPr id="17413" name="Text Box 5"/>
          <p:cNvSpPr txBox="1">
            <a:spLocks noChangeArrowheads="1"/>
          </p:cNvSpPr>
          <p:nvPr/>
        </p:nvSpPr>
        <p:spPr bwMode="auto">
          <a:xfrm>
            <a:off x="1600200" y="1554163"/>
            <a:ext cx="6553200" cy="1493837"/>
          </a:xfrm>
          <a:prstGeom prst="rect">
            <a:avLst/>
          </a:prstGeom>
          <a:noFill/>
          <a:ln w="9525">
            <a:noFill/>
            <a:miter lim="800000"/>
            <a:headEnd/>
            <a:tailEnd/>
          </a:ln>
          <a:effectLst/>
        </p:spPr>
        <p:txBody>
          <a:bodyPr>
            <a:spAutoFit/>
          </a:bodyPr>
          <a:lstStyle/>
          <a:p>
            <a:pPr>
              <a:spcBef>
                <a:spcPct val="50000"/>
              </a:spcBef>
              <a:buClr>
                <a:srgbClr val="00A200"/>
              </a:buClr>
              <a:buSzPct val="80000"/>
              <a:buFont typeface="Wingdings" pitchFamily="2" charset="2"/>
              <a:buChar char="Z"/>
            </a:pPr>
            <a:r>
              <a:rPr lang="en-US" sz="3200" b="1"/>
              <a:t> </a:t>
            </a:r>
            <a:r>
              <a:rPr lang="en-US" sz="3000" b="1">
                <a:latin typeface="Comic Sans MS" pitchFamily="66" charset="0"/>
              </a:rPr>
              <a:t>Those who complete the </a:t>
            </a:r>
            <a:br>
              <a:rPr lang="en-US" sz="3000" b="1">
                <a:latin typeface="Comic Sans MS" pitchFamily="66" charset="0"/>
              </a:rPr>
            </a:br>
            <a:r>
              <a:rPr lang="en-US" sz="3000" b="1">
                <a:latin typeface="Comic Sans MS" pitchFamily="66" charset="0"/>
              </a:rPr>
              <a:t>   pilgrimage can add the title</a:t>
            </a:r>
            <a:br>
              <a:rPr lang="en-US" sz="3000" b="1">
                <a:latin typeface="Comic Sans MS" pitchFamily="66" charset="0"/>
              </a:rPr>
            </a:br>
            <a:r>
              <a:rPr lang="en-US" sz="3000" b="1">
                <a:latin typeface="Comic Sans MS" pitchFamily="66" charset="0"/>
              </a:rPr>
              <a:t>   </a:t>
            </a:r>
            <a:r>
              <a:rPr lang="en-US" sz="3000" b="1" i="1">
                <a:solidFill>
                  <a:srgbClr val="CC3300"/>
                </a:solidFill>
                <a:latin typeface="Comic Sans MS" pitchFamily="66" charset="0"/>
              </a:rPr>
              <a:t>hajji </a:t>
            </a:r>
            <a:r>
              <a:rPr lang="en-US" sz="3000" b="1">
                <a:latin typeface="Comic Sans MS" pitchFamily="66" charset="0"/>
              </a:rPr>
              <a:t>to their name.</a:t>
            </a:r>
            <a:endParaRPr lang="en-US" sz="3000" b="1" i="1">
              <a:solidFill>
                <a:schemeClr val="bg1"/>
              </a:solidFill>
              <a:latin typeface="Comic Sans MS" pitchFamily="66" charset="0"/>
            </a:endParaRPr>
          </a:p>
        </p:txBody>
      </p:sp>
      <p:pic>
        <p:nvPicPr>
          <p:cNvPr id="17414" name="Picture 6" descr="1_3b"/>
          <p:cNvPicPr>
            <a:picLocks noChangeAspect="1" noChangeArrowheads="1"/>
          </p:cNvPicPr>
          <p:nvPr/>
        </p:nvPicPr>
        <p:blipFill>
          <a:blip r:embed="rId4" cstate="print">
            <a:lum bright="-6000" contrast="12000"/>
          </a:blip>
          <a:srcRect/>
          <a:stretch>
            <a:fillRect/>
          </a:stretch>
        </p:blipFill>
        <p:spPr bwMode="auto">
          <a:xfrm>
            <a:off x="5486400" y="3429000"/>
            <a:ext cx="2406650" cy="2560638"/>
          </a:xfrm>
          <a:prstGeom prst="rect">
            <a:avLst/>
          </a:prstGeom>
          <a:noFill/>
          <a:ln w="9525">
            <a:solidFill>
              <a:schemeClr val="tx2"/>
            </a:solidFill>
            <a:miter lim="800000"/>
            <a:headEnd/>
            <a:tailEnd/>
          </a:ln>
        </p:spPr>
      </p:pic>
      <p:pic>
        <p:nvPicPr>
          <p:cNvPr id="17415" name="Picture 7" descr="hajj-pilgrims-1"/>
          <p:cNvPicPr>
            <a:picLocks noChangeAspect="1" noChangeArrowheads="1"/>
          </p:cNvPicPr>
          <p:nvPr/>
        </p:nvPicPr>
        <p:blipFill>
          <a:blip r:embed="rId5" cstate="print">
            <a:lum contrast="6000"/>
          </a:blip>
          <a:srcRect/>
          <a:stretch>
            <a:fillRect/>
          </a:stretch>
        </p:blipFill>
        <p:spPr bwMode="auto">
          <a:xfrm>
            <a:off x="1524000" y="3657600"/>
            <a:ext cx="3657600" cy="2193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3"/>
          <p:cNvSpPr txBox="1">
            <a:spLocks noChangeArrowheads="1"/>
          </p:cNvSpPr>
          <p:nvPr/>
        </p:nvSpPr>
        <p:spPr bwMode="auto">
          <a:xfrm>
            <a:off x="1752600" y="228600"/>
            <a:ext cx="6934200" cy="76200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pPr>
            <a:r>
              <a:rPr lang="en-US" sz="4400" b="1">
                <a:solidFill>
                  <a:srgbClr val="006600"/>
                </a:solidFill>
                <a:latin typeface="Calligrapher" pitchFamily="2" charset="0"/>
              </a:rPr>
              <a:t>The Mosque</a:t>
            </a:r>
            <a:endParaRPr lang="en-US" sz="4400" b="1" i="1">
              <a:solidFill>
                <a:srgbClr val="006600"/>
              </a:solidFill>
              <a:latin typeface="Calligrapher" pitchFamily="2" charset="0"/>
            </a:endParaRPr>
          </a:p>
        </p:txBody>
      </p:sp>
      <p:sp>
        <p:nvSpPr>
          <p:cNvPr id="19459" name="Text Box 8"/>
          <p:cNvSpPr txBox="1">
            <a:spLocks noChangeArrowheads="1"/>
          </p:cNvSpPr>
          <p:nvPr/>
        </p:nvSpPr>
        <p:spPr bwMode="auto">
          <a:xfrm>
            <a:off x="1676400" y="1143000"/>
            <a:ext cx="7086600" cy="579438"/>
          </a:xfrm>
          <a:prstGeom prst="rect">
            <a:avLst/>
          </a:prstGeom>
          <a:noFill/>
          <a:ln w="9525">
            <a:noFill/>
            <a:miter lim="800000"/>
            <a:headEnd/>
            <a:tailEnd/>
          </a:ln>
          <a:effectLst/>
        </p:spPr>
        <p:txBody>
          <a:bodyPr>
            <a:spAutoFit/>
          </a:bodyPr>
          <a:lstStyle/>
          <a:p>
            <a:pPr>
              <a:spcBef>
                <a:spcPct val="50000"/>
              </a:spcBef>
              <a:buClr>
                <a:srgbClr val="00A200"/>
              </a:buClr>
              <a:buSzPct val="80000"/>
              <a:buFont typeface="Wingdings" pitchFamily="2" charset="2"/>
              <a:buChar char="Z"/>
            </a:pPr>
            <a:r>
              <a:rPr lang="en-US" sz="3200" b="1"/>
              <a:t> </a:t>
            </a:r>
            <a:r>
              <a:rPr lang="en-US" sz="3000" b="1">
                <a:latin typeface="Comic Sans MS" pitchFamily="66" charset="0"/>
              </a:rPr>
              <a:t>The Muslim place of worship.</a:t>
            </a:r>
            <a:endParaRPr lang="en-US" sz="3000" b="1" i="1">
              <a:solidFill>
                <a:schemeClr val="bg1"/>
              </a:solidFill>
              <a:latin typeface="Comic Sans MS" pitchFamily="66" charset="0"/>
            </a:endParaRPr>
          </a:p>
        </p:txBody>
      </p:sp>
      <p:pic>
        <p:nvPicPr>
          <p:cNvPr id="19460" name="Picture 9" descr="PartsOfMosque"/>
          <p:cNvPicPr>
            <a:picLocks noChangeAspect="1" noChangeArrowheads="1"/>
          </p:cNvPicPr>
          <p:nvPr/>
        </p:nvPicPr>
        <p:blipFill>
          <a:blip r:embed="rId3" cstate="print">
            <a:lum bright="-6000" contrast="24000"/>
          </a:blip>
          <a:srcRect/>
          <a:stretch>
            <a:fillRect/>
          </a:stretch>
        </p:blipFill>
        <p:spPr bwMode="auto">
          <a:xfrm>
            <a:off x="2590800" y="1905000"/>
            <a:ext cx="5029200" cy="4667250"/>
          </a:xfrm>
          <a:prstGeom prst="rect">
            <a:avLst/>
          </a:prstGeom>
          <a:noFill/>
          <a:ln w="9525">
            <a:solidFill>
              <a:schemeClr val="tx2"/>
            </a:solid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0"/>
            <a:ext cx="8686800" cy="1951038"/>
          </a:xfrm>
        </p:spPr>
        <p:txBody>
          <a:bodyPr>
            <a:normAutofit fontScale="70000" lnSpcReduction="20000"/>
          </a:bodyPr>
          <a:lstStyle/>
          <a:p>
            <a:r>
              <a:rPr lang="en-US" dirty="0" smtClean="0"/>
              <a:t>Islamic civilization spread by merchants, wandering mystics, and warriors across Africa, Asia, and southern Europe</a:t>
            </a:r>
          </a:p>
          <a:p>
            <a:r>
              <a:rPr lang="en-US" dirty="0" smtClean="0"/>
              <a:t>Muslim traders and conquerors became the prime agents for the transfer of food crops, technology, and ideas</a:t>
            </a:r>
          </a:p>
          <a:p>
            <a:r>
              <a:rPr lang="en-US" dirty="0" smtClean="0"/>
              <a:t>Muslim scholars studied, preserved, and improved on the learning of ancient civilizations (Greece, Persia, Egypt, and south Asia)</a:t>
            </a:r>
            <a:endParaRPr lang="en-US" dirty="0"/>
          </a:p>
        </p:txBody>
      </p:sp>
      <p:pic>
        <p:nvPicPr>
          <p:cNvPr id="1026" name="Picture 2" descr="http://wps.pearsoncustom.com/wps/media/objects/2427/2486120/chap_assets/maps/map7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3094038"/>
            <a:ext cx="6629400" cy="36572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1752600" y="152400"/>
            <a:ext cx="6934200" cy="76200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pPr>
            <a:r>
              <a:rPr lang="en-US" sz="4400" b="1">
                <a:solidFill>
                  <a:srgbClr val="006600"/>
                </a:solidFill>
                <a:latin typeface="Calligrapher" pitchFamily="2" charset="0"/>
              </a:rPr>
              <a:t>The Spread of Islam</a:t>
            </a:r>
            <a:endParaRPr lang="en-US" sz="4400" b="1" i="1">
              <a:solidFill>
                <a:srgbClr val="006600"/>
              </a:solidFill>
              <a:latin typeface="Calligrapher" pitchFamily="2" charset="0"/>
            </a:endParaRPr>
          </a:p>
        </p:txBody>
      </p:sp>
      <p:sp>
        <p:nvSpPr>
          <p:cNvPr id="49156" name="Text Box 4"/>
          <p:cNvSpPr txBox="1">
            <a:spLocks noChangeArrowheads="1"/>
          </p:cNvSpPr>
          <p:nvPr/>
        </p:nvSpPr>
        <p:spPr bwMode="auto">
          <a:xfrm>
            <a:off x="1676400" y="982663"/>
            <a:ext cx="7086600" cy="5434012"/>
          </a:xfrm>
          <a:prstGeom prst="rect">
            <a:avLst/>
          </a:prstGeom>
          <a:noFill/>
          <a:ln w="9525">
            <a:noFill/>
            <a:miter lim="800000"/>
            <a:headEnd/>
            <a:tailEnd/>
          </a:ln>
          <a:effectLst/>
        </p:spPr>
        <p:txBody>
          <a:bodyPr>
            <a:spAutoFit/>
          </a:bodyPr>
          <a:lstStyle/>
          <a:p>
            <a:pPr>
              <a:spcBef>
                <a:spcPct val="50000"/>
              </a:spcBef>
              <a:buClr>
                <a:srgbClr val="00A200"/>
              </a:buClr>
              <a:buSzPct val="80000"/>
              <a:buFont typeface="Wingdings" pitchFamily="2" charset="2"/>
              <a:buChar char="Z"/>
            </a:pPr>
            <a:r>
              <a:rPr lang="en-US" sz="2800" b="1">
                <a:latin typeface="Comic Sans MS" pitchFamily="66" charset="0"/>
              </a:rPr>
              <a:t> Easy to learn and practice.</a:t>
            </a:r>
          </a:p>
          <a:p>
            <a:pPr>
              <a:spcBef>
                <a:spcPct val="50000"/>
              </a:spcBef>
              <a:buClr>
                <a:srgbClr val="00A200"/>
              </a:buClr>
              <a:buSzPct val="80000"/>
              <a:buFont typeface="Wingdings" pitchFamily="2" charset="2"/>
              <a:buChar char="Z"/>
            </a:pPr>
            <a:r>
              <a:rPr lang="en-US" sz="2800" b="1">
                <a:latin typeface="Comic Sans MS" pitchFamily="66" charset="0"/>
              </a:rPr>
              <a:t> No priesthood.</a:t>
            </a:r>
          </a:p>
          <a:p>
            <a:pPr>
              <a:spcBef>
                <a:spcPct val="50000"/>
              </a:spcBef>
              <a:buClr>
                <a:srgbClr val="00A200"/>
              </a:buClr>
              <a:buSzPct val="80000"/>
              <a:buFont typeface="Wingdings" pitchFamily="2" charset="2"/>
              <a:buChar char="Z"/>
            </a:pPr>
            <a:r>
              <a:rPr lang="en-US" sz="2800" b="1">
                <a:latin typeface="Comic Sans MS" pitchFamily="66" charset="0"/>
              </a:rPr>
              <a:t> Teaches equality.</a:t>
            </a:r>
          </a:p>
          <a:p>
            <a:pPr>
              <a:spcBef>
                <a:spcPct val="50000"/>
              </a:spcBef>
              <a:buClr>
                <a:srgbClr val="00A200"/>
              </a:buClr>
              <a:buSzPct val="80000"/>
              <a:buFont typeface="Wingdings" pitchFamily="2" charset="2"/>
              <a:buChar char="Z"/>
            </a:pPr>
            <a:r>
              <a:rPr lang="en-US" sz="2800" b="1">
                <a:latin typeface="Comic Sans MS" pitchFamily="66" charset="0"/>
              </a:rPr>
              <a:t> Non-Muslims, who were </a:t>
            </a:r>
            <a:r>
              <a:rPr lang="en-US" sz="2800" b="1">
                <a:solidFill>
                  <a:srgbClr val="CC3300"/>
                </a:solidFill>
                <a:latin typeface="Comic Sans MS" pitchFamily="66" charset="0"/>
              </a:rPr>
              <a:t>“Peoples of</a:t>
            </a:r>
            <a:br>
              <a:rPr lang="en-US" sz="2800" b="1">
                <a:solidFill>
                  <a:srgbClr val="CC3300"/>
                </a:solidFill>
                <a:latin typeface="Comic Sans MS" pitchFamily="66" charset="0"/>
              </a:rPr>
            </a:br>
            <a:r>
              <a:rPr lang="en-US" sz="2800" b="1">
                <a:solidFill>
                  <a:srgbClr val="CC3300"/>
                </a:solidFill>
                <a:latin typeface="Comic Sans MS" pitchFamily="66" charset="0"/>
              </a:rPr>
              <a:t>   the Book,”</a:t>
            </a:r>
            <a:r>
              <a:rPr lang="en-US" sz="2800" b="1">
                <a:latin typeface="Comic Sans MS" pitchFamily="66" charset="0"/>
              </a:rPr>
              <a:t> were allowed religious</a:t>
            </a:r>
            <a:br>
              <a:rPr lang="en-US" sz="2800" b="1">
                <a:latin typeface="Comic Sans MS" pitchFamily="66" charset="0"/>
              </a:rPr>
            </a:br>
            <a:r>
              <a:rPr lang="en-US" sz="2800" b="1">
                <a:latin typeface="Comic Sans MS" pitchFamily="66" charset="0"/>
              </a:rPr>
              <a:t>   freedom, but paid additional taxes.</a:t>
            </a:r>
          </a:p>
          <a:p>
            <a:pPr>
              <a:spcBef>
                <a:spcPct val="50000"/>
              </a:spcBef>
              <a:buClr>
                <a:srgbClr val="00A200"/>
              </a:buClr>
              <a:buSzPct val="80000"/>
              <a:buFont typeface="Wingdings" pitchFamily="2" charset="2"/>
              <a:buChar char="Z"/>
            </a:pPr>
            <a:r>
              <a:rPr lang="en-US" sz="2800" b="1">
                <a:latin typeface="Comic Sans MS" pitchFamily="66" charset="0"/>
              </a:rPr>
              <a:t> Easily “portable” </a:t>
            </a:r>
            <a:r>
              <a:rPr lang="en-US" sz="2800" b="1">
                <a:latin typeface="Comic Sans MS" pitchFamily="66" charset="0"/>
                <a:sym typeface="Wingdings" pitchFamily="2" charset="2"/>
              </a:rPr>
              <a:t> nomads &amp; trade</a:t>
            </a:r>
            <a:br>
              <a:rPr lang="en-US" sz="2800" b="1">
                <a:latin typeface="Comic Sans MS" pitchFamily="66" charset="0"/>
                <a:sym typeface="Wingdings" pitchFamily="2" charset="2"/>
              </a:rPr>
            </a:br>
            <a:r>
              <a:rPr lang="en-US" sz="2800" b="1">
                <a:latin typeface="Comic Sans MS" pitchFamily="66" charset="0"/>
                <a:sym typeface="Wingdings" pitchFamily="2" charset="2"/>
              </a:rPr>
              <a:t>   routes.</a:t>
            </a:r>
          </a:p>
          <a:p>
            <a:pPr>
              <a:spcBef>
                <a:spcPct val="50000"/>
              </a:spcBef>
              <a:buClr>
                <a:srgbClr val="00A200"/>
              </a:buClr>
              <a:buSzPct val="80000"/>
              <a:buFont typeface="Wingdings" pitchFamily="2" charset="2"/>
              <a:buChar char="Z"/>
            </a:pPr>
            <a:r>
              <a:rPr lang="en-US" sz="2800" b="1">
                <a:latin typeface="Comic Sans MS" pitchFamily="66" charset="0"/>
                <a:sym typeface="Wingdings" pitchFamily="2" charset="2"/>
              </a:rPr>
              <a:t> </a:t>
            </a:r>
            <a:r>
              <a:rPr lang="en-US" sz="2800" b="1" i="1">
                <a:solidFill>
                  <a:srgbClr val="CC3300"/>
                </a:solidFill>
                <a:latin typeface="Comic Sans MS" pitchFamily="66" charset="0"/>
                <a:sym typeface="Wingdings" pitchFamily="2" charset="2"/>
              </a:rPr>
              <a:t>Jihad</a:t>
            </a:r>
            <a:r>
              <a:rPr lang="en-US" sz="2800" b="1" i="1">
                <a:solidFill>
                  <a:srgbClr val="007800"/>
                </a:solidFill>
                <a:latin typeface="Comic Sans MS" pitchFamily="66" charset="0"/>
                <a:sym typeface="Wingdings" pitchFamily="2" charset="2"/>
              </a:rPr>
              <a:t> </a:t>
            </a:r>
            <a:r>
              <a:rPr lang="en-US" sz="2800" b="1">
                <a:latin typeface="Comic Sans MS" pitchFamily="66" charset="0"/>
                <a:sym typeface="Wingdings" pitchFamily="2" charset="2"/>
              </a:rPr>
              <a:t>(“Holy War”) against pagans</a:t>
            </a:r>
            <a:br>
              <a:rPr lang="en-US" sz="2800" b="1">
                <a:latin typeface="Comic Sans MS" pitchFamily="66" charset="0"/>
                <a:sym typeface="Wingdings" pitchFamily="2" charset="2"/>
              </a:rPr>
            </a:br>
            <a:r>
              <a:rPr lang="en-US" sz="2800" b="1">
                <a:latin typeface="Comic Sans MS" pitchFamily="66" charset="0"/>
                <a:sym typeface="Wingdings" pitchFamily="2" charset="2"/>
              </a:rPr>
              <a:t>   and other non-believers (“infidels”).</a:t>
            </a:r>
            <a:endParaRPr lang="en-US" sz="2800" b="1" i="1">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nodeType="clickEffect">
                                  <p:stCondLst>
                                    <p:cond delay="0"/>
                                  </p:stCondLst>
                                  <p:childTnLst>
                                    <p:set>
                                      <p:cBhvr>
                                        <p:cTn id="6" dur="1" fill="hold">
                                          <p:stCondLst>
                                            <p:cond delay="0"/>
                                          </p:stCondLst>
                                        </p:cTn>
                                        <p:tgtEl>
                                          <p:spTgt spid="49156">
                                            <p:txEl>
                                              <p:pRg st="0" end="0"/>
                                            </p:txEl>
                                          </p:spTgt>
                                        </p:tgtEl>
                                        <p:attrNameLst>
                                          <p:attrName>style.visibility</p:attrName>
                                        </p:attrNameLst>
                                      </p:cBhvr>
                                      <p:to>
                                        <p:strVal val="visible"/>
                                      </p:to>
                                    </p:set>
                                    <p:animEffect transition="in" filter="slide(fromLeft)">
                                      <p:cBhvr>
                                        <p:cTn id="7" dur="1000"/>
                                        <p:tgtEl>
                                          <p:spTgt spid="4915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8" fill="hold" nodeType="clickEffect">
                                  <p:stCondLst>
                                    <p:cond delay="0"/>
                                  </p:stCondLst>
                                  <p:childTnLst>
                                    <p:set>
                                      <p:cBhvr>
                                        <p:cTn id="11" dur="1" fill="hold">
                                          <p:stCondLst>
                                            <p:cond delay="0"/>
                                          </p:stCondLst>
                                        </p:cTn>
                                        <p:tgtEl>
                                          <p:spTgt spid="49156">
                                            <p:txEl>
                                              <p:pRg st="1" end="1"/>
                                            </p:txEl>
                                          </p:spTgt>
                                        </p:tgtEl>
                                        <p:attrNameLst>
                                          <p:attrName>style.visibility</p:attrName>
                                        </p:attrNameLst>
                                      </p:cBhvr>
                                      <p:to>
                                        <p:strVal val="visible"/>
                                      </p:to>
                                    </p:set>
                                    <p:animEffect transition="in" filter="slide(fromLeft)">
                                      <p:cBhvr>
                                        <p:cTn id="12" dur="1000"/>
                                        <p:tgtEl>
                                          <p:spTgt spid="4915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8" fill="hold" nodeType="clickEffect">
                                  <p:stCondLst>
                                    <p:cond delay="0"/>
                                  </p:stCondLst>
                                  <p:childTnLst>
                                    <p:set>
                                      <p:cBhvr>
                                        <p:cTn id="16" dur="1" fill="hold">
                                          <p:stCondLst>
                                            <p:cond delay="0"/>
                                          </p:stCondLst>
                                        </p:cTn>
                                        <p:tgtEl>
                                          <p:spTgt spid="49156">
                                            <p:txEl>
                                              <p:pRg st="2" end="2"/>
                                            </p:txEl>
                                          </p:spTgt>
                                        </p:tgtEl>
                                        <p:attrNameLst>
                                          <p:attrName>style.visibility</p:attrName>
                                        </p:attrNameLst>
                                      </p:cBhvr>
                                      <p:to>
                                        <p:strVal val="visible"/>
                                      </p:to>
                                    </p:set>
                                    <p:animEffect transition="in" filter="slide(fromLeft)">
                                      <p:cBhvr>
                                        <p:cTn id="17" dur="1000"/>
                                        <p:tgtEl>
                                          <p:spTgt spid="4915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8" fill="hold" nodeType="clickEffect">
                                  <p:stCondLst>
                                    <p:cond delay="0"/>
                                  </p:stCondLst>
                                  <p:childTnLst>
                                    <p:set>
                                      <p:cBhvr>
                                        <p:cTn id="21" dur="1" fill="hold">
                                          <p:stCondLst>
                                            <p:cond delay="0"/>
                                          </p:stCondLst>
                                        </p:cTn>
                                        <p:tgtEl>
                                          <p:spTgt spid="49156">
                                            <p:txEl>
                                              <p:pRg st="3" end="3"/>
                                            </p:txEl>
                                          </p:spTgt>
                                        </p:tgtEl>
                                        <p:attrNameLst>
                                          <p:attrName>style.visibility</p:attrName>
                                        </p:attrNameLst>
                                      </p:cBhvr>
                                      <p:to>
                                        <p:strVal val="visible"/>
                                      </p:to>
                                    </p:set>
                                    <p:animEffect transition="in" filter="slide(fromLeft)">
                                      <p:cBhvr>
                                        <p:cTn id="22" dur="1000"/>
                                        <p:tgtEl>
                                          <p:spTgt spid="4915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8" fill="hold" nodeType="clickEffect">
                                  <p:stCondLst>
                                    <p:cond delay="0"/>
                                  </p:stCondLst>
                                  <p:childTnLst>
                                    <p:set>
                                      <p:cBhvr>
                                        <p:cTn id="26" dur="1" fill="hold">
                                          <p:stCondLst>
                                            <p:cond delay="0"/>
                                          </p:stCondLst>
                                        </p:cTn>
                                        <p:tgtEl>
                                          <p:spTgt spid="49156">
                                            <p:txEl>
                                              <p:pRg st="4" end="4"/>
                                            </p:txEl>
                                          </p:spTgt>
                                        </p:tgtEl>
                                        <p:attrNameLst>
                                          <p:attrName>style.visibility</p:attrName>
                                        </p:attrNameLst>
                                      </p:cBhvr>
                                      <p:to>
                                        <p:strVal val="visible"/>
                                      </p:to>
                                    </p:set>
                                    <p:animEffect transition="in" filter="slide(fromLeft)">
                                      <p:cBhvr>
                                        <p:cTn id="27" dur="1000"/>
                                        <p:tgtEl>
                                          <p:spTgt spid="49156">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8" fill="hold" nodeType="clickEffect">
                                  <p:stCondLst>
                                    <p:cond delay="0"/>
                                  </p:stCondLst>
                                  <p:childTnLst>
                                    <p:set>
                                      <p:cBhvr>
                                        <p:cTn id="31" dur="1" fill="hold">
                                          <p:stCondLst>
                                            <p:cond delay="0"/>
                                          </p:stCondLst>
                                        </p:cTn>
                                        <p:tgtEl>
                                          <p:spTgt spid="49156">
                                            <p:txEl>
                                              <p:pRg st="5" end="5"/>
                                            </p:txEl>
                                          </p:spTgt>
                                        </p:tgtEl>
                                        <p:attrNameLst>
                                          <p:attrName>style.visibility</p:attrName>
                                        </p:attrNameLst>
                                      </p:cBhvr>
                                      <p:to>
                                        <p:strVal val="visible"/>
                                      </p:to>
                                    </p:set>
                                    <p:animEffect transition="in" filter="slide(fromLeft)">
                                      <p:cBhvr>
                                        <p:cTn id="32" dur="1000"/>
                                        <p:tgtEl>
                                          <p:spTgt spid="4915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Universal elements in </a:t>
            </a:r>
            <a:r>
              <a:rPr lang="en-US" dirty="0" err="1" smtClean="0"/>
              <a:t>islam</a:t>
            </a:r>
            <a:endParaRPr lang="en-US" dirty="0"/>
          </a:p>
        </p:txBody>
      </p:sp>
      <p:sp>
        <p:nvSpPr>
          <p:cNvPr id="3" name="Content Placeholder 2"/>
          <p:cNvSpPr>
            <a:spLocks noGrp="1"/>
          </p:cNvSpPr>
          <p:nvPr>
            <p:ph idx="1"/>
          </p:nvPr>
        </p:nvSpPr>
        <p:spPr/>
        <p:txBody>
          <a:bodyPr>
            <a:normAutofit lnSpcReduction="10000"/>
          </a:bodyPr>
          <a:lstStyle/>
          <a:p>
            <a:r>
              <a:rPr lang="en-US" dirty="0" smtClean="0"/>
              <a:t>1) Confession of faith – To become a Muslim, a person must make this statement: “There is no God but Allah, and Muhammad is his Prophet.”</a:t>
            </a:r>
          </a:p>
          <a:p>
            <a:r>
              <a:rPr lang="en-US" dirty="0" smtClean="0"/>
              <a:t>2) Prayer – Muslims must pray five time daily, turned to face Mecca</a:t>
            </a:r>
          </a:p>
          <a:p>
            <a:r>
              <a:rPr lang="en-US" dirty="0" smtClean="0"/>
              <a:t>3) Fasting – Fore one month of the Muslim year (Ramadan), Muslims must fast from sunup to sundown, demonstrating to the </a:t>
            </a:r>
            <a:r>
              <a:rPr lang="en-US" dirty="0" err="1" smtClean="0"/>
              <a:t>umma</a:t>
            </a:r>
            <a:r>
              <a:rPr lang="en-US" dirty="0" smtClean="0"/>
              <a:t> their commitment to the </a:t>
            </a:r>
            <a:r>
              <a:rPr lang="en-US" dirty="0" smtClean="0"/>
              <a:t>religion</a:t>
            </a: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4) Alms – The faithful must give a portion of their wealth as alms to help the needy, a requirement that also helped to build cohesion in the </a:t>
            </a:r>
            <a:r>
              <a:rPr lang="en-US" dirty="0" err="1" smtClean="0"/>
              <a:t>umma</a:t>
            </a:r>
            <a:endParaRPr lang="en-US" dirty="0" smtClean="0"/>
          </a:p>
          <a:p>
            <a:r>
              <a:rPr lang="en-US" dirty="0" smtClean="0"/>
              <a:t>5) Hajj – Once in a lifetime, any Muslim who could possibly do it is expected to make a pilgrimage (call the hajj) to Mecca to worship Allah at the </a:t>
            </a:r>
            <a:r>
              <a:rPr lang="en-US" dirty="0" err="1" smtClean="0"/>
              <a:t>Ka’ba</a:t>
            </a:r>
            <a:r>
              <a:rPr lang="en-US" dirty="0" smtClean="0"/>
              <a:t>.  </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smtClean="0"/>
              <a:t>Muslims were not to eat pork nor drink alcoholic beverages</a:t>
            </a:r>
          </a:p>
          <a:p>
            <a:r>
              <a:rPr lang="en-US" dirty="0" smtClean="0"/>
              <a:t>A man could marry as many as four wives (as Muhammad had done), but only as long as he could provide for them</a:t>
            </a:r>
          </a:p>
          <a:p>
            <a:r>
              <a:rPr lang="en-US" dirty="0" smtClean="0"/>
              <a:t>Marriage with non-Muslims was forbidden</a:t>
            </a:r>
          </a:p>
          <a:p>
            <a:r>
              <a:rPr lang="en-US" dirty="0" smtClean="0"/>
              <a:t>Mosque</a:t>
            </a:r>
          </a:p>
          <a:p>
            <a:r>
              <a:rPr lang="en-US" dirty="0" smtClean="0"/>
              <a:t>Islam stressed equality of all believers in the eyes of Allah</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historyofinformation.com/images/umayyad_empire.jpg"/>
          <p:cNvPicPr>
            <a:picLocks noChangeAspect="1" noChangeArrowheads="1"/>
          </p:cNvPicPr>
          <p:nvPr/>
        </p:nvPicPr>
        <p:blipFill>
          <a:blip r:embed="rId2" cstate="print"/>
          <a:srcRect/>
          <a:stretch>
            <a:fillRect/>
          </a:stretch>
        </p:blipFill>
        <p:spPr bwMode="auto">
          <a:xfrm>
            <a:off x="228600" y="1219200"/>
            <a:ext cx="8760912" cy="4267200"/>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bwMode="auto">
          <a:xfrm>
            <a:off x="1524000" y="304800"/>
            <a:ext cx="7162800" cy="41148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smtClean="0">
                <a:effectLst>
                  <a:outerShdw blurRad="38100" dist="38100" dir="2700000" algn="tl">
                    <a:srgbClr val="C0C0C0"/>
                  </a:outerShdw>
                </a:effectLst>
              </a:rPr>
              <a:t>Bedouin – Nomadic clans</a:t>
            </a:r>
          </a:p>
          <a:p>
            <a:pPr eaLnBrk="1" hangingPunct="1">
              <a:buFontTx/>
              <a:buNone/>
              <a:defRPr/>
            </a:pPr>
            <a:r>
              <a:rPr lang="en-US" smtClean="0">
                <a:effectLst>
                  <a:outerShdw blurRad="38100" dist="38100" dir="2700000" algn="tl">
                    <a:srgbClr val="C0C0C0"/>
                  </a:outerShdw>
                </a:effectLst>
              </a:rPr>
              <a:t>---------------------------------------------------</a:t>
            </a:r>
          </a:p>
          <a:p>
            <a:pPr algn="ctr" eaLnBrk="1" hangingPunct="1">
              <a:buFontTx/>
              <a:buNone/>
              <a:defRPr/>
            </a:pPr>
            <a:r>
              <a:rPr lang="en-US" smtClean="0">
                <a:effectLst>
                  <a:outerShdw blurRad="38100" dist="38100" dir="2700000" algn="tl">
                    <a:srgbClr val="C0C0C0"/>
                  </a:outerShdw>
                </a:effectLst>
              </a:rPr>
              <a:t>Problems</a:t>
            </a:r>
          </a:p>
          <a:p>
            <a:pPr eaLnBrk="1" hangingPunct="1">
              <a:buFontTx/>
              <a:buNone/>
              <a:defRPr/>
            </a:pPr>
            <a:endParaRPr lang="en-US" smtClean="0">
              <a:effectLst>
                <a:outerShdw blurRad="38100" dist="38100" dir="2700000" algn="tl">
                  <a:srgbClr val="C0C0C0"/>
                </a:outerShdw>
              </a:effectLst>
            </a:endParaRPr>
          </a:p>
          <a:p>
            <a:pPr eaLnBrk="1" hangingPunct="1">
              <a:defRPr/>
            </a:pPr>
            <a:r>
              <a:rPr lang="en-US" smtClean="0">
                <a:effectLst>
                  <a:outerShdw blurRad="38100" dist="38100" dir="2700000" algn="tl">
                    <a:srgbClr val="C0C0C0"/>
                  </a:outerShdw>
                </a:effectLst>
              </a:rPr>
              <a:t>No successor to Muhammad</a:t>
            </a:r>
          </a:p>
          <a:p>
            <a:pPr eaLnBrk="1" hangingPunct="1">
              <a:defRPr/>
            </a:pPr>
            <a:r>
              <a:rPr lang="en-US" smtClean="0">
                <a:effectLst>
                  <a:outerShdw blurRad="38100" dist="38100" dir="2700000" algn="tl">
                    <a:srgbClr val="C0C0C0"/>
                  </a:outerShdw>
                </a:effectLst>
              </a:rPr>
              <a:t>Caliph – Political and religious successor to Muhammad</a:t>
            </a:r>
          </a:p>
        </p:txBody>
      </p:sp>
      <p:pic>
        <p:nvPicPr>
          <p:cNvPr id="25603" name="Picture 3" descr="PersianPainting"/>
          <p:cNvPicPr>
            <a:picLocks noChangeAspect="1" noChangeArrowheads="1"/>
          </p:cNvPicPr>
          <p:nvPr/>
        </p:nvPicPr>
        <p:blipFill>
          <a:blip r:embed="rId2" cstate="print"/>
          <a:srcRect/>
          <a:stretch>
            <a:fillRect/>
          </a:stretch>
        </p:blipFill>
        <p:spPr bwMode="auto">
          <a:xfrm>
            <a:off x="6096000" y="4572000"/>
            <a:ext cx="2919413" cy="2044700"/>
          </a:xfrm>
          <a:prstGeom prst="rect">
            <a:avLst/>
          </a:prstGeom>
          <a:noFill/>
          <a:ln w="9525">
            <a:solidFill>
              <a:srgbClr val="0033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00354">
                                            <p:txEl>
                                              <p:pRg st="2" end="2"/>
                                            </p:txEl>
                                          </p:spTgt>
                                        </p:tgtEl>
                                        <p:attrNameLst>
                                          <p:attrName>style.visibility</p:attrName>
                                        </p:attrNameLst>
                                      </p:cBhvr>
                                      <p:to>
                                        <p:strVal val="visible"/>
                                      </p:to>
                                    </p:set>
                                    <p:animEffect transition="in" filter="wipe(down)">
                                      <p:cBhvr>
                                        <p:cTn id="7" dur="290">
                                          <p:stCondLst>
                                            <p:cond delay="0"/>
                                          </p:stCondLst>
                                        </p:cTn>
                                        <p:tgtEl>
                                          <p:spTgt spid="100354">
                                            <p:txEl>
                                              <p:pRg st="2" end="2"/>
                                            </p:txEl>
                                          </p:spTgt>
                                        </p:tgtEl>
                                      </p:cBhvr>
                                    </p:animEffect>
                                    <p:anim calcmode="lin" valueType="num">
                                      <p:cBhvr>
                                        <p:cTn id="8" dur="911" tmFilter="0,0; 0.14,0.36; 0.43,0.73; 0.71,0.91; 1.0,1.0">
                                          <p:stCondLst>
                                            <p:cond delay="0"/>
                                          </p:stCondLst>
                                        </p:cTn>
                                        <p:tgtEl>
                                          <p:spTgt spid="100354">
                                            <p:txEl>
                                              <p:pRg st="2" end="2"/>
                                            </p:txEl>
                                          </p:spTgt>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00354">
                                            <p:txEl>
                                              <p:pRg st="2" end="2"/>
                                            </p:txEl>
                                          </p:spTgt>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00354">
                                            <p:txEl>
                                              <p:pRg st="2" end="2"/>
                                            </p:txEl>
                                          </p:spTgt>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00354">
                                            <p:txEl>
                                              <p:pRg st="2" end="2"/>
                                            </p:txEl>
                                          </p:spTgt>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00354">
                                            <p:txEl>
                                              <p:pRg st="2" end="2"/>
                                            </p:txEl>
                                          </p:spTgt>
                                        </p:tgtEl>
                                        <p:attrNameLst>
                                          <p:attrName>ppt_y</p:attrName>
                                        </p:attrNameLst>
                                      </p:cBhvr>
                                      <p:tavLst>
                                        <p:tav tm="0" fmla="#ppt_y-sin(pi*$)/81">
                                          <p:val>
                                            <p:fltVal val="0"/>
                                          </p:val>
                                        </p:tav>
                                        <p:tav tm="100000">
                                          <p:val>
                                            <p:fltVal val="1"/>
                                          </p:val>
                                        </p:tav>
                                      </p:tavLst>
                                    </p:anim>
                                    <p:animScale>
                                      <p:cBhvr>
                                        <p:cTn id="13" dur="13">
                                          <p:stCondLst>
                                            <p:cond delay="325"/>
                                          </p:stCondLst>
                                        </p:cTn>
                                        <p:tgtEl>
                                          <p:spTgt spid="100354">
                                            <p:txEl>
                                              <p:pRg st="2" end="2"/>
                                            </p:txEl>
                                          </p:spTgt>
                                        </p:tgtEl>
                                      </p:cBhvr>
                                      <p:to x="100000" y="60000"/>
                                    </p:animScale>
                                    <p:animScale>
                                      <p:cBhvr>
                                        <p:cTn id="14" dur="83" decel="50000">
                                          <p:stCondLst>
                                            <p:cond delay="338"/>
                                          </p:stCondLst>
                                        </p:cTn>
                                        <p:tgtEl>
                                          <p:spTgt spid="100354">
                                            <p:txEl>
                                              <p:pRg st="2" end="2"/>
                                            </p:txEl>
                                          </p:spTgt>
                                        </p:tgtEl>
                                      </p:cBhvr>
                                      <p:to x="100000" y="100000"/>
                                    </p:animScale>
                                    <p:animScale>
                                      <p:cBhvr>
                                        <p:cTn id="15" dur="13">
                                          <p:stCondLst>
                                            <p:cond delay="656"/>
                                          </p:stCondLst>
                                        </p:cTn>
                                        <p:tgtEl>
                                          <p:spTgt spid="100354">
                                            <p:txEl>
                                              <p:pRg st="2" end="2"/>
                                            </p:txEl>
                                          </p:spTgt>
                                        </p:tgtEl>
                                      </p:cBhvr>
                                      <p:to x="100000" y="80000"/>
                                    </p:animScale>
                                    <p:animScale>
                                      <p:cBhvr>
                                        <p:cTn id="16" dur="83" decel="50000">
                                          <p:stCondLst>
                                            <p:cond delay="669"/>
                                          </p:stCondLst>
                                        </p:cTn>
                                        <p:tgtEl>
                                          <p:spTgt spid="100354">
                                            <p:txEl>
                                              <p:pRg st="2" end="2"/>
                                            </p:txEl>
                                          </p:spTgt>
                                        </p:tgtEl>
                                      </p:cBhvr>
                                      <p:to x="100000" y="100000"/>
                                    </p:animScale>
                                    <p:animScale>
                                      <p:cBhvr>
                                        <p:cTn id="17" dur="13">
                                          <p:stCondLst>
                                            <p:cond delay="821"/>
                                          </p:stCondLst>
                                        </p:cTn>
                                        <p:tgtEl>
                                          <p:spTgt spid="100354">
                                            <p:txEl>
                                              <p:pRg st="2" end="2"/>
                                            </p:txEl>
                                          </p:spTgt>
                                        </p:tgtEl>
                                      </p:cBhvr>
                                      <p:to x="100000" y="90000"/>
                                    </p:animScale>
                                    <p:animScale>
                                      <p:cBhvr>
                                        <p:cTn id="18" dur="83" decel="50000">
                                          <p:stCondLst>
                                            <p:cond delay="834"/>
                                          </p:stCondLst>
                                        </p:cTn>
                                        <p:tgtEl>
                                          <p:spTgt spid="100354">
                                            <p:txEl>
                                              <p:pRg st="2" end="2"/>
                                            </p:txEl>
                                          </p:spTgt>
                                        </p:tgtEl>
                                      </p:cBhvr>
                                      <p:to x="100000" y="100000"/>
                                    </p:animScale>
                                    <p:animScale>
                                      <p:cBhvr>
                                        <p:cTn id="19" dur="13">
                                          <p:stCondLst>
                                            <p:cond delay="904"/>
                                          </p:stCondLst>
                                        </p:cTn>
                                        <p:tgtEl>
                                          <p:spTgt spid="100354">
                                            <p:txEl>
                                              <p:pRg st="2" end="2"/>
                                            </p:txEl>
                                          </p:spTgt>
                                        </p:tgtEl>
                                      </p:cBhvr>
                                      <p:to x="100000" y="95000"/>
                                    </p:animScale>
                                    <p:animScale>
                                      <p:cBhvr>
                                        <p:cTn id="20" dur="83" decel="50000">
                                          <p:stCondLst>
                                            <p:cond delay="917"/>
                                          </p:stCondLst>
                                        </p:cTn>
                                        <p:tgtEl>
                                          <p:spTgt spid="100354">
                                            <p:txEl>
                                              <p:pRg st="2" end="2"/>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8" presetClass="entr" presetSubtype="16" fill="hold" nodeType="clickEffect">
                                  <p:stCondLst>
                                    <p:cond delay="0"/>
                                  </p:stCondLst>
                                  <p:childTnLst>
                                    <p:set>
                                      <p:cBhvr>
                                        <p:cTn id="24" dur="1" fill="hold">
                                          <p:stCondLst>
                                            <p:cond delay="0"/>
                                          </p:stCondLst>
                                        </p:cTn>
                                        <p:tgtEl>
                                          <p:spTgt spid="100354">
                                            <p:txEl>
                                              <p:pRg st="4" end="4"/>
                                            </p:txEl>
                                          </p:spTgt>
                                        </p:tgtEl>
                                        <p:attrNameLst>
                                          <p:attrName>style.visibility</p:attrName>
                                        </p:attrNameLst>
                                      </p:cBhvr>
                                      <p:to>
                                        <p:strVal val="visible"/>
                                      </p:to>
                                    </p:set>
                                    <p:animEffect transition="in" filter="diamond(in)">
                                      <p:cBhvr>
                                        <p:cTn id="25" dur="500"/>
                                        <p:tgtEl>
                                          <p:spTgt spid="100354">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8" presetClass="entr" presetSubtype="16" fill="hold" nodeType="clickEffect">
                                  <p:stCondLst>
                                    <p:cond delay="0"/>
                                  </p:stCondLst>
                                  <p:childTnLst>
                                    <p:set>
                                      <p:cBhvr>
                                        <p:cTn id="29" dur="1" fill="hold">
                                          <p:stCondLst>
                                            <p:cond delay="0"/>
                                          </p:stCondLst>
                                        </p:cTn>
                                        <p:tgtEl>
                                          <p:spTgt spid="100354">
                                            <p:txEl>
                                              <p:pRg st="5" end="5"/>
                                            </p:txEl>
                                          </p:spTgt>
                                        </p:tgtEl>
                                        <p:attrNameLst>
                                          <p:attrName>style.visibility</p:attrName>
                                        </p:attrNameLst>
                                      </p:cBhvr>
                                      <p:to>
                                        <p:strVal val="visible"/>
                                      </p:to>
                                    </p:set>
                                    <p:animEffect transition="in" filter="diamond(in)">
                                      <p:cBhvr>
                                        <p:cTn id="30" dur="500"/>
                                        <p:tgtEl>
                                          <p:spTgt spid="10035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body" sz="half" idx="1"/>
          </p:nvPr>
        </p:nvSpPr>
        <p:spPr bwMode="auto">
          <a:xfrm>
            <a:off x="457200" y="1600200"/>
            <a:ext cx="3581400" cy="44958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eaLnBrk="1" hangingPunct="1">
              <a:lnSpc>
                <a:spcPct val="90000"/>
              </a:lnSpc>
              <a:buFontTx/>
              <a:buNone/>
              <a:defRPr/>
            </a:pPr>
            <a:r>
              <a:rPr lang="en-US" b="1" u="sng" dirty="0" smtClean="0">
                <a:effectLst>
                  <a:outerShdw blurRad="38100" dist="38100" dir="2700000" algn="tl">
                    <a:srgbClr val="C0C0C0"/>
                  </a:outerShdw>
                </a:effectLst>
              </a:rPr>
              <a:t>Sunni</a:t>
            </a:r>
          </a:p>
          <a:p>
            <a:pPr eaLnBrk="1" hangingPunct="1">
              <a:lnSpc>
                <a:spcPct val="90000"/>
              </a:lnSpc>
              <a:defRPr/>
            </a:pPr>
            <a:r>
              <a:rPr lang="en-US" dirty="0" smtClean="0">
                <a:effectLst>
                  <a:outerShdw blurRad="38100" dist="38100" dir="2700000" algn="tl">
                    <a:srgbClr val="C0C0C0"/>
                  </a:outerShdw>
                </a:effectLst>
              </a:rPr>
              <a:t>Muhammad left no successor</a:t>
            </a:r>
          </a:p>
          <a:p>
            <a:pPr eaLnBrk="1" hangingPunct="1">
              <a:lnSpc>
                <a:spcPct val="90000"/>
              </a:lnSpc>
              <a:defRPr/>
            </a:pPr>
            <a:r>
              <a:rPr lang="en-US" dirty="0" smtClean="0">
                <a:effectLst>
                  <a:outerShdw blurRad="38100" dist="38100" dir="2700000" algn="tl">
                    <a:srgbClr val="C0C0C0"/>
                  </a:outerShdw>
                </a:effectLst>
              </a:rPr>
              <a:t>Felt caliph should be chosen by Muslim leaders</a:t>
            </a:r>
          </a:p>
          <a:p>
            <a:pPr eaLnBrk="1" hangingPunct="1">
              <a:lnSpc>
                <a:spcPct val="90000"/>
              </a:lnSpc>
              <a:defRPr/>
            </a:pPr>
            <a:r>
              <a:rPr lang="en-US" dirty="0" smtClean="0">
                <a:effectLst>
                  <a:outerShdw blurRad="38100" dist="38100" dir="2700000" algn="tl">
                    <a:srgbClr val="C0C0C0"/>
                  </a:outerShdw>
                </a:effectLst>
              </a:rPr>
              <a:t>One is appointed from among peers</a:t>
            </a:r>
          </a:p>
          <a:p>
            <a:pPr eaLnBrk="1" hangingPunct="1">
              <a:lnSpc>
                <a:spcPct val="90000"/>
              </a:lnSpc>
              <a:defRPr/>
            </a:pPr>
            <a:r>
              <a:rPr lang="en-US" b="1" i="1" dirty="0" smtClean="0">
                <a:effectLst>
                  <a:outerShdw blurRad="38100" dist="38100" dir="2700000" algn="tl">
                    <a:srgbClr val="C0C0C0"/>
                  </a:outerShdw>
                </a:effectLst>
              </a:rPr>
              <a:t>Abu </a:t>
            </a:r>
            <a:r>
              <a:rPr lang="en-US" b="1" i="1" dirty="0" err="1" smtClean="0">
                <a:effectLst>
                  <a:outerShdw blurRad="38100" dist="38100" dir="2700000" algn="tl">
                    <a:srgbClr val="C0C0C0"/>
                  </a:outerShdw>
                </a:effectLst>
              </a:rPr>
              <a:t>Bakr</a:t>
            </a:r>
            <a:r>
              <a:rPr lang="en-US" b="1" i="1" dirty="0" smtClean="0">
                <a:effectLst>
                  <a:outerShdw blurRad="38100" dist="38100" dir="2700000" algn="tl">
                    <a:srgbClr val="C0C0C0"/>
                  </a:outerShdw>
                </a:effectLst>
              </a:rPr>
              <a:t>—</a:t>
            </a:r>
            <a:r>
              <a:rPr lang="en-US" dirty="0" smtClean="0">
                <a:effectLst>
                  <a:outerShdw blurRad="38100" dist="38100" dir="2700000" algn="tl">
                    <a:srgbClr val="C0C0C0"/>
                  </a:outerShdw>
                </a:effectLst>
              </a:rPr>
              <a:t>Friend of Muhammad</a:t>
            </a:r>
          </a:p>
        </p:txBody>
      </p:sp>
      <p:sp>
        <p:nvSpPr>
          <p:cNvPr id="101379" name="Rectangle 3"/>
          <p:cNvSpPr>
            <a:spLocks noGrp="1" noChangeArrowheads="1"/>
          </p:cNvSpPr>
          <p:nvPr>
            <p:ph type="body" sz="half" idx="2"/>
          </p:nvPr>
        </p:nvSpPr>
        <p:spPr bwMode="auto">
          <a:xfrm>
            <a:off x="4800600" y="1600200"/>
            <a:ext cx="3581400" cy="44958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eaLnBrk="1" hangingPunct="1">
              <a:lnSpc>
                <a:spcPct val="90000"/>
              </a:lnSpc>
              <a:buFontTx/>
              <a:buNone/>
              <a:defRPr/>
            </a:pPr>
            <a:r>
              <a:rPr lang="en-US" b="1" u="sng" smtClean="0">
                <a:effectLst>
                  <a:outerShdw blurRad="38100" dist="38100" dir="2700000" algn="tl">
                    <a:srgbClr val="C0C0C0"/>
                  </a:outerShdw>
                </a:effectLst>
              </a:rPr>
              <a:t>Shiite</a:t>
            </a:r>
          </a:p>
          <a:p>
            <a:pPr eaLnBrk="1" hangingPunct="1">
              <a:lnSpc>
                <a:spcPct val="90000"/>
              </a:lnSpc>
              <a:defRPr/>
            </a:pPr>
            <a:r>
              <a:rPr lang="en-US" smtClean="0">
                <a:effectLst>
                  <a:outerShdw blurRad="38100" dist="38100" dir="2700000" algn="tl">
                    <a:srgbClr val="C0C0C0"/>
                  </a:outerShdw>
                </a:effectLst>
              </a:rPr>
              <a:t>Muhammad left a chosen successor</a:t>
            </a:r>
          </a:p>
          <a:p>
            <a:pPr eaLnBrk="1" hangingPunct="1">
              <a:lnSpc>
                <a:spcPct val="90000"/>
              </a:lnSpc>
              <a:defRPr/>
            </a:pPr>
            <a:r>
              <a:rPr lang="en-US" smtClean="0">
                <a:effectLst>
                  <a:outerShdw blurRad="38100" dist="38100" dir="2700000" algn="tl">
                    <a:srgbClr val="C0C0C0"/>
                  </a:outerShdw>
                </a:effectLst>
              </a:rPr>
              <a:t>Felt only true successors were blood descendents of Muhammad</a:t>
            </a:r>
          </a:p>
          <a:p>
            <a:pPr eaLnBrk="1" hangingPunct="1">
              <a:lnSpc>
                <a:spcPct val="90000"/>
              </a:lnSpc>
              <a:defRPr/>
            </a:pPr>
            <a:r>
              <a:rPr lang="en-US" smtClean="0">
                <a:effectLst>
                  <a:outerShdw blurRad="38100" dist="38100" dir="2700000" algn="tl">
                    <a:srgbClr val="C0C0C0"/>
                  </a:outerShdw>
                </a:effectLst>
              </a:rPr>
              <a:t>Ali—Son-in-law, cousin of Muhammad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1378">
                                            <p:txEl>
                                              <p:pRg st="1" end="1"/>
                                            </p:txEl>
                                          </p:spTgt>
                                        </p:tgtEl>
                                        <p:attrNameLst>
                                          <p:attrName>style.visibility</p:attrName>
                                        </p:attrNameLst>
                                      </p:cBhvr>
                                      <p:to>
                                        <p:strVal val="visible"/>
                                      </p:to>
                                    </p:set>
                                    <p:animEffect transition="in" filter="fade">
                                      <p:cBhvr>
                                        <p:cTn id="7" dur="500"/>
                                        <p:tgtEl>
                                          <p:spTgt spid="101378">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1378">
                                            <p:txEl>
                                              <p:pRg st="2" end="2"/>
                                            </p:txEl>
                                          </p:spTgt>
                                        </p:tgtEl>
                                        <p:attrNameLst>
                                          <p:attrName>style.visibility</p:attrName>
                                        </p:attrNameLst>
                                      </p:cBhvr>
                                      <p:to>
                                        <p:strVal val="visible"/>
                                      </p:to>
                                    </p:set>
                                    <p:animEffect transition="in" filter="fade">
                                      <p:cBhvr>
                                        <p:cTn id="12" dur="500"/>
                                        <p:tgtEl>
                                          <p:spTgt spid="101378">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01378">
                                            <p:txEl>
                                              <p:pRg st="3" end="3"/>
                                            </p:txEl>
                                          </p:spTgt>
                                        </p:tgtEl>
                                        <p:attrNameLst>
                                          <p:attrName>style.visibility</p:attrName>
                                        </p:attrNameLst>
                                      </p:cBhvr>
                                      <p:to>
                                        <p:strVal val="visible"/>
                                      </p:to>
                                    </p:set>
                                    <p:animEffect transition="in" filter="fade">
                                      <p:cBhvr>
                                        <p:cTn id="17" dur="500"/>
                                        <p:tgtEl>
                                          <p:spTgt spid="101378">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01378">
                                            <p:txEl>
                                              <p:pRg st="4" end="4"/>
                                            </p:txEl>
                                          </p:spTgt>
                                        </p:tgtEl>
                                        <p:attrNameLst>
                                          <p:attrName>style.visibility</p:attrName>
                                        </p:attrNameLst>
                                      </p:cBhvr>
                                      <p:to>
                                        <p:strVal val="visible"/>
                                      </p:to>
                                    </p:set>
                                    <p:animEffect transition="in" filter="fade">
                                      <p:cBhvr>
                                        <p:cTn id="22" dur="500"/>
                                        <p:tgtEl>
                                          <p:spTgt spid="101378">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7" presetClass="entr" presetSubtype="4" fill="hold" nodeType="clickEffect">
                                  <p:stCondLst>
                                    <p:cond delay="0"/>
                                  </p:stCondLst>
                                  <p:childTnLst>
                                    <p:set>
                                      <p:cBhvr>
                                        <p:cTn id="26" dur="1" fill="hold">
                                          <p:stCondLst>
                                            <p:cond delay="0"/>
                                          </p:stCondLst>
                                        </p:cTn>
                                        <p:tgtEl>
                                          <p:spTgt spid="101379">
                                            <p:txEl>
                                              <p:pRg st="1" end="1"/>
                                            </p:txEl>
                                          </p:spTgt>
                                        </p:tgtEl>
                                        <p:attrNameLst>
                                          <p:attrName>style.visibility</p:attrName>
                                        </p:attrNameLst>
                                      </p:cBhvr>
                                      <p:to>
                                        <p:strVal val="visible"/>
                                      </p:to>
                                    </p:set>
                                    <p:anim calcmode="lin" valueType="num">
                                      <p:cBhvr additive="base">
                                        <p:cTn id="27" dur="500" fill="hold"/>
                                        <p:tgtEl>
                                          <p:spTgt spid="101379">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13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7" presetClass="entr" presetSubtype="4" fill="hold" nodeType="clickEffect">
                                  <p:stCondLst>
                                    <p:cond delay="0"/>
                                  </p:stCondLst>
                                  <p:childTnLst>
                                    <p:set>
                                      <p:cBhvr>
                                        <p:cTn id="32" dur="1" fill="hold">
                                          <p:stCondLst>
                                            <p:cond delay="0"/>
                                          </p:stCondLst>
                                        </p:cTn>
                                        <p:tgtEl>
                                          <p:spTgt spid="101379">
                                            <p:txEl>
                                              <p:pRg st="2" end="2"/>
                                            </p:txEl>
                                          </p:spTgt>
                                        </p:tgtEl>
                                        <p:attrNameLst>
                                          <p:attrName>style.visibility</p:attrName>
                                        </p:attrNameLst>
                                      </p:cBhvr>
                                      <p:to>
                                        <p:strVal val="visible"/>
                                      </p:to>
                                    </p:set>
                                    <p:anim calcmode="lin" valueType="num">
                                      <p:cBhvr additive="base">
                                        <p:cTn id="33" dur="500" fill="hold"/>
                                        <p:tgtEl>
                                          <p:spTgt spid="101379">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013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7" presetClass="entr" presetSubtype="4" fill="hold" nodeType="clickEffect">
                                  <p:stCondLst>
                                    <p:cond delay="0"/>
                                  </p:stCondLst>
                                  <p:childTnLst>
                                    <p:set>
                                      <p:cBhvr>
                                        <p:cTn id="38" dur="1" fill="hold">
                                          <p:stCondLst>
                                            <p:cond delay="0"/>
                                          </p:stCondLst>
                                        </p:cTn>
                                        <p:tgtEl>
                                          <p:spTgt spid="101379">
                                            <p:txEl>
                                              <p:pRg st="3" end="3"/>
                                            </p:txEl>
                                          </p:spTgt>
                                        </p:tgtEl>
                                        <p:attrNameLst>
                                          <p:attrName>style.visibility</p:attrName>
                                        </p:attrNameLst>
                                      </p:cBhvr>
                                      <p:to>
                                        <p:strVal val="visible"/>
                                      </p:to>
                                    </p:set>
                                    <p:anim calcmode="lin" valueType="num">
                                      <p:cBhvr additive="base">
                                        <p:cTn id="39" dur="500" fill="hold"/>
                                        <p:tgtEl>
                                          <p:spTgt spid="101379">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0137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438400"/>
            <a:ext cx="6096000" cy="430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stretch>
            <a:fillRect/>
          </a:stretch>
        </p:blipFill>
        <p:spPr>
          <a:xfrm>
            <a:off x="5181600" y="152400"/>
            <a:ext cx="3810000" cy="2505075"/>
          </a:xfrm>
          <a:prstGeom prst="rect">
            <a:avLst/>
          </a:prstGeom>
        </p:spPr>
      </p:pic>
    </p:spTree>
    <p:extLst>
      <p:ext uri="{BB962C8B-B14F-4D97-AF65-F5344CB8AC3E}">
        <p14:creationId xmlns:p14="http://schemas.microsoft.com/office/powerpoint/2010/main" val="15830113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839200" cy="838200"/>
          </a:xfrm>
        </p:spPr>
        <p:txBody>
          <a:bodyPr>
            <a:normAutofit fontScale="90000"/>
          </a:bodyPr>
          <a:lstStyle/>
          <a:p>
            <a:r>
              <a:rPr lang="en-US" dirty="0" smtClean="0"/>
              <a:t>The </a:t>
            </a:r>
            <a:r>
              <a:rPr lang="en-US" dirty="0" err="1" smtClean="0"/>
              <a:t>arab</a:t>
            </a:r>
            <a:r>
              <a:rPr lang="en-US" dirty="0" smtClean="0"/>
              <a:t> empire of the </a:t>
            </a:r>
            <a:r>
              <a:rPr lang="en-US" dirty="0" err="1" smtClean="0"/>
              <a:t>umayyads</a:t>
            </a:r>
            <a:r>
              <a:rPr lang="en-US" dirty="0" smtClean="0"/>
              <a:t> (661-750)</a:t>
            </a:r>
            <a:endParaRPr lang="en-US" dirty="0"/>
          </a:p>
        </p:txBody>
      </p:sp>
      <p:sp>
        <p:nvSpPr>
          <p:cNvPr id="3" name="Content Placeholder 2"/>
          <p:cNvSpPr>
            <a:spLocks noGrp="1"/>
          </p:cNvSpPr>
          <p:nvPr>
            <p:ph idx="1"/>
          </p:nvPr>
        </p:nvSpPr>
        <p:spPr>
          <a:xfrm>
            <a:off x="152400" y="1295400"/>
            <a:ext cx="8991600" cy="2057400"/>
          </a:xfrm>
        </p:spPr>
        <p:txBody>
          <a:bodyPr>
            <a:normAutofit fontScale="77500" lnSpcReduction="20000"/>
          </a:bodyPr>
          <a:lstStyle/>
          <a:p>
            <a:r>
              <a:rPr lang="en-US" dirty="0" smtClean="0"/>
              <a:t>Muhammad’s victory over the </a:t>
            </a:r>
            <a:r>
              <a:rPr lang="en-US" dirty="0" err="1" smtClean="0"/>
              <a:t>Umayyads</a:t>
            </a:r>
            <a:r>
              <a:rPr lang="en-US" dirty="0" smtClean="0"/>
              <a:t> and the resulting allegiance of many of the </a:t>
            </a:r>
            <a:r>
              <a:rPr lang="en-US" dirty="0" err="1" smtClean="0"/>
              <a:t>bedouin</a:t>
            </a:r>
            <a:r>
              <a:rPr lang="en-US" dirty="0" smtClean="0"/>
              <a:t> tribes of Arabia created </a:t>
            </a:r>
            <a:r>
              <a:rPr lang="en-US" dirty="0" smtClean="0"/>
              <a:t>a new </a:t>
            </a:r>
            <a:r>
              <a:rPr lang="en-US" dirty="0" smtClean="0"/>
              <a:t>center of power in the Middle Eastern cradle of civilization</a:t>
            </a:r>
          </a:p>
          <a:p>
            <a:r>
              <a:rPr lang="en-US" dirty="0" smtClean="0"/>
              <a:t>Under the </a:t>
            </a:r>
            <a:r>
              <a:rPr lang="en-US" dirty="0" err="1" smtClean="0"/>
              <a:t>Umayyid</a:t>
            </a:r>
            <a:r>
              <a:rPr lang="en-US" dirty="0" smtClean="0"/>
              <a:t> rule, the Arabs rapidly build a vast empire, which established the foundations for an enduring Islamic civilization by the time of its fall</a:t>
            </a:r>
            <a:endParaRPr lang="en-US" dirty="0"/>
          </a:p>
        </p:txBody>
      </p:sp>
      <p:pic>
        <p:nvPicPr>
          <p:cNvPr id="4" name="Picture 3"/>
          <p:cNvPicPr>
            <a:picLocks noChangeAspect="1"/>
          </p:cNvPicPr>
          <p:nvPr/>
        </p:nvPicPr>
        <p:blipFill>
          <a:blip r:embed="rId2"/>
          <a:stretch>
            <a:fillRect/>
          </a:stretch>
        </p:blipFill>
        <p:spPr>
          <a:xfrm>
            <a:off x="904875" y="3376127"/>
            <a:ext cx="7486650" cy="3183624"/>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04800" y="1554162"/>
            <a:ext cx="8686800" cy="5151438"/>
          </a:xfrm>
        </p:spPr>
        <p:txBody>
          <a:bodyPr>
            <a:normAutofit/>
          </a:bodyPr>
          <a:lstStyle/>
          <a:p>
            <a:r>
              <a:rPr lang="en-US" dirty="0" smtClean="0"/>
              <a:t>Having united most of Arabia under the Islamic banner by 633, Muslim military commanders began to mount serious expeditions beyond the peninsula</a:t>
            </a:r>
          </a:p>
          <a:p>
            <a:pPr lvl="1"/>
            <a:r>
              <a:rPr lang="en-US" dirty="0" smtClean="0"/>
              <a:t>Courage of warriors of Islam combined with weakness of the empires that bordered Arabia </a:t>
            </a:r>
          </a:p>
          <a:p>
            <a:pPr lvl="1"/>
            <a:r>
              <a:rPr lang="en-US" dirty="0" smtClean="0"/>
              <a:t>Empire built from these conquests was Arab rather than Islamic</a:t>
            </a:r>
          </a:p>
          <a:p>
            <a:pPr lvl="1"/>
            <a:r>
              <a:rPr lang="en-US" dirty="0" smtClean="0"/>
              <a:t>Little desire to convert the subject populations to new religion</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04800" y="1325562"/>
            <a:ext cx="3505200" cy="5532438"/>
          </a:xfrm>
        </p:spPr>
        <p:txBody>
          <a:bodyPr>
            <a:normAutofit fontScale="85000" lnSpcReduction="20000"/>
          </a:bodyPr>
          <a:lstStyle/>
          <a:p>
            <a:r>
              <a:rPr lang="en-US" dirty="0" smtClean="0"/>
              <a:t>Muslim works in philosophy, literature, mathematics, and the sciences elevated Arabic</a:t>
            </a:r>
          </a:p>
          <a:p>
            <a:r>
              <a:rPr lang="en-US" dirty="0" smtClean="0"/>
              <a:t>Arabic – the language of the Quran</a:t>
            </a:r>
          </a:p>
          <a:p>
            <a:r>
              <a:rPr lang="en-US" dirty="0" smtClean="0"/>
              <a:t>Quran – holy book containing Allah’s revelations to Muhammad</a:t>
            </a:r>
          </a:p>
          <a:p>
            <a:r>
              <a:rPr lang="en-US" dirty="0" smtClean="0"/>
              <a:t>Allah – God of the Islamic religions</a:t>
            </a:r>
            <a:endParaRPr lang="en-US" dirty="0"/>
          </a:p>
        </p:txBody>
      </p:sp>
      <p:pic>
        <p:nvPicPr>
          <p:cNvPr id="2052" name="Picture 4" descr="Koran manuscript from the 7th centu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266940"/>
            <a:ext cx="4267200" cy="53473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686800" cy="838200"/>
          </a:xfrm>
        </p:spPr>
        <p:txBody>
          <a:bodyPr>
            <a:noAutofit/>
          </a:bodyPr>
          <a:lstStyle/>
          <a:p>
            <a:r>
              <a:rPr lang="en-US" sz="2400" dirty="0" smtClean="0"/>
              <a:t>Consolidation and division in the </a:t>
            </a:r>
            <a:r>
              <a:rPr lang="en-US" sz="2400" dirty="0" err="1" smtClean="0"/>
              <a:t>islamic</a:t>
            </a:r>
            <a:r>
              <a:rPr lang="en-US" sz="2400" dirty="0" smtClean="0"/>
              <a:t> community</a:t>
            </a:r>
            <a:endParaRPr lang="en-US" sz="2400" dirty="0"/>
          </a:p>
        </p:txBody>
      </p:sp>
      <p:sp>
        <p:nvSpPr>
          <p:cNvPr id="3" name="Content Placeholder 2"/>
          <p:cNvSpPr>
            <a:spLocks noGrp="1"/>
          </p:cNvSpPr>
          <p:nvPr>
            <p:ph idx="1"/>
          </p:nvPr>
        </p:nvSpPr>
        <p:spPr/>
        <p:txBody>
          <a:bodyPr>
            <a:normAutofit lnSpcReduction="10000"/>
          </a:bodyPr>
          <a:lstStyle/>
          <a:p>
            <a:r>
              <a:rPr lang="en-US" dirty="0" smtClean="0"/>
              <a:t>Leadership crisis – Who would succeed Mohammad?</a:t>
            </a:r>
          </a:p>
          <a:p>
            <a:pPr lvl="1"/>
            <a:r>
              <a:rPr lang="en-US" dirty="0" smtClean="0"/>
              <a:t>Caliph – the political and religious successor to Muhammad </a:t>
            </a:r>
          </a:p>
          <a:p>
            <a:pPr lvl="1"/>
            <a:r>
              <a:rPr lang="en-US" dirty="0" smtClean="0"/>
              <a:t>Caliphate – Islamic empire/dynasty</a:t>
            </a:r>
          </a:p>
          <a:p>
            <a:r>
              <a:rPr lang="en-US" dirty="0" smtClean="0"/>
              <a:t>Ali </a:t>
            </a:r>
            <a:r>
              <a:rPr lang="en-US" dirty="0" smtClean="0"/>
              <a:t>(cousin </a:t>
            </a:r>
            <a:r>
              <a:rPr lang="en-US" dirty="0" smtClean="0"/>
              <a:t>to Muhammad) </a:t>
            </a:r>
            <a:r>
              <a:rPr lang="en-US" dirty="0" err="1" smtClean="0"/>
              <a:t>vs</a:t>
            </a:r>
            <a:r>
              <a:rPr lang="en-US" dirty="0" smtClean="0"/>
              <a:t> Abu </a:t>
            </a:r>
            <a:r>
              <a:rPr lang="en-US" dirty="0" err="1" smtClean="0"/>
              <a:t>Bakr</a:t>
            </a:r>
            <a:r>
              <a:rPr lang="en-US" dirty="0" smtClean="0"/>
              <a:t> </a:t>
            </a:r>
            <a:r>
              <a:rPr lang="en-US" dirty="0" smtClean="0"/>
              <a:t>(original follower of Muhammad)</a:t>
            </a:r>
            <a:endParaRPr lang="en-US" dirty="0" smtClean="0"/>
          </a:p>
          <a:p>
            <a:pPr lvl="1"/>
            <a:r>
              <a:rPr lang="en-US" i="1" dirty="0" err="1" smtClean="0"/>
              <a:t>Umma</a:t>
            </a:r>
            <a:r>
              <a:rPr lang="en-US" dirty="0" smtClean="0"/>
              <a:t> chose Abu </a:t>
            </a:r>
            <a:r>
              <a:rPr lang="en-US" dirty="0" err="1" smtClean="0"/>
              <a:t>Bakr</a:t>
            </a:r>
            <a:r>
              <a:rPr lang="en-US" dirty="0" smtClean="0"/>
              <a:t> </a:t>
            </a:r>
          </a:p>
          <a:p>
            <a:pPr lvl="2"/>
            <a:r>
              <a:rPr lang="en-US" dirty="0" smtClean="0"/>
              <a:t>first caliph/successor to Mohammad</a:t>
            </a: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0883" y="1524000"/>
            <a:ext cx="3124200" cy="5532438"/>
          </a:xfrm>
        </p:spPr>
        <p:txBody>
          <a:bodyPr>
            <a:normAutofit fontScale="62500" lnSpcReduction="20000"/>
          </a:bodyPr>
          <a:lstStyle/>
          <a:p>
            <a:r>
              <a:rPr lang="en-US" dirty="0" smtClean="0"/>
              <a:t>Under Abu </a:t>
            </a:r>
            <a:r>
              <a:rPr lang="en-US" dirty="0" err="1" smtClean="0"/>
              <a:t>Bakr</a:t>
            </a:r>
            <a:r>
              <a:rPr lang="en-US" dirty="0" smtClean="0"/>
              <a:t>, Muslim military commanders raided areas north and east of Arabia (Iraq, Syria, Egypt)</a:t>
            </a:r>
          </a:p>
          <a:p>
            <a:pPr lvl="1"/>
            <a:r>
              <a:rPr lang="en-US" dirty="0" smtClean="0"/>
              <a:t>Weakness of Byzantine and Sassanid Empires (remnants of greater Roman and Persian Empires)</a:t>
            </a:r>
          </a:p>
          <a:p>
            <a:pPr lvl="1"/>
            <a:r>
              <a:rPr lang="en-US" dirty="0" smtClean="0"/>
              <a:t>With no political powers to stop them, Arab soldiers poured into the old centers of civilization and took over their governments under the three successor caliphs to Abu </a:t>
            </a:r>
            <a:r>
              <a:rPr lang="en-US" dirty="0" err="1" smtClean="0"/>
              <a:t>Bakr</a:t>
            </a:r>
            <a:endParaRPr lang="en-US" dirty="0"/>
          </a:p>
        </p:txBody>
      </p:sp>
      <p:pic>
        <p:nvPicPr>
          <p:cNvPr id="4" name="Picture 3"/>
          <p:cNvPicPr>
            <a:picLocks noChangeAspect="1"/>
          </p:cNvPicPr>
          <p:nvPr/>
        </p:nvPicPr>
        <p:blipFill>
          <a:blip r:embed="rId2"/>
          <a:stretch>
            <a:fillRect/>
          </a:stretch>
        </p:blipFill>
        <p:spPr>
          <a:xfrm>
            <a:off x="3053986" y="1524000"/>
            <a:ext cx="5960941" cy="49530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r>
              <a:rPr lang="en-US" dirty="0" smtClean="0"/>
              <a:t>Success of Arab conquests: weakness of empires; religious fervor</a:t>
            </a:r>
          </a:p>
          <a:p>
            <a:pPr lvl="1"/>
            <a:r>
              <a:rPr lang="en-US" dirty="0" smtClean="0"/>
              <a:t>Jihad – “struggle” applied to defeating non-Muslim areas, especially in hopes that their efforts would secure berths in “paradise</a:t>
            </a:r>
            <a:r>
              <a:rPr lang="en-US" dirty="0" smtClean="0"/>
              <a:t>”</a:t>
            </a:r>
          </a:p>
          <a:p>
            <a:r>
              <a:rPr lang="en-US" dirty="0"/>
              <a:t>The fourth caliph, Ali (Mohammad’s son-in-law) was assassinated in 661 leading to a factional war</a:t>
            </a:r>
          </a:p>
          <a:p>
            <a:r>
              <a:rPr lang="en-US" dirty="0"/>
              <a:t>Ali’s supporters argued that legitimate caliphs could only be members of Muhammad’s family (Shi’ites)</a:t>
            </a:r>
          </a:p>
          <a:p>
            <a:r>
              <a:rPr lang="en-US" dirty="0"/>
              <a:t>Shi’ites rejected the authority of the first three caliphs and also Ali’s successor, </a:t>
            </a:r>
            <a:r>
              <a:rPr lang="en-US" dirty="0" err="1"/>
              <a:t>Muawiya</a:t>
            </a:r>
            <a:r>
              <a:rPr lang="en-US" dirty="0"/>
              <a:t>, who founded the Umayyad Dynasty</a:t>
            </a:r>
          </a:p>
          <a:p>
            <a:pPr lvl="1"/>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52400" y="1208314"/>
            <a:ext cx="3276600" cy="5638800"/>
          </a:xfrm>
        </p:spPr>
        <p:txBody>
          <a:bodyPr>
            <a:normAutofit fontScale="62500" lnSpcReduction="20000"/>
          </a:bodyPr>
          <a:lstStyle/>
          <a:p>
            <a:r>
              <a:rPr lang="en-US" dirty="0" smtClean="0"/>
              <a:t>The supporters of </a:t>
            </a:r>
            <a:r>
              <a:rPr lang="en-US" dirty="0" err="1" smtClean="0"/>
              <a:t>Muawiya</a:t>
            </a:r>
            <a:r>
              <a:rPr lang="en-US" dirty="0" smtClean="0"/>
              <a:t> and his successors were known as Sunni (majority)</a:t>
            </a:r>
          </a:p>
          <a:p>
            <a:pPr lvl="1"/>
            <a:r>
              <a:rPr lang="en-US" dirty="0" smtClean="0"/>
              <a:t>Sunnis believed all of the early caliphs to be legitimate, and agreed that the </a:t>
            </a:r>
            <a:r>
              <a:rPr lang="en-US" dirty="0" err="1" smtClean="0"/>
              <a:t>Umayyads</a:t>
            </a:r>
            <a:r>
              <a:rPr lang="en-US" dirty="0" smtClean="0"/>
              <a:t> also had the right to rule</a:t>
            </a:r>
          </a:p>
          <a:p>
            <a:r>
              <a:rPr lang="en-US" dirty="0" smtClean="0"/>
              <a:t>The split between the Sunnis, who backed the </a:t>
            </a:r>
            <a:r>
              <a:rPr lang="en-US" dirty="0" err="1" smtClean="0"/>
              <a:t>Umayyads</a:t>
            </a:r>
            <a:r>
              <a:rPr lang="en-US" dirty="0" smtClean="0"/>
              <a:t>, and the </a:t>
            </a:r>
            <a:r>
              <a:rPr lang="en-US" dirty="0" err="1" smtClean="0"/>
              <a:t>Shi’ites</a:t>
            </a:r>
            <a:r>
              <a:rPr lang="en-US" dirty="0" smtClean="0"/>
              <a:t>, or supporters of Ali, remains to this day</a:t>
            </a:r>
          </a:p>
          <a:p>
            <a:r>
              <a:rPr lang="en-US" dirty="0" smtClean="0"/>
              <a:t>Hostility between the branches of the Islamic faithful was heightened in the years after Ali’s death by the continuing struggle between the </a:t>
            </a:r>
            <a:r>
              <a:rPr lang="en-US" dirty="0" err="1" smtClean="0"/>
              <a:t>Umayyads</a:t>
            </a:r>
            <a:r>
              <a:rPr lang="en-US" dirty="0" smtClean="0"/>
              <a:t> and Ali’s second son, </a:t>
            </a:r>
            <a:r>
              <a:rPr lang="en-US" dirty="0" err="1" smtClean="0"/>
              <a:t>Husayn</a:t>
            </a:r>
            <a:r>
              <a:rPr lang="en-US" dirty="0" smtClean="0"/>
              <a:t>.</a:t>
            </a:r>
            <a:endParaRPr lang="en-US" dirty="0"/>
          </a:p>
        </p:txBody>
      </p:sp>
      <p:pic>
        <p:nvPicPr>
          <p:cNvPr id="5" name="Picture 4"/>
          <p:cNvPicPr>
            <a:picLocks noChangeAspect="1"/>
          </p:cNvPicPr>
          <p:nvPr/>
        </p:nvPicPr>
        <p:blipFill>
          <a:blip r:embed="rId2"/>
          <a:stretch>
            <a:fillRect/>
          </a:stretch>
        </p:blipFill>
        <p:spPr>
          <a:xfrm>
            <a:off x="3347545" y="1676400"/>
            <a:ext cx="5644055" cy="41148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err="1" smtClean="0"/>
              <a:t>umayyad</a:t>
            </a:r>
            <a:r>
              <a:rPr lang="en-US" dirty="0" smtClean="0"/>
              <a:t> dynasty (661-750)</a:t>
            </a:r>
            <a:endParaRPr lang="en-US" dirty="0"/>
          </a:p>
        </p:txBody>
      </p:sp>
      <p:sp>
        <p:nvSpPr>
          <p:cNvPr id="3" name="Content Placeholder 2"/>
          <p:cNvSpPr>
            <a:spLocks noGrp="1"/>
          </p:cNvSpPr>
          <p:nvPr>
            <p:ph idx="1"/>
          </p:nvPr>
        </p:nvSpPr>
        <p:spPr>
          <a:xfrm>
            <a:off x="228600" y="1295400"/>
            <a:ext cx="8686800" cy="2865438"/>
          </a:xfrm>
        </p:spPr>
        <p:txBody>
          <a:bodyPr>
            <a:normAutofit fontScale="85000" lnSpcReduction="20000"/>
          </a:bodyPr>
          <a:lstStyle/>
          <a:p>
            <a:r>
              <a:rPr lang="en-US" dirty="0" smtClean="0"/>
              <a:t>The first of the </a:t>
            </a:r>
            <a:r>
              <a:rPr lang="en-US" dirty="0" err="1" smtClean="0"/>
              <a:t>Umayyads</a:t>
            </a:r>
            <a:r>
              <a:rPr lang="en-US" dirty="0" smtClean="0"/>
              <a:t> was </a:t>
            </a:r>
            <a:r>
              <a:rPr lang="en-US" dirty="0" err="1" smtClean="0"/>
              <a:t>Muawiya</a:t>
            </a:r>
            <a:r>
              <a:rPr lang="en-US" dirty="0" smtClean="0"/>
              <a:t> (whose election led to the split)</a:t>
            </a:r>
          </a:p>
          <a:p>
            <a:pPr lvl="1"/>
            <a:r>
              <a:rPr lang="en-US" dirty="0" smtClean="0"/>
              <a:t>Moved capital city from Medina to Damascus (Syria)</a:t>
            </a:r>
          </a:p>
          <a:p>
            <a:pPr lvl="2"/>
            <a:r>
              <a:rPr lang="en-US" dirty="0" smtClean="0"/>
              <a:t>More centrally located; area heavily populated by non-Arabs</a:t>
            </a:r>
          </a:p>
          <a:p>
            <a:r>
              <a:rPr lang="en-US" dirty="0" smtClean="0"/>
              <a:t>The office of the caliph became more powerful and imperial, with a lavish palace and court that greatly contrasted to the simple lifestyles of Muhammad and his successors</a:t>
            </a:r>
            <a:endParaRPr lang="en-US" dirty="0"/>
          </a:p>
        </p:txBody>
      </p:sp>
      <p:pic>
        <p:nvPicPr>
          <p:cNvPr id="4" name="Picture 3"/>
          <p:cNvPicPr>
            <a:picLocks noChangeAspect="1"/>
          </p:cNvPicPr>
          <p:nvPr/>
        </p:nvPicPr>
        <p:blipFill>
          <a:blip r:embed="rId2"/>
          <a:stretch>
            <a:fillRect/>
          </a:stretch>
        </p:blipFill>
        <p:spPr>
          <a:xfrm>
            <a:off x="4038600" y="3810000"/>
            <a:ext cx="3886200" cy="2922954"/>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65" y="1295400"/>
            <a:ext cx="2743200" cy="5438354"/>
          </a:xfrm>
        </p:spPr>
        <p:txBody>
          <a:bodyPr>
            <a:normAutofit fontScale="70000" lnSpcReduction="20000"/>
          </a:bodyPr>
          <a:lstStyle/>
          <a:p>
            <a:r>
              <a:rPr lang="en-US" dirty="0" smtClean="0"/>
              <a:t>Under the </a:t>
            </a:r>
            <a:r>
              <a:rPr lang="en-US" dirty="0" err="1" smtClean="0"/>
              <a:t>Umayyads</a:t>
            </a:r>
            <a:r>
              <a:rPr lang="en-US" dirty="0" smtClean="0"/>
              <a:t>, the military continued to conquer east and west, but rate of growth slowed</a:t>
            </a:r>
          </a:p>
          <a:p>
            <a:pPr lvl="1"/>
            <a:r>
              <a:rPr lang="en-US" dirty="0" smtClean="0"/>
              <a:t>East – Afghanistan</a:t>
            </a:r>
          </a:p>
          <a:p>
            <a:pPr lvl="1"/>
            <a:r>
              <a:rPr lang="en-US" dirty="0" smtClean="0"/>
              <a:t>West – northern Africa and Christian Spain</a:t>
            </a:r>
          </a:p>
          <a:p>
            <a:r>
              <a:rPr lang="en-US" dirty="0" smtClean="0"/>
              <a:t>The Muslim advance was finally halted in 733 at the battle of tours in central France by the Frankish leader Charles Martel</a:t>
            </a:r>
            <a:endParaRPr lang="en-US" dirty="0"/>
          </a:p>
        </p:txBody>
      </p:sp>
      <p:pic>
        <p:nvPicPr>
          <p:cNvPr id="4" name="Picture 3"/>
          <p:cNvPicPr>
            <a:picLocks noChangeAspect="1"/>
          </p:cNvPicPr>
          <p:nvPr/>
        </p:nvPicPr>
        <p:blipFill>
          <a:blip r:embed="rId2"/>
          <a:stretch>
            <a:fillRect/>
          </a:stretch>
        </p:blipFill>
        <p:spPr>
          <a:xfrm>
            <a:off x="3124200" y="1676400"/>
            <a:ext cx="5913858" cy="434340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04800" y="1554162"/>
            <a:ext cx="8686800" cy="4846638"/>
          </a:xfrm>
        </p:spPr>
        <p:txBody>
          <a:bodyPr>
            <a:normAutofit lnSpcReduction="10000"/>
          </a:bodyPr>
          <a:lstStyle/>
          <a:p>
            <a:r>
              <a:rPr lang="en-US" dirty="0" smtClean="0"/>
              <a:t>The Muslims built </a:t>
            </a:r>
            <a:r>
              <a:rPr lang="en-US" dirty="0" smtClean="0"/>
              <a:t>a bureaucracy to govern their vast empire</a:t>
            </a:r>
          </a:p>
          <a:p>
            <a:pPr lvl="1"/>
            <a:r>
              <a:rPr lang="en-US" dirty="0" smtClean="0"/>
              <a:t>Core of caliph’s government and the army officers were Muslim Arabs who generally lived in urban centers and shared in the rewards gained from new conquests</a:t>
            </a:r>
          </a:p>
          <a:p>
            <a:pPr lvl="1"/>
            <a:r>
              <a:rPr lang="en-US" dirty="0" smtClean="0"/>
              <a:t>Rural areas – non-Arab people who </a:t>
            </a:r>
            <a:r>
              <a:rPr lang="en-US" dirty="0" smtClean="0"/>
              <a:t>paid </a:t>
            </a:r>
            <a:r>
              <a:rPr lang="en-US" dirty="0" smtClean="0"/>
              <a:t>taxes to support government</a:t>
            </a:r>
          </a:p>
          <a:p>
            <a:r>
              <a:rPr lang="en-US" dirty="0" smtClean="0"/>
              <a:t>Non-Arab Muslim converts received few financial or social benefits (few conversions)</a:t>
            </a:r>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10000"/>
          </a:bodyPr>
          <a:lstStyle/>
          <a:p>
            <a:r>
              <a:rPr lang="en-US" dirty="0" smtClean="0"/>
              <a:t>People of the book (Jews and Christians) were treated better, although they had to pay the same taxes as other subject people</a:t>
            </a:r>
          </a:p>
          <a:p>
            <a:r>
              <a:rPr lang="en-US" dirty="0" smtClean="0"/>
              <a:t>In 740s rebel </a:t>
            </a:r>
            <a:r>
              <a:rPr lang="en-US" dirty="0" err="1" smtClean="0"/>
              <a:t>mawali</a:t>
            </a:r>
            <a:r>
              <a:rPr lang="en-US" dirty="0" smtClean="0"/>
              <a:t> (non-Arab) </a:t>
            </a:r>
            <a:r>
              <a:rPr lang="en-US" dirty="0" smtClean="0"/>
              <a:t>joined forces to demand social and religious equality with Arab Muslims, and eventually overthrew the Umayyad Dynasty</a:t>
            </a:r>
          </a:p>
          <a:p>
            <a:r>
              <a:rPr lang="en-US" dirty="0" smtClean="0"/>
              <a:t>Abbasid clan took control of the caliphate in 750, when they moved the capital from troubled Damascus east to the newly built city of Baghdad, which was destined to rule over the golden age of Islamic civilization</a:t>
            </a: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abbasid dynasty (750-1258)</a:t>
            </a:r>
            <a:endParaRPr lang="en-US"/>
          </a:p>
        </p:txBody>
      </p:sp>
      <p:sp>
        <p:nvSpPr>
          <p:cNvPr id="3" name="Content Placeholder 2"/>
          <p:cNvSpPr>
            <a:spLocks noGrp="1"/>
          </p:cNvSpPr>
          <p:nvPr>
            <p:ph idx="1"/>
          </p:nvPr>
        </p:nvSpPr>
        <p:spPr>
          <a:xfrm>
            <a:off x="304800" y="1295400"/>
            <a:ext cx="2895600" cy="5303838"/>
          </a:xfrm>
        </p:spPr>
        <p:txBody>
          <a:bodyPr>
            <a:normAutofit fontScale="70000" lnSpcReduction="20000"/>
          </a:bodyPr>
          <a:lstStyle/>
          <a:p>
            <a:r>
              <a:rPr lang="en-US" dirty="0" smtClean="0"/>
              <a:t>The Abbasids claimed to be descendants of Muhammad’s uncle, so at first they were more acceptable to Shiites than the </a:t>
            </a:r>
            <a:r>
              <a:rPr lang="en-US" dirty="0" err="1" smtClean="0"/>
              <a:t>Umayyads</a:t>
            </a:r>
            <a:endParaRPr lang="en-US" dirty="0" smtClean="0"/>
          </a:p>
          <a:p>
            <a:pPr lvl="1"/>
            <a:r>
              <a:rPr lang="en-US" dirty="0" smtClean="0"/>
              <a:t>Opened the religion to all on an equal basis </a:t>
            </a:r>
          </a:p>
          <a:p>
            <a:pPr lvl="2"/>
            <a:r>
              <a:rPr lang="en-US" dirty="0" smtClean="0"/>
              <a:t>Others (non-Arabs) found their way into powerful positions</a:t>
            </a:r>
          </a:p>
          <a:p>
            <a:pPr lvl="1"/>
            <a:r>
              <a:rPr lang="en-US" dirty="0" smtClean="0"/>
              <a:t>Dynamic, heterogeneous civilization</a:t>
            </a:r>
            <a:endParaRPr lang="en-US" dirty="0"/>
          </a:p>
        </p:txBody>
      </p:sp>
      <p:pic>
        <p:nvPicPr>
          <p:cNvPr id="4" name="Picture 3"/>
          <p:cNvPicPr>
            <a:picLocks noChangeAspect="1"/>
          </p:cNvPicPr>
          <p:nvPr/>
        </p:nvPicPr>
        <p:blipFill>
          <a:blip r:embed="rId2"/>
          <a:stretch>
            <a:fillRect/>
          </a:stretch>
        </p:blipFill>
        <p:spPr>
          <a:xfrm>
            <a:off x="2971430" y="2286000"/>
            <a:ext cx="6020170" cy="3379895"/>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76200" y="1752600"/>
            <a:ext cx="9296400" cy="4525963"/>
          </a:xfrm>
        </p:spPr>
        <p:txBody>
          <a:bodyPr>
            <a:normAutofit/>
          </a:bodyPr>
          <a:lstStyle/>
          <a:p>
            <a:r>
              <a:rPr lang="en-US" dirty="0" smtClean="0"/>
              <a:t>Sheer size, poor communications, and collusion between Abbasid officials and local notables meant that the farther the town or village was from the capital, the less effectively royal commands were carried out</a:t>
            </a:r>
          </a:p>
          <a:p>
            <a:r>
              <a:rPr lang="en-US" dirty="0" smtClean="0"/>
              <a:t>Abbasids placed themselves above Islamic laws</a:t>
            </a:r>
          </a:p>
          <a:p>
            <a:r>
              <a:rPr lang="en-US" dirty="0" smtClean="0"/>
              <a:t>Stopped short of calling themselves divine</a:t>
            </a:r>
          </a:p>
          <a:p>
            <a:pPr lvl="1"/>
            <a:r>
              <a:rPr lang="en-US" dirty="0" smtClean="0"/>
              <a:t>“shadow of God”</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838200"/>
          </a:xfrm>
        </p:spPr>
        <p:txBody>
          <a:bodyPr>
            <a:normAutofit fontScale="90000"/>
          </a:bodyPr>
          <a:lstStyle/>
          <a:p>
            <a:r>
              <a:rPr lang="en-US" dirty="0" smtClean="0"/>
              <a:t>Desert and town: the </a:t>
            </a:r>
            <a:r>
              <a:rPr lang="en-US" dirty="0" err="1" smtClean="0"/>
              <a:t>arabian</a:t>
            </a:r>
            <a:r>
              <a:rPr lang="en-US" dirty="0" smtClean="0"/>
              <a:t> world and the birth of </a:t>
            </a:r>
            <a:r>
              <a:rPr lang="en-US" dirty="0" err="1" smtClean="0"/>
              <a:t>islam</a:t>
            </a:r>
            <a:endParaRPr lang="en-US" dirty="0"/>
          </a:p>
        </p:txBody>
      </p:sp>
      <p:sp>
        <p:nvSpPr>
          <p:cNvPr id="3" name="Content Placeholder 2"/>
          <p:cNvSpPr>
            <a:spLocks noGrp="1"/>
          </p:cNvSpPr>
          <p:nvPr>
            <p:ph idx="1"/>
          </p:nvPr>
        </p:nvSpPr>
        <p:spPr>
          <a:xfrm>
            <a:off x="270831" y="1371600"/>
            <a:ext cx="3733800" cy="5303838"/>
          </a:xfrm>
        </p:spPr>
        <p:txBody>
          <a:bodyPr>
            <a:normAutofit fontScale="92500" lnSpcReduction="20000"/>
          </a:bodyPr>
          <a:lstStyle/>
          <a:p>
            <a:r>
              <a:rPr lang="en-US" dirty="0" smtClean="0"/>
              <a:t>Arabian peninsula – most inhospitable desert in the world</a:t>
            </a:r>
          </a:p>
          <a:p>
            <a:r>
              <a:rPr lang="en-US" i="1" dirty="0" smtClean="0"/>
              <a:t>Bedouin</a:t>
            </a:r>
            <a:r>
              <a:rPr lang="en-US" dirty="0" smtClean="0"/>
              <a:t> – nomadic groups (camel and goat herding )living in the area</a:t>
            </a:r>
          </a:p>
          <a:p>
            <a:pPr lvl="1"/>
            <a:r>
              <a:rPr lang="en-US" dirty="0" smtClean="0"/>
              <a:t>Organized in kinship-based tribes and clans that often sparred with one another over scarce natural resources </a:t>
            </a:r>
            <a:endParaRPr lang="en-US" dirty="0"/>
          </a:p>
        </p:txBody>
      </p:sp>
      <p:pic>
        <p:nvPicPr>
          <p:cNvPr id="3074" name="Picture 2" descr="http://2012books.lardbucket.org/books/regional-geography-of-the-world-globalization-people-and-places/section_11/08d51ede4b1e33de7fa3bb4ac78df14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7200" y="1383535"/>
            <a:ext cx="4575176" cy="48964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838200"/>
          </a:xfrm>
        </p:spPr>
        <p:txBody>
          <a:bodyPr>
            <a:normAutofit fontScale="90000"/>
          </a:bodyPr>
          <a:lstStyle/>
          <a:p>
            <a:r>
              <a:rPr lang="en-US" dirty="0" smtClean="0"/>
              <a:t>Islamic conversion and </a:t>
            </a:r>
            <a:r>
              <a:rPr lang="en-US" dirty="0" err="1" smtClean="0"/>
              <a:t>mawali</a:t>
            </a:r>
            <a:r>
              <a:rPr lang="en-US" dirty="0" smtClean="0"/>
              <a:t> acceptance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 Abbasid era saw the full integration of new converts, both Arab and non-Arab (</a:t>
            </a:r>
            <a:r>
              <a:rPr lang="en-US" dirty="0" err="1" smtClean="0"/>
              <a:t>mawali</a:t>
            </a:r>
            <a:r>
              <a:rPr lang="en-US" dirty="0" smtClean="0"/>
              <a:t>)</a:t>
            </a:r>
          </a:p>
          <a:p>
            <a:pPr lvl="1"/>
            <a:r>
              <a:rPr lang="en-US" dirty="0" smtClean="0"/>
              <a:t>Mass conversions to Islam were encouraged for all peoples of the empire</a:t>
            </a:r>
          </a:p>
          <a:p>
            <a:pPr lvl="1"/>
            <a:r>
              <a:rPr lang="en-US" dirty="0" smtClean="0"/>
              <a:t>Converts were admitted on an equal footing with the first generations of believers</a:t>
            </a:r>
          </a:p>
          <a:p>
            <a:pPr lvl="1"/>
            <a:r>
              <a:rPr lang="en-US" dirty="0" smtClean="0"/>
              <a:t>Converts exempt from paying the head tax and had greater opportunities to get advanced schooling and launch careers as administrators, traders, or judges</a:t>
            </a:r>
          </a:p>
          <a:p>
            <a:r>
              <a:rPr lang="en-US" dirty="0" smtClean="0"/>
              <a:t>Finally defeated by </a:t>
            </a:r>
            <a:r>
              <a:rPr lang="en-US" dirty="0" smtClean="0"/>
              <a:t>Mongols (1258)</a:t>
            </a:r>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Golden age of </a:t>
            </a:r>
            <a:r>
              <a:rPr lang="en-US" dirty="0" err="1" smtClean="0"/>
              <a:t>islam</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During the Abbasid Dynasty, Islamic civilization experienced a “golden age” (800-1200)</a:t>
            </a:r>
          </a:p>
          <a:p>
            <a:pPr lvl="1"/>
            <a:r>
              <a:rPr lang="en-US" dirty="0" smtClean="0"/>
              <a:t>Widespread Arabic language (unifying force)</a:t>
            </a:r>
          </a:p>
          <a:p>
            <a:pPr lvl="1"/>
            <a:r>
              <a:rPr lang="en-US" dirty="0" smtClean="0"/>
              <a:t>Borrowed invention of paper from China</a:t>
            </a:r>
          </a:p>
          <a:p>
            <a:pPr lvl="1"/>
            <a:r>
              <a:rPr lang="en-US" dirty="0" smtClean="0"/>
              <a:t>Thousands of poems</a:t>
            </a:r>
          </a:p>
          <a:p>
            <a:pPr lvl="1"/>
            <a:r>
              <a:rPr lang="en-US" dirty="0" err="1" smtClean="0"/>
              <a:t>Madrasas</a:t>
            </a:r>
            <a:r>
              <a:rPr lang="en-US" dirty="0" smtClean="0"/>
              <a:t> – urban universities that actively preserved and translated the writings of ancient Greeks and Indians</a:t>
            </a:r>
          </a:p>
          <a:p>
            <a:pPr lvl="1"/>
            <a:r>
              <a:rPr lang="en-US" dirty="0" smtClean="0"/>
              <a:t>Arabic numerals – still used today (allowed the development of algebra)</a:t>
            </a:r>
          </a:p>
          <a:p>
            <a:pPr lvl="1"/>
            <a:r>
              <a:rPr lang="en-US" dirty="0" smtClean="0"/>
              <a:t>Made advances in optical science, pharmacology, and anatomy</a:t>
            </a: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2982" y="1624427"/>
            <a:ext cx="8718036" cy="3609145"/>
          </a:xfrm>
          <a:prstGeom prst="rect">
            <a:avLst/>
          </a:prstGeom>
        </p:spPr>
      </p:pic>
    </p:spTree>
    <p:extLst>
      <p:ext uri="{BB962C8B-B14F-4D97-AF65-F5344CB8AC3E}">
        <p14:creationId xmlns:p14="http://schemas.microsoft.com/office/powerpoint/2010/main" val="5721537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Decline and fall of </a:t>
            </a:r>
            <a:r>
              <a:rPr lang="en-US" dirty="0" err="1" smtClean="0"/>
              <a:t>abbasid</a:t>
            </a:r>
            <a:r>
              <a:rPr lang="en-US" dirty="0" smtClean="0"/>
              <a:t> caliphate</a:t>
            </a:r>
            <a:endParaRPr lang="en-US" dirty="0"/>
          </a:p>
        </p:txBody>
      </p:sp>
      <p:sp>
        <p:nvSpPr>
          <p:cNvPr id="3" name="Content Placeholder 2"/>
          <p:cNvSpPr>
            <a:spLocks noGrp="1"/>
          </p:cNvSpPr>
          <p:nvPr>
            <p:ph idx="1"/>
          </p:nvPr>
        </p:nvSpPr>
        <p:spPr>
          <a:xfrm>
            <a:off x="298580" y="1295400"/>
            <a:ext cx="8686800" cy="1874838"/>
          </a:xfrm>
        </p:spPr>
        <p:txBody>
          <a:bodyPr>
            <a:normAutofit fontScale="62500" lnSpcReduction="20000"/>
          </a:bodyPr>
          <a:lstStyle/>
          <a:p>
            <a:r>
              <a:rPr lang="en-US" dirty="0" smtClean="0"/>
              <a:t>Caliphates were always weakened by religious splits within their ranks (Sunnis and </a:t>
            </a:r>
            <a:r>
              <a:rPr lang="en-US" dirty="0" err="1" smtClean="0"/>
              <a:t>Shi’ites</a:t>
            </a:r>
            <a:r>
              <a:rPr lang="en-US" dirty="0" smtClean="0"/>
              <a:t>)</a:t>
            </a:r>
          </a:p>
          <a:p>
            <a:r>
              <a:rPr lang="en-US" dirty="0" smtClean="0"/>
              <a:t>Difficulty of holding together a highly diversified empire from one central location (Baghdad)</a:t>
            </a:r>
          </a:p>
          <a:p>
            <a:r>
              <a:rPr lang="en-US" dirty="0" smtClean="0"/>
              <a:t>Slave revolts and peasant uprisings</a:t>
            </a:r>
          </a:p>
          <a:p>
            <a:r>
              <a:rPr lang="en-US" dirty="0" smtClean="0"/>
              <a:t>Later Abbasid caliphs were incompetent</a:t>
            </a:r>
            <a:endParaRPr lang="en-US" dirty="0"/>
          </a:p>
        </p:txBody>
      </p:sp>
      <p:pic>
        <p:nvPicPr>
          <p:cNvPr id="4" name="Picture 3"/>
          <p:cNvPicPr>
            <a:picLocks noChangeAspect="1"/>
          </p:cNvPicPr>
          <p:nvPr/>
        </p:nvPicPr>
        <p:blipFill>
          <a:blip r:embed="rId2"/>
          <a:stretch>
            <a:fillRect/>
          </a:stretch>
        </p:blipFill>
        <p:spPr>
          <a:xfrm>
            <a:off x="1905000" y="3170238"/>
            <a:ext cx="5047886" cy="3526146"/>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ontent Placeholder 1"/>
          <p:cNvSpPr>
            <a:spLocks noGrp="1"/>
          </p:cNvSpPr>
          <p:nvPr>
            <p:ph idx="1"/>
          </p:nvPr>
        </p:nvSpPr>
        <p:spPr>
          <a:xfrm>
            <a:off x="609600" y="1752600"/>
            <a:ext cx="7315200" cy="4525963"/>
          </a:xfrm>
        </p:spPr>
        <p:txBody>
          <a:bodyPr/>
          <a:lstStyle/>
          <a:p>
            <a:pPr eaLnBrk="1" hangingPunct="1">
              <a:defRPr/>
            </a:pPr>
            <a:r>
              <a:rPr lang="en-US" u="sng" dirty="0"/>
              <a:t>I</a:t>
            </a:r>
            <a:r>
              <a:rPr lang="en-US" u="sng" dirty="0" smtClean="0"/>
              <a:t>nitially </a:t>
            </a:r>
            <a:r>
              <a:rPr lang="en-US" u="sng" dirty="0" smtClean="0"/>
              <a:t>illiterate, they rapidly absorbed the culture of Persia, Rome, Hellenistic Greece, and Mesopotamia</a:t>
            </a:r>
          </a:p>
          <a:p>
            <a:pPr eaLnBrk="1" hangingPunct="1">
              <a:defRPr/>
            </a:pPr>
            <a:r>
              <a:rPr lang="en-US" dirty="0" smtClean="0"/>
              <a:t>Muslim philosophers preserved the writings of the Greeks and transmitted these critical concepts through an Islamic filter to the West</a:t>
            </a:r>
          </a:p>
        </p:txBody>
      </p:sp>
      <p:sp>
        <p:nvSpPr>
          <p:cNvPr id="3" name="Title 2"/>
          <p:cNvSpPr>
            <a:spLocks noGrp="1"/>
          </p:cNvSpPr>
          <p:nvPr>
            <p:ph type="title"/>
          </p:nvPr>
        </p:nvSpPr>
        <p:spPr/>
        <p:txBody>
          <a:bodyPr/>
          <a:lstStyle/>
          <a:p>
            <a:pPr eaLnBrk="1" fontAlgn="auto" hangingPunct="1">
              <a:spcAft>
                <a:spcPts val="0"/>
              </a:spcAft>
              <a:defRPr/>
            </a:pPr>
            <a:r>
              <a:rPr smtClean="0"/>
              <a:t>First Flowering of Islamic Learning</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ontent Placeholder 1"/>
          <p:cNvSpPr>
            <a:spLocks noGrp="1"/>
          </p:cNvSpPr>
          <p:nvPr>
            <p:ph idx="1"/>
          </p:nvPr>
        </p:nvSpPr>
        <p:spPr>
          <a:xfrm>
            <a:off x="457200" y="1752600"/>
            <a:ext cx="8382000" cy="4830763"/>
          </a:xfrm>
        </p:spPr>
        <p:txBody>
          <a:bodyPr/>
          <a:lstStyle/>
          <a:p>
            <a:pPr eaLnBrk="1" hangingPunct="1">
              <a:defRPr/>
            </a:pPr>
            <a:r>
              <a:rPr lang="en-US" dirty="0"/>
              <a:t>T</a:t>
            </a:r>
            <a:r>
              <a:rPr lang="en-US" dirty="0" smtClean="0"/>
              <a:t>he </a:t>
            </a:r>
            <a:r>
              <a:rPr lang="en-US" dirty="0" smtClean="0"/>
              <a:t>creation of a global empire</a:t>
            </a:r>
          </a:p>
          <a:p>
            <a:pPr eaLnBrk="1" hangingPunct="1">
              <a:defRPr/>
            </a:pPr>
            <a:r>
              <a:rPr lang="en-US" dirty="0"/>
              <a:t>T</a:t>
            </a:r>
            <a:r>
              <a:rPr lang="en-US" dirty="0" smtClean="0"/>
              <a:t>he </a:t>
            </a:r>
            <a:r>
              <a:rPr lang="en-US" dirty="0" smtClean="0"/>
              <a:t>emergence of one of the universal religions</a:t>
            </a:r>
          </a:p>
          <a:p>
            <a:pPr eaLnBrk="1" hangingPunct="1">
              <a:defRPr/>
            </a:pPr>
            <a:r>
              <a:rPr lang="en-US" dirty="0"/>
              <a:t>T</a:t>
            </a:r>
            <a:r>
              <a:rPr lang="en-US" dirty="0" smtClean="0"/>
              <a:t>he </a:t>
            </a:r>
            <a:r>
              <a:rPr lang="en-US" dirty="0" smtClean="0"/>
              <a:t>preservation of the cultures of ancient Hellenistic Greece and Persia,</a:t>
            </a:r>
          </a:p>
          <a:p>
            <a:pPr eaLnBrk="1" hangingPunct="1">
              <a:defRPr/>
            </a:pPr>
            <a:r>
              <a:rPr lang="en-US" dirty="0"/>
              <a:t>C</a:t>
            </a:r>
            <a:r>
              <a:rPr lang="en-US" dirty="0" smtClean="0"/>
              <a:t>onstruction </a:t>
            </a:r>
            <a:r>
              <a:rPr lang="en-US" dirty="0" smtClean="0"/>
              <a:t>of a Eurasian trade system that would survive until the 16</a:t>
            </a:r>
            <a:r>
              <a:rPr lang="en-US" baseline="30000" dirty="0" smtClean="0"/>
              <a:t>th</a:t>
            </a:r>
            <a:r>
              <a:rPr lang="en-US" dirty="0" smtClean="0"/>
              <a:t> </a:t>
            </a:r>
            <a:r>
              <a:rPr lang="en-US" dirty="0" smtClean="0"/>
              <a:t>century</a:t>
            </a:r>
            <a:endParaRPr lang="en-US" dirty="0" smtClean="0"/>
          </a:p>
        </p:txBody>
      </p:sp>
      <p:sp>
        <p:nvSpPr>
          <p:cNvPr id="3" name="Title 2"/>
          <p:cNvSpPr>
            <a:spLocks noGrp="1"/>
          </p:cNvSpPr>
          <p:nvPr>
            <p:ph type="title"/>
          </p:nvPr>
        </p:nvSpPr>
        <p:spPr/>
        <p:txBody>
          <a:bodyPr/>
          <a:lstStyle/>
          <a:p>
            <a:pPr eaLnBrk="1" fontAlgn="auto" hangingPunct="1">
              <a:spcAft>
                <a:spcPts val="0"/>
              </a:spcAft>
              <a:defRPr/>
            </a:pPr>
            <a:r>
              <a:rPr smtClean="0"/>
              <a:t>Achievements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838200"/>
          </a:xfrm>
        </p:spPr>
        <p:txBody>
          <a:bodyPr>
            <a:normAutofit fontScale="90000"/>
          </a:bodyPr>
          <a:lstStyle/>
          <a:p>
            <a:r>
              <a:rPr lang="en-US" dirty="0" smtClean="0"/>
              <a:t>Clan identity, clan rivalries, and the cycle for vengeance</a:t>
            </a:r>
            <a:endParaRPr lang="en-US" dirty="0"/>
          </a:p>
        </p:txBody>
      </p:sp>
      <p:sp>
        <p:nvSpPr>
          <p:cNvPr id="3" name="Content Placeholder 2"/>
          <p:cNvSpPr>
            <a:spLocks noGrp="1"/>
          </p:cNvSpPr>
          <p:nvPr>
            <p:ph idx="1"/>
          </p:nvPr>
        </p:nvSpPr>
        <p:spPr>
          <a:xfrm>
            <a:off x="4876800" y="1554162"/>
            <a:ext cx="4114800" cy="5532438"/>
          </a:xfrm>
        </p:spPr>
        <p:txBody>
          <a:bodyPr>
            <a:normAutofit fontScale="77500" lnSpcReduction="20000"/>
          </a:bodyPr>
          <a:lstStyle/>
          <a:p>
            <a:r>
              <a:rPr lang="en-US" dirty="0" smtClean="0"/>
              <a:t>Bedouin herders lived in kin-related clan groups</a:t>
            </a:r>
          </a:p>
          <a:p>
            <a:pPr lvl="1"/>
            <a:r>
              <a:rPr lang="en-US" dirty="0" smtClean="0"/>
              <a:t>Lived in highly mobile tents</a:t>
            </a:r>
          </a:p>
          <a:p>
            <a:pPr lvl="1"/>
            <a:r>
              <a:rPr lang="en-US" dirty="0" smtClean="0"/>
              <a:t>Clans were clustered in larger tribal groupings</a:t>
            </a:r>
          </a:p>
          <a:p>
            <a:pPr lvl="1"/>
            <a:r>
              <a:rPr lang="en-US" dirty="0" smtClean="0"/>
              <a:t>Strong dependence on and loyalty to one’s family and clan</a:t>
            </a:r>
          </a:p>
          <a:p>
            <a:pPr lvl="1"/>
            <a:r>
              <a:rPr lang="en-US" dirty="0" smtClean="0"/>
              <a:t>Survival depended on cooperation with and support from kin</a:t>
            </a:r>
          </a:p>
          <a:p>
            <a:pPr lvl="1"/>
            <a:r>
              <a:rPr lang="en-US" dirty="0" smtClean="0"/>
              <a:t>Wide disparities of wealth and status within clan groups and between clans of the same tribe</a:t>
            </a:r>
            <a:br>
              <a:rPr lang="en-US" dirty="0" smtClean="0"/>
            </a:br>
            <a:endParaRPr lang="en-US" dirty="0"/>
          </a:p>
        </p:txBody>
      </p:sp>
      <p:pic>
        <p:nvPicPr>
          <p:cNvPr id="4098" name="Picture 2" descr="http://people.opposingviews.com/DM-Resize/photos.demandstudios.com/getty/article/96/52/HF3119-001.jpg%3Fw%3D600%26h%3D600%26keep_ratio%3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627" y="2537301"/>
            <a:ext cx="4572000" cy="35661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76200" y="2332037"/>
            <a:ext cx="9144000" cy="4525963"/>
          </a:xfrm>
        </p:spPr>
        <p:txBody>
          <a:bodyPr/>
          <a:lstStyle/>
          <a:p>
            <a:r>
              <a:rPr lang="en-US" dirty="0" err="1" smtClean="0"/>
              <a:t>Shayks</a:t>
            </a:r>
            <a:r>
              <a:rPr lang="en-US" dirty="0" smtClean="0"/>
              <a:t> (leaders of tribes and clans), warriors, and slaves (remnants of rival clans defeated in war)</a:t>
            </a:r>
          </a:p>
          <a:p>
            <a:r>
              <a:rPr lang="en-US" dirty="0" smtClean="0"/>
              <a:t>Wars often broke out as a result of one clan encroaching on the pasture area of another clan</a:t>
            </a:r>
          </a:p>
          <a:p>
            <a:pPr lvl="1"/>
            <a:r>
              <a:rPr lang="en-US" dirty="0" smtClean="0"/>
              <a:t>Battles were fought according to a code of chivalry quite common in early cultures</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Towns and long distance trade</a:t>
            </a:r>
            <a:endParaRPr lang="en-US" dirty="0"/>
          </a:p>
        </p:txBody>
      </p:sp>
      <p:sp>
        <p:nvSpPr>
          <p:cNvPr id="3" name="Content Placeholder 2"/>
          <p:cNvSpPr>
            <a:spLocks noGrp="1"/>
          </p:cNvSpPr>
          <p:nvPr>
            <p:ph idx="1"/>
          </p:nvPr>
        </p:nvSpPr>
        <p:spPr>
          <a:xfrm>
            <a:off x="152400" y="1600200"/>
            <a:ext cx="2743200" cy="5608638"/>
          </a:xfrm>
        </p:spPr>
        <p:txBody>
          <a:bodyPr>
            <a:normAutofit fontScale="62500" lnSpcReduction="20000"/>
          </a:bodyPr>
          <a:lstStyle/>
          <a:p>
            <a:r>
              <a:rPr lang="en-US" dirty="0" smtClean="0"/>
              <a:t>Mecca and Medina – Trading towns in the region close to the Red Sea</a:t>
            </a:r>
          </a:p>
          <a:p>
            <a:r>
              <a:rPr lang="en-US" dirty="0" smtClean="0"/>
              <a:t>Mecca – founded by the </a:t>
            </a:r>
            <a:r>
              <a:rPr lang="en-US" i="1" dirty="0" smtClean="0"/>
              <a:t>Umayyad</a:t>
            </a:r>
            <a:r>
              <a:rPr lang="en-US" dirty="0" smtClean="0"/>
              <a:t> clan of the </a:t>
            </a:r>
            <a:r>
              <a:rPr lang="en-US" i="1" dirty="0" err="1" smtClean="0"/>
              <a:t>Quraysh</a:t>
            </a:r>
            <a:r>
              <a:rPr lang="en-US" dirty="0" smtClean="0"/>
              <a:t> </a:t>
            </a:r>
            <a:r>
              <a:rPr lang="en-US" dirty="0" err="1" smtClean="0"/>
              <a:t>bedouin</a:t>
            </a:r>
            <a:r>
              <a:rPr lang="en-US" dirty="0" smtClean="0"/>
              <a:t> tribe (members of the clan dominated its politics and commercial economy)</a:t>
            </a:r>
          </a:p>
          <a:p>
            <a:r>
              <a:rPr lang="en-US" dirty="0" smtClean="0"/>
              <a:t>Wealth of Mecca – </a:t>
            </a:r>
            <a:r>
              <a:rPr lang="en-US" dirty="0" err="1" smtClean="0"/>
              <a:t>Ka’ba</a:t>
            </a:r>
            <a:r>
              <a:rPr lang="en-US" dirty="0" smtClean="0"/>
              <a:t> (most revered religious shrines in the pre-Islamic world; also called the Black Stone)</a:t>
            </a:r>
            <a:endParaRPr lang="en-US" dirty="0"/>
          </a:p>
        </p:txBody>
      </p:sp>
      <p:pic>
        <p:nvPicPr>
          <p:cNvPr id="4" name="Picture 3"/>
          <p:cNvPicPr>
            <a:picLocks noChangeAspect="1"/>
          </p:cNvPicPr>
          <p:nvPr/>
        </p:nvPicPr>
        <p:blipFill>
          <a:blip r:embed="rId2"/>
          <a:stretch>
            <a:fillRect/>
          </a:stretch>
        </p:blipFill>
        <p:spPr>
          <a:xfrm>
            <a:off x="4397829" y="1219200"/>
            <a:ext cx="4593771" cy="3572933"/>
          </a:xfrm>
          <a:prstGeom prst="rect">
            <a:avLst/>
          </a:prstGeom>
        </p:spPr>
      </p:pic>
      <p:pic>
        <p:nvPicPr>
          <p:cNvPr id="5" name="Picture 4"/>
          <p:cNvPicPr>
            <a:picLocks noChangeAspect="1"/>
          </p:cNvPicPr>
          <p:nvPr/>
        </p:nvPicPr>
        <p:blipFill>
          <a:blip r:embed="rId3"/>
          <a:stretch>
            <a:fillRect/>
          </a:stretch>
        </p:blipFill>
        <p:spPr>
          <a:xfrm>
            <a:off x="3505200" y="3682890"/>
            <a:ext cx="1981200" cy="314205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Cities established in an oasis</a:t>
            </a:r>
          </a:p>
          <a:p>
            <a:r>
              <a:rPr lang="en-US" dirty="0" smtClean="0"/>
              <a:t>Wells and springs made sedentary agriculture possible (date palms, fruit and seeds traded to the </a:t>
            </a:r>
            <a:r>
              <a:rPr lang="en-US" dirty="0" err="1" smtClean="0"/>
              <a:t>bedouins</a:t>
            </a:r>
            <a:r>
              <a:rPr lang="en-US" dirty="0" smtClean="0"/>
              <a:t>)</a:t>
            </a:r>
          </a:p>
          <a:p>
            <a:r>
              <a:rPr lang="en-US" dirty="0" smtClean="0"/>
              <a:t>Mecca – dominated by Umayyad</a:t>
            </a:r>
          </a:p>
          <a:p>
            <a:r>
              <a:rPr lang="en-US" dirty="0" smtClean="0"/>
              <a:t>Medina – contested by two </a:t>
            </a:r>
            <a:r>
              <a:rPr lang="en-US" dirty="0" err="1" smtClean="0"/>
              <a:t>bedouin</a:t>
            </a:r>
            <a:r>
              <a:rPr lang="en-US" dirty="0" smtClean="0"/>
              <a:t> and three Jewish clans</a:t>
            </a:r>
            <a:endParaRPr lang="en-US" dirty="0"/>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1104</TotalTime>
  <Words>2554</Words>
  <Application>Microsoft Office PowerPoint</Application>
  <PresentationFormat>On-screen Show (4:3)</PresentationFormat>
  <Paragraphs>246</Paragraphs>
  <Slides>55</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55</vt:i4>
      </vt:variant>
    </vt:vector>
  </HeadingPairs>
  <TitlesOfParts>
    <vt:vector size="63" baseType="lpstr">
      <vt:lpstr>Calibri</vt:lpstr>
      <vt:lpstr>Calligrapher</vt:lpstr>
      <vt:lpstr>Comic Sans MS</vt:lpstr>
      <vt:lpstr>Franklin Gothic Book</vt:lpstr>
      <vt:lpstr>Franklin Gothic Medium</vt:lpstr>
      <vt:lpstr>Wingdings</vt:lpstr>
      <vt:lpstr>Wingdings 2</vt:lpstr>
      <vt:lpstr>Trek</vt:lpstr>
      <vt:lpstr>Chapter 6</vt:lpstr>
      <vt:lpstr>PowerPoint Presentation</vt:lpstr>
      <vt:lpstr>PowerPoint Presentation</vt:lpstr>
      <vt:lpstr>PowerPoint Presentation</vt:lpstr>
      <vt:lpstr>Desert and town: the arabian world and the birth of islam</vt:lpstr>
      <vt:lpstr>Clan identity, clan rivalries, and the cycle for vengeance</vt:lpstr>
      <vt:lpstr>PowerPoint Presentation</vt:lpstr>
      <vt:lpstr>Towns and long distance trade</vt:lpstr>
      <vt:lpstr>PowerPoint Presentation</vt:lpstr>
      <vt:lpstr>Marriage and family in pre-islamic arabia</vt:lpstr>
      <vt:lpstr>Poets and neglected gods</vt:lpstr>
      <vt:lpstr>The life of muhammad and the genesis of islam</vt:lpstr>
      <vt:lpstr>Muhammad’s vision</vt:lpstr>
      <vt:lpstr>PowerPoint Presentation</vt:lpstr>
      <vt:lpstr>PowerPoint Presentation</vt:lpstr>
      <vt:lpstr>PowerPoint Presentation</vt:lpstr>
      <vt:lpstr>The growth of islam during muhammad’s life</vt:lpstr>
      <vt:lpstr>PowerPoint Presentation</vt:lpstr>
      <vt:lpstr>Arabs and islam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Universal elements in islam</vt:lpstr>
      <vt:lpstr>PowerPoint Presentation</vt:lpstr>
      <vt:lpstr>PowerPoint Presentation</vt:lpstr>
      <vt:lpstr>PowerPoint Presentation</vt:lpstr>
      <vt:lpstr>PowerPoint Presentation</vt:lpstr>
      <vt:lpstr>PowerPoint Presentation</vt:lpstr>
      <vt:lpstr>PowerPoint Presentation</vt:lpstr>
      <vt:lpstr>The arab empire of the umayyads (661-750)</vt:lpstr>
      <vt:lpstr>PowerPoint Presentation</vt:lpstr>
      <vt:lpstr>Consolidation and division in the islamic community</vt:lpstr>
      <vt:lpstr>PowerPoint Presentation</vt:lpstr>
      <vt:lpstr>PowerPoint Presentation</vt:lpstr>
      <vt:lpstr>PowerPoint Presentation</vt:lpstr>
      <vt:lpstr>The umayyad dynasty (661-750)</vt:lpstr>
      <vt:lpstr>PowerPoint Presentation</vt:lpstr>
      <vt:lpstr>PowerPoint Presentation</vt:lpstr>
      <vt:lpstr>PowerPoint Presentation</vt:lpstr>
      <vt:lpstr>The abbasid dynasty (750-1258)</vt:lpstr>
      <vt:lpstr>PowerPoint Presentation</vt:lpstr>
      <vt:lpstr>Islamic conversion and mawali acceptance</vt:lpstr>
      <vt:lpstr>Golden age of islam</vt:lpstr>
      <vt:lpstr>PowerPoint Presentation</vt:lpstr>
      <vt:lpstr>Decline and fall of abbasid caliphate</vt:lpstr>
      <vt:lpstr>First Flowering of Islamic Learning</vt:lpstr>
      <vt:lpstr>Achievements</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6</dc:title>
  <dc:creator>Jordan</dc:creator>
  <cp:lastModifiedBy>Jordan Meiners</cp:lastModifiedBy>
  <cp:revision>31</cp:revision>
  <dcterms:created xsi:type="dcterms:W3CDTF">2013-02-03T17:39:13Z</dcterms:created>
  <dcterms:modified xsi:type="dcterms:W3CDTF">2014-01-22T19:08:40Z</dcterms:modified>
</cp:coreProperties>
</file>