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13" r:id="rId18"/>
    <p:sldId id="272" r:id="rId19"/>
    <p:sldId id="273" r:id="rId20"/>
    <p:sldId id="274" r:id="rId21"/>
    <p:sldId id="276" r:id="rId22"/>
    <p:sldId id="277" r:id="rId23"/>
    <p:sldId id="279" r:id="rId24"/>
    <p:sldId id="280" r:id="rId25"/>
    <p:sldId id="282" r:id="rId26"/>
    <p:sldId id="281" r:id="rId27"/>
    <p:sldId id="278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6" r:id="rId40"/>
    <p:sldId id="297" r:id="rId41"/>
    <p:sldId id="298" r:id="rId42"/>
    <p:sldId id="295" r:id="rId43"/>
    <p:sldId id="299" r:id="rId44"/>
    <p:sldId id="300" r:id="rId45"/>
    <p:sldId id="302" r:id="rId46"/>
    <p:sldId id="303" r:id="rId47"/>
    <p:sldId id="304" r:id="rId48"/>
    <p:sldId id="305" r:id="rId49"/>
    <p:sldId id="307" r:id="rId50"/>
    <p:sldId id="309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ABEB9-D744-42D1-B936-CE706F3ED0D2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83FE1E8-3111-4844-B0A8-7C728DF8D2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ABEB9-D744-42D1-B936-CE706F3ED0D2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E1E8-3111-4844-B0A8-7C728DF8D2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ABEB9-D744-42D1-B936-CE706F3ED0D2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E1E8-3111-4844-B0A8-7C728DF8D2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ABEB9-D744-42D1-B936-CE706F3ED0D2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E1E8-3111-4844-B0A8-7C728DF8D2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ABEB9-D744-42D1-B936-CE706F3ED0D2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83FE1E8-3111-4844-B0A8-7C728DF8D2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ABEB9-D744-42D1-B936-CE706F3ED0D2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E1E8-3111-4844-B0A8-7C728DF8D2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ABEB9-D744-42D1-B936-CE706F3ED0D2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E1E8-3111-4844-B0A8-7C728DF8D2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ABEB9-D744-42D1-B936-CE706F3ED0D2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E1E8-3111-4844-B0A8-7C728DF8D2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ABEB9-D744-42D1-B936-CE706F3ED0D2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E1E8-3111-4844-B0A8-7C728DF8D2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ABEB9-D744-42D1-B936-CE706F3ED0D2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E1E8-3111-4844-B0A8-7C728DF8D2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ABEB9-D744-42D1-B936-CE706F3ED0D2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83FE1E8-3111-4844-B0A8-7C728DF8D2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7FABEB9-D744-42D1-B936-CE706F3ED0D2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83FE1E8-3111-4844-B0A8-7C728DF8D2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hilip_V_of_Spain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Jean_Alaux" TargetMode="External"/><Relationship Id="rId5" Type="http://schemas.openxmlformats.org/officeDocument/2006/relationships/hyperlink" Target="http://en.wikipedia.org/wiki/Battle_of_Villaviciosa" TargetMode="External"/><Relationship Id="rId4" Type="http://schemas.openxmlformats.org/officeDocument/2006/relationships/hyperlink" Target="http://en.wikipedia.org/wiki/Louis_Joseph,_Duke_of_Vend%C3%B4me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Early Latin America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19</a:t>
            </a:r>
            <a:endParaRPr lang="en-US" dirty="0"/>
          </a:p>
        </p:txBody>
      </p:sp>
      <p:pic>
        <p:nvPicPr>
          <p:cNvPr id="57346" name="Picture 2" descr="http://www.sbceo.k12.ca.us/~vms/carlton/Renaissance/SpanishDiseas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0325" y="3733800"/>
            <a:ext cx="4181475" cy="292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228600"/>
            <a:ext cx="8839200" cy="3200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 the Caribbean, the agricultural </a:t>
            </a:r>
            <a:r>
              <a:rPr lang="en-US" dirty="0" err="1" smtClean="0"/>
              <a:t>Taino</a:t>
            </a:r>
            <a:r>
              <a:rPr lang="en-US" dirty="0" smtClean="0"/>
              <a:t> Indians of the islands provided surplus of labor</a:t>
            </a:r>
          </a:p>
          <a:p>
            <a:pPr lvl="1"/>
            <a:r>
              <a:rPr lang="en-US" dirty="0" err="1" smtClean="0"/>
              <a:t>Encomienda</a:t>
            </a:r>
            <a:r>
              <a:rPr lang="en-US" dirty="0" smtClean="0"/>
              <a:t> – grants of Indians given to individual Spanish</a:t>
            </a:r>
          </a:p>
          <a:p>
            <a:pPr lvl="2"/>
            <a:r>
              <a:rPr lang="en-US" dirty="0" smtClean="0"/>
              <a:t>Similar to serfdom</a:t>
            </a:r>
          </a:p>
          <a:p>
            <a:r>
              <a:rPr lang="en-US" dirty="0" smtClean="0"/>
              <a:t>Gold hunting, slaving, and European diseases rapidly depopulated the islands</a:t>
            </a:r>
          </a:p>
          <a:p>
            <a:pPr lvl="1"/>
            <a:r>
              <a:rPr lang="en-US" dirty="0" smtClean="0"/>
              <a:t>Within two decades little was left there to hold Spanish attention</a:t>
            </a:r>
          </a:p>
          <a:p>
            <a:pPr lvl="2"/>
            <a:r>
              <a:rPr lang="en-US" dirty="0" smtClean="0"/>
              <a:t>Spanish would set up a few strongly fortified ports to guard their </a:t>
            </a:r>
            <a:r>
              <a:rPr lang="en-US" dirty="0" smtClean="0"/>
              <a:t>commercial lifeline, </a:t>
            </a:r>
            <a:r>
              <a:rPr lang="en-US" dirty="0" smtClean="0"/>
              <a:t>but Caribbean would become a colonial backwater until sugar and slaves created resurgence</a:t>
            </a:r>
            <a:endParaRPr lang="en-US" dirty="0"/>
          </a:p>
        </p:txBody>
      </p:sp>
      <p:pic>
        <p:nvPicPr>
          <p:cNvPr id="47106" name="Picture 2" descr="http://i268.photobucket.com/albums/jj38/axzhang/INTERMISSION/encomiend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276600"/>
            <a:ext cx="5341747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304800"/>
            <a:ext cx="8458200" cy="3352800"/>
          </a:xfrm>
        </p:spPr>
        <p:txBody>
          <a:bodyPr>
            <a:normAutofit/>
          </a:bodyPr>
          <a:lstStyle/>
          <a:p>
            <a:r>
              <a:rPr lang="en-US" dirty="0" smtClean="0"/>
              <a:t>Spaniards </a:t>
            </a:r>
            <a:r>
              <a:rPr lang="en-US" dirty="0" smtClean="0"/>
              <a:t>established Iberian-style cities but had to adapt them to American realities</a:t>
            </a:r>
          </a:p>
          <a:p>
            <a:pPr lvl="1"/>
            <a:r>
              <a:rPr lang="en-US" dirty="0" smtClean="0"/>
              <a:t>Hurricanes and Indians caused many towns to be moved or abandoned</a:t>
            </a:r>
          </a:p>
          <a:p>
            <a:r>
              <a:rPr lang="en-US" dirty="0" smtClean="0"/>
              <a:t>Royal administration</a:t>
            </a:r>
          </a:p>
          <a:p>
            <a:pPr lvl="1"/>
            <a:r>
              <a:rPr lang="en-US" dirty="0" smtClean="0"/>
              <a:t>Creation of administrative institutions</a:t>
            </a:r>
          </a:p>
          <a:p>
            <a:pPr lvl="2"/>
            <a:r>
              <a:rPr lang="en-US" dirty="0" smtClean="0"/>
              <a:t>Governorship</a:t>
            </a:r>
          </a:p>
          <a:p>
            <a:pPr lvl="2"/>
            <a:r>
              <a:rPr lang="en-US" dirty="0" smtClean="0"/>
              <a:t>Treasury office</a:t>
            </a:r>
          </a:p>
          <a:p>
            <a:pPr lvl="2"/>
            <a:r>
              <a:rPr lang="en-US" dirty="0" smtClean="0"/>
              <a:t>Royal court of appeals (staffed by professional magistrates)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657600"/>
            <a:ext cx="4343400" cy="28838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4820" y="304800"/>
            <a:ext cx="8763000" cy="4191000"/>
          </a:xfrm>
        </p:spPr>
        <p:txBody>
          <a:bodyPr/>
          <a:lstStyle/>
          <a:p>
            <a:r>
              <a:rPr lang="en-US" dirty="0" smtClean="0"/>
              <a:t>A body of laws was developed based on those of Spain (and changed by American experience)</a:t>
            </a:r>
          </a:p>
          <a:p>
            <a:r>
              <a:rPr lang="en-US" dirty="0" smtClean="0"/>
              <a:t>The church </a:t>
            </a:r>
          </a:p>
          <a:p>
            <a:pPr lvl="1"/>
            <a:r>
              <a:rPr lang="en-US" dirty="0" smtClean="0"/>
              <a:t>First – individual priests</a:t>
            </a:r>
          </a:p>
          <a:p>
            <a:pPr lvl="1"/>
            <a:r>
              <a:rPr lang="en-US" dirty="0" smtClean="0"/>
              <a:t>Then… missionaries (such as the Dominicans and Jesuits)</a:t>
            </a:r>
          </a:p>
          <a:p>
            <a:r>
              <a:rPr lang="en-US" dirty="0" smtClean="0"/>
              <a:t>1530 – cathedral built on </a:t>
            </a:r>
            <a:r>
              <a:rPr lang="en-US" dirty="0" smtClean="0"/>
              <a:t>Hispaniola, and a university soon followed</a:t>
            </a:r>
            <a:endParaRPr lang="en-US" dirty="0"/>
          </a:p>
        </p:txBody>
      </p:sp>
      <p:pic>
        <p:nvPicPr>
          <p:cNvPr id="45058" name="Picture 2" descr="http://www.las-galeras-divers.com/upload/colomb-nouveau-monde-258-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276600"/>
            <a:ext cx="4303932" cy="3019425"/>
          </a:xfrm>
          <a:prstGeom prst="rect">
            <a:avLst/>
          </a:prstGeom>
          <a:noFill/>
        </p:spPr>
      </p:pic>
      <p:pic>
        <p:nvPicPr>
          <p:cNvPr id="45060" name="Picture 4" descr="http://imgc.allpostersimages.com/images/P-473-488-90/21/2158/K64CD00Z/posters/david-lomax-first-cathedral-built-by-the-spanish-in-the-new-world-santo-domingo-island-of-hispanio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76600"/>
            <a:ext cx="4038600" cy="3031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"/>
            <a:ext cx="3429000" cy="6400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Rumors and hopes stimulated immigration from Spain</a:t>
            </a:r>
          </a:p>
          <a:p>
            <a:pPr lvl="1"/>
            <a:r>
              <a:rPr lang="en-US" dirty="0" smtClean="0"/>
              <a:t>1510 – large numbers of Spanish women</a:t>
            </a:r>
          </a:p>
          <a:p>
            <a:r>
              <a:rPr lang="en-US" dirty="0" smtClean="0"/>
              <a:t>Virtual </a:t>
            </a:r>
            <a:r>
              <a:rPr lang="en-US" dirty="0" smtClean="0"/>
              <a:t>annihilation of the Indians on Caribbean</a:t>
            </a:r>
          </a:p>
          <a:p>
            <a:pPr lvl="1"/>
            <a:r>
              <a:rPr lang="en-US" dirty="0" smtClean="0"/>
              <a:t>Within 30 years – most of the Indian population had died or been killed</a:t>
            </a:r>
          </a:p>
          <a:p>
            <a:pPr lvl="1"/>
            <a:r>
              <a:rPr lang="en-US" dirty="0" smtClean="0"/>
              <a:t>Destruction of Indians led to further expeditions toward the mainland</a:t>
            </a:r>
          </a:p>
          <a:p>
            <a:r>
              <a:rPr lang="en-US" dirty="0" smtClean="0"/>
              <a:t>Transformation of the islands’ economies – sugar production</a:t>
            </a:r>
          </a:p>
          <a:p>
            <a:pPr lvl="1"/>
            <a:r>
              <a:rPr lang="en-US" dirty="0" smtClean="0"/>
              <a:t>Led to African </a:t>
            </a:r>
            <a:r>
              <a:rPr lang="en-US" dirty="0" smtClean="0"/>
              <a:t>slave trade</a:t>
            </a:r>
            <a:endParaRPr lang="en-US" dirty="0"/>
          </a:p>
        </p:txBody>
      </p:sp>
      <p:pic>
        <p:nvPicPr>
          <p:cNvPr id="44034" name="Picture 2" descr="http://images.wikia.com/uncyclopedia/images/archive/7/70/20060731050213!Indians_with_smallpox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28600"/>
            <a:ext cx="1748168" cy="2667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3200400"/>
            <a:ext cx="5246540" cy="30626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52400"/>
            <a:ext cx="7772400" cy="4572000"/>
          </a:xfrm>
        </p:spPr>
        <p:txBody>
          <a:bodyPr/>
          <a:lstStyle/>
          <a:p>
            <a:r>
              <a:rPr lang="en-US" dirty="0" smtClean="0"/>
              <a:t>As early as 1510 – the mistreatment and destruction of the Indians led to attempts by clerics and royal administrators to end the worst abuses</a:t>
            </a:r>
          </a:p>
          <a:p>
            <a:pPr lvl="1"/>
            <a:r>
              <a:rPr lang="en-US" dirty="0" smtClean="0"/>
              <a:t>Dominican friar </a:t>
            </a:r>
            <a:r>
              <a:rPr lang="en-US" dirty="0" err="1" smtClean="0"/>
              <a:t>Bartolome</a:t>
            </a:r>
            <a:r>
              <a:rPr lang="en-US" dirty="0" smtClean="0"/>
              <a:t> de Las </a:t>
            </a:r>
            <a:r>
              <a:rPr lang="en-US" dirty="0" err="1" smtClean="0"/>
              <a:t>Casas</a:t>
            </a:r>
            <a:r>
              <a:rPr lang="en-US" dirty="0" smtClean="0"/>
              <a:t> (1484-1566)</a:t>
            </a:r>
          </a:p>
          <a:p>
            <a:pPr lvl="2"/>
            <a:r>
              <a:rPr lang="en-US" dirty="0" smtClean="0"/>
              <a:t>Conquistador turned priest</a:t>
            </a:r>
          </a:p>
          <a:p>
            <a:pPr lvl="2"/>
            <a:r>
              <a:rPr lang="en-US" dirty="0" smtClean="0"/>
              <a:t>Initiated the struggle for justice</a:t>
            </a:r>
            <a:endParaRPr lang="en-US" dirty="0"/>
          </a:p>
        </p:txBody>
      </p:sp>
      <p:pic>
        <p:nvPicPr>
          <p:cNvPr id="43010" name="Picture 2" descr="http://www.seniorreligion.com/benjamin_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590800"/>
            <a:ext cx="5715000" cy="4048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7724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Paths of Conquest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808038"/>
            <a:ext cx="2819400" cy="604996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 less than a century, a large portion of two continents and islands, inhabited by millions of people, was brought under Spanish control</a:t>
            </a:r>
          </a:p>
          <a:p>
            <a:r>
              <a:rPr lang="en-US" dirty="0" smtClean="0"/>
              <a:t>Spanish expeditions – 50 to 500 men</a:t>
            </a:r>
          </a:p>
          <a:p>
            <a:r>
              <a:rPr lang="en-US" dirty="0" smtClean="0"/>
              <a:t>After conquest – women, missionaries, administrators, and artisans came in to form </a:t>
            </a:r>
            <a:r>
              <a:rPr lang="en-US" dirty="0" smtClean="0"/>
              <a:t>society</a:t>
            </a:r>
          </a:p>
          <a:p>
            <a:r>
              <a:rPr lang="en-US" dirty="0"/>
              <a:t>The conquest of the Americas was two – pronged</a:t>
            </a:r>
          </a:p>
          <a:p>
            <a:pPr lvl="1"/>
            <a:r>
              <a:rPr lang="en-US" dirty="0"/>
              <a:t>Mexico </a:t>
            </a:r>
          </a:p>
          <a:p>
            <a:pPr lvl="1"/>
            <a:r>
              <a:rPr lang="en-US" dirty="0"/>
              <a:t>South America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990600"/>
            <a:ext cx="3924342" cy="51548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0457" y="228600"/>
            <a:ext cx="4888743" cy="3657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1519 </a:t>
            </a:r>
            <a:r>
              <a:rPr lang="en-US" dirty="0" smtClean="0"/>
              <a:t>– Hernan Cortes led an expedition of 600 men to the coast of Mexico</a:t>
            </a:r>
          </a:p>
          <a:p>
            <a:pPr lvl="1"/>
            <a:r>
              <a:rPr lang="en-US" dirty="0" smtClean="0"/>
              <a:t>Established base at Veracruz</a:t>
            </a:r>
          </a:p>
          <a:p>
            <a:pPr lvl="1"/>
            <a:r>
              <a:rPr lang="en-US" dirty="0" smtClean="0"/>
              <a:t>Battled towns subject to Aztec Empire </a:t>
            </a:r>
          </a:p>
          <a:p>
            <a:pPr lvl="2"/>
            <a:r>
              <a:rPr lang="en-US" dirty="0" smtClean="0"/>
              <a:t>Created </a:t>
            </a:r>
            <a:r>
              <a:rPr lang="en-US" dirty="0" smtClean="0"/>
              <a:t>alliances with Indian groups</a:t>
            </a:r>
            <a:endParaRPr lang="en-US" dirty="0" smtClean="0"/>
          </a:p>
          <a:p>
            <a:pPr lvl="1"/>
            <a:r>
              <a:rPr lang="en-US" dirty="0" smtClean="0"/>
              <a:t>Reached island capital Tenochtitlan</a:t>
            </a:r>
          </a:p>
          <a:p>
            <a:pPr lvl="2"/>
            <a:r>
              <a:rPr lang="en-US" dirty="0" smtClean="0"/>
              <a:t>Aztec emperor </a:t>
            </a:r>
            <a:r>
              <a:rPr lang="en-US" dirty="0" err="1" smtClean="0"/>
              <a:t>Moctezuma</a:t>
            </a:r>
            <a:r>
              <a:rPr lang="en-US" dirty="0" smtClean="0"/>
              <a:t> II was captured and </a:t>
            </a:r>
            <a:r>
              <a:rPr lang="en-US" dirty="0" smtClean="0"/>
              <a:t>killed</a:t>
            </a:r>
          </a:p>
          <a:p>
            <a:pPr lvl="2"/>
            <a:r>
              <a:rPr lang="en-US" dirty="0" smtClean="0"/>
              <a:t>1521 – disease, starvation, and battle bring city down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9938" name="Picture 2" descr="http://www.athenapub.com/cort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560" y="3923522"/>
            <a:ext cx="4624313" cy="227647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52400"/>
            <a:ext cx="2409825" cy="3336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574" y="3733800"/>
            <a:ext cx="2962275" cy="29241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949375"/>
            <a:ext cx="7772400" cy="2756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60953"/>
            <a:ext cx="5000625" cy="3619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304800"/>
            <a:ext cx="2743200" cy="6019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1535 – most of central Mexico had been brought under Spanish control as the kingdom of New Spain</a:t>
            </a:r>
          </a:p>
          <a:p>
            <a:pPr lvl="1"/>
            <a:r>
              <a:rPr lang="en-US" dirty="0" smtClean="0"/>
              <a:t>Network of towns </a:t>
            </a:r>
          </a:p>
          <a:p>
            <a:pPr lvl="1"/>
            <a:r>
              <a:rPr lang="en-US" dirty="0" smtClean="0"/>
              <a:t>Dense agricultural populations</a:t>
            </a:r>
          </a:p>
          <a:p>
            <a:r>
              <a:rPr lang="en-US" dirty="0" smtClean="0"/>
              <a:t>Spanish pushed their conquest southward into Guatemala and Honduras and northward into the area of the nomadic Indians of north central Mexico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245205"/>
            <a:ext cx="4495800" cy="41389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"/>
            <a:ext cx="8686800" cy="2819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Second area of conquests was northern South America and Panama</a:t>
            </a:r>
          </a:p>
          <a:p>
            <a:pPr lvl="1"/>
            <a:r>
              <a:rPr lang="en-US" dirty="0" smtClean="0"/>
              <a:t>1535 – Francisco Pizarro led his men to the conquest of the Inca Empire (had been weakened by long civil war)</a:t>
            </a:r>
          </a:p>
          <a:p>
            <a:pPr lvl="2"/>
            <a:r>
              <a:rPr lang="en-US" dirty="0" smtClean="0"/>
              <a:t>Fewer than 200 Spaniards and Indian allies brought a great Indian Empire down</a:t>
            </a:r>
          </a:p>
          <a:p>
            <a:pPr lvl="2"/>
            <a:r>
              <a:rPr lang="en-US" dirty="0" smtClean="0"/>
              <a:t>1533 – Cuzco fell</a:t>
            </a:r>
          </a:p>
          <a:p>
            <a:r>
              <a:rPr lang="en-US" dirty="0" smtClean="0"/>
              <a:t>Spanish decided to build their major city at Lima</a:t>
            </a:r>
          </a:p>
          <a:p>
            <a:pPr lvl="1"/>
            <a:r>
              <a:rPr lang="en-US" dirty="0" smtClean="0"/>
              <a:t>Closer to the coast</a:t>
            </a:r>
          </a:p>
          <a:p>
            <a:r>
              <a:rPr lang="en-US" dirty="0" smtClean="0"/>
              <a:t>1540 – most of Peru was under Spanish control</a:t>
            </a:r>
          </a:p>
          <a:p>
            <a:pPr lvl="1"/>
            <a:r>
              <a:rPr lang="en-US" dirty="0" smtClean="0"/>
              <a:t>Active resistance continued for another 30 years</a:t>
            </a:r>
            <a:endParaRPr lang="en-US" dirty="0"/>
          </a:p>
        </p:txBody>
      </p:sp>
      <p:pic>
        <p:nvPicPr>
          <p:cNvPr id="37890" name="Picture 2" descr="http://studier.weebly.com/uploads/5/0/4/6/5046111/3808002.gif?3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010" y="2982686"/>
            <a:ext cx="4128577" cy="30371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371600"/>
            <a:ext cx="1908306" cy="2842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687" y="4321373"/>
            <a:ext cx="4152713" cy="22246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533400"/>
            <a:ext cx="3733800" cy="5943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15</a:t>
            </a:r>
            <a:r>
              <a:rPr lang="en-US" baseline="30000" dirty="0" smtClean="0"/>
              <a:t>th</a:t>
            </a:r>
            <a:r>
              <a:rPr lang="en-US" dirty="0" smtClean="0"/>
              <a:t> – 16</a:t>
            </a:r>
            <a:r>
              <a:rPr lang="en-US" baseline="30000" dirty="0" smtClean="0"/>
              <a:t>th</a:t>
            </a:r>
            <a:r>
              <a:rPr lang="en-US" dirty="0" smtClean="0"/>
              <a:t> centuries : Spain and Portugal created empires in America</a:t>
            </a:r>
          </a:p>
          <a:p>
            <a:r>
              <a:rPr lang="en-US" dirty="0" smtClean="0"/>
              <a:t>In contrast to Russia, these were dependent empires</a:t>
            </a:r>
          </a:p>
          <a:p>
            <a:r>
              <a:rPr lang="en-US" dirty="0" smtClean="0"/>
              <a:t>Western forms were imposed on many Latin American people, Russian leaders decided what aspects of the West to borrow</a:t>
            </a:r>
          </a:p>
          <a:p>
            <a:pPr lvl="1"/>
            <a:r>
              <a:rPr lang="en-US" dirty="0" smtClean="0"/>
              <a:t>Language</a:t>
            </a:r>
          </a:p>
          <a:p>
            <a:pPr lvl="1"/>
            <a:r>
              <a:rPr lang="en-US" dirty="0" smtClean="0"/>
              <a:t>Religion</a:t>
            </a:r>
          </a:p>
          <a:p>
            <a:pPr lvl="1"/>
            <a:r>
              <a:rPr lang="en-US" dirty="0" smtClean="0"/>
              <a:t>Social structure</a:t>
            </a:r>
          </a:p>
          <a:p>
            <a:r>
              <a:rPr lang="en-US" dirty="0" smtClean="0"/>
              <a:t>Western advantages – gunpowder, metal equipment, horses, disease</a:t>
            </a:r>
          </a:p>
          <a:p>
            <a:pPr lvl="1"/>
            <a:r>
              <a:rPr lang="en-US" dirty="0" smtClean="0"/>
              <a:t>Conquerors force highly unequal relationships on subject populations</a:t>
            </a:r>
            <a:endParaRPr lang="en-US" dirty="0"/>
          </a:p>
        </p:txBody>
      </p:sp>
      <p:pic>
        <p:nvPicPr>
          <p:cNvPr id="55298" name="Picture 2" descr="http://www.forestpeople.org/wp-content/uploads/2009/10/hanging-bodies-columbus-genoc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914400"/>
            <a:ext cx="4704588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36188"/>
            <a:ext cx="3581400" cy="6400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1540-1542: Francisco Vazquez de Coronado</a:t>
            </a:r>
          </a:p>
          <a:p>
            <a:pPr lvl="1"/>
            <a:r>
              <a:rPr lang="en-US" dirty="0" smtClean="0"/>
              <a:t>Searching for mythical cities of gold</a:t>
            </a:r>
          </a:p>
          <a:p>
            <a:pPr lvl="1"/>
            <a:r>
              <a:rPr lang="en-US" dirty="0" smtClean="0"/>
              <a:t>Southwestern United States (as far as Kansas)</a:t>
            </a:r>
          </a:p>
          <a:p>
            <a:r>
              <a:rPr lang="en-US" dirty="0" smtClean="0"/>
              <a:t>1541 – Pedro de Valdivia</a:t>
            </a:r>
          </a:p>
          <a:p>
            <a:pPr lvl="1"/>
            <a:r>
              <a:rPr lang="en-US" dirty="0" smtClean="0"/>
              <a:t>Conquered the </a:t>
            </a:r>
            <a:r>
              <a:rPr lang="en-US" dirty="0" err="1" smtClean="0"/>
              <a:t>Araucanian</a:t>
            </a:r>
            <a:r>
              <a:rPr lang="en-US" dirty="0" smtClean="0"/>
              <a:t> Indians of central Chile </a:t>
            </a:r>
          </a:p>
          <a:p>
            <a:pPr lvl="1"/>
            <a:r>
              <a:rPr lang="en-US" dirty="0" smtClean="0"/>
              <a:t>Setup Santiago</a:t>
            </a:r>
          </a:p>
          <a:p>
            <a:r>
              <a:rPr lang="en-US" dirty="0" smtClean="0"/>
              <a:t>1536 – Spain founded Buenos </a:t>
            </a:r>
            <a:r>
              <a:rPr lang="en-US" dirty="0" smtClean="0"/>
              <a:t>Aires</a:t>
            </a:r>
          </a:p>
          <a:p>
            <a:pPr lvl="1"/>
            <a:r>
              <a:rPr lang="en-US" dirty="0" smtClean="0"/>
              <a:t>Abandoned by Indian </a:t>
            </a:r>
            <a:r>
              <a:rPr lang="en-US" dirty="0" err="1" smtClean="0"/>
              <a:t>resistanace</a:t>
            </a:r>
            <a:endParaRPr lang="en-US" dirty="0" smtClean="0"/>
          </a:p>
          <a:p>
            <a:r>
              <a:rPr lang="en-US" dirty="0" smtClean="0"/>
              <a:t>1541-1542: Gonzalo Pizarro</a:t>
            </a:r>
          </a:p>
          <a:p>
            <a:pPr lvl="1"/>
            <a:r>
              <a:rPr lang="en-US" dirty="0" smtClean="0"/>
              <a:t>Went into Amazon Basin</a:t>
            </a:r>
          </a:p>
          <a:p>
            <a:r>
              <a:rPr lang="en-US" dirty="0" smtClean="0"/>
              <a:t>1570 – 192 Spanish cities and towns throughout the Americas</a:t>
            </a:r>
            <a:endParaRPr lang="en-US" dirty="0"/>
          </a:p>
        </p:txBody>
      </p:sp>
      <p:pic>
        <p:nvPicPr>
          <p:cNvPr id="36866" name="Picture 2" descr="http://media.web.britannica.com/eb-media/61/89961-004-0174C79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52400"/>
            <a:ext cx="3509441" cy="343942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673151"/>
            <a:ext cx="4578433" cy="29793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510381"/>
            <a:ext cx="7772400" cy="198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Conquerors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808038"/>
            <a:ext cx="4114800" cy="57451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Conquerors </a:t>
            </a:r>
          </a:p>
          <a:p>
            <a:pPr lvl="1"/>
            <a:r>
              <a:rPr lang="en-US" dirty="0" smtClean="0"/>
              <a:t>Few were Professional soldiers</a:t>
            </a:r>
            <a:endParaRPr lang="en-US" dirty="0" smtClean="0"/>
          </a:p>
          <a:p>
            <a:pPr lvl="1"/>
            <a:r>
              <a:rPr lang="en-US" dirty="0"/>
              <a:t>H</a:t>
            </a:r>
            <a:r>
              <a:rPr lang="en-US" dirty="0" smtClean="0"/>
              <a:t>oping </a:t>
            </a:r>
            <a:r>
              <a:rPr lang="en-US" dirty="0" smtClean="0"/>
              <a:t>to better themselves and serve God by converting the </a:t>
            </a:r>
            <a:r>
              <a:rPr lang="en-US" dirty="0" smtClean="0"/>
              <a:t>Indians</a:t>
            </a:r>
          </a:p>
          <a:p>
            <a:pPr lvl="1"/>
            <a:r>
              <a:rPr lang="en-US" dirty="0" smtClean="0"/>
              <a:t>Actively searching for treasure</a:t>
            </a:r>
            <a:endParaRPr lang="en-US" dirty="0" smtClean="0"/>
          </a:p>
          <a:p>
            <a:pPr lvl="1"/>
            <a:r>
              <a:rPr lang="en-US" dirty="0" smtClean="0"/>
              <a:t>Satisfied by </a:t>
            </a:r>
            <a:r>
              <a:rPr lang="en-US" dirty="0" smtClean="0"/>
              <a:t>grants of Indians, who could be taxed or put to work</a:t>
            </a:r>
          </a:p>
          <a:p>
            <a:pPr lvl="1"/>
            <a:r>
              <a:rPr lang="en-US" dirty="0" smtClean="0"/>
              <a:t>Horses, firearms, and steel weapons gave them a great advantage over the stone technology of the Indians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ided </a:t>
            </a:r>
            <a:r>
              <a:rPr lang="en-US" dirty="0" smtClean="0"/>
              <a:t>by disease</a:t>
            </a:r>
          </a:p>
          <a:p>
            <a:r>
              <a:rPr lang="en-US" dirty="0" smtClean="0"/>
              <a:t>Internal divisions and rivalries within the Indian Empires made civilizations vulnerable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337959"/>
            <a:ext cx="2392680" cy="2990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91940"/>
            <a:ext cx="2362200" cy="317293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838200"/>
            <a:ext cx="3276600" cy="5715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1570 – age of conquest coming to a close</a:t>
            </a:r>
          </a:p>
          <a:p>
            <a:r>
              <a:rPr lang="en-US" dirty="0" smtClean="0"/>
              <a:t>Generation of conquerors were replaced</a:t>
            </a:r>
          </a:p>
          <a:p>
            <a:pPr lvl="1"/>
            <a:r>
              <a:rPr lang="en-US" dirty="0" smtClean="0"/>
              <a:t>Bureaucrats</a:t>
            </a:r>
          </a:p>
          <a:p>
            <a:pPr lvl="1"/>
            <a:r>
              <a:rPr lang="en-US" dirty="0" smtClean="0"/>
              <a:t>Merchants</a:t>
            </a:r>
          </a:p>
          <a:p>
            <a:pPr lvl="1"/>
            <a:r>
              <a:rPr lang="en-US" dirty="0" smtClean="0"/>
              <a:t>Colonists</a:t>
            </a:r>
          </a:p>
          <a:p>
            <a:r>
              <a:rPr lang="en-US" dirty="0" smtClean="0"/>
              <a:t>Institutions of colonial rule and basis of economy were regularized</a:t>
            </a:r>
          </a:p>
          <a:p>
            <a:pPr lvl="1"/>
            <a:r>
              <a:rPr lang="en-US" dirty="0" smtClean="0"/>
              <a:t>Viceroys</a:t>
            </a:r>
          </a:p>
          <a:p>
            <a:pPr lvl="1"/>
            <a:r>
              <a:rPr lang="en-US" dirty="0" smtClean="0"/>
              <a:t>Law courts in main centers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219200"/>
            <a:ext cx="5316966" cy="397485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35050" y="214316"/>
            <a:ext cx="7772400" cy="5032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Conquest and Morality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52400" y="717554"/>
            <a:ext cx="2667000" cy="6064246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dirty="0" smtClean="0"/>
              <a:t>Who were the Indians?</a:t>
            </a:r>
          </a:p>
          <a:p>
            <a:pPr eaLnBrk="1" hangingPunct="1"/>
            <a:r>
              <a:rPr lang="en-US" dirty="0" smtClean="0"/>
              <a:t>Were they fully human?</a:t>
            </a:r>
          </a:p>
          <a:p>
            <a:pPr lvl="1" eaLnBrk="1" hangingPunct="1"/>
            <a:r>
              <a:rPr lang="en-US" dirty="0" smtClean="0"/>
              <a:t>Not fully human</a:t>
            </a:r>
          </a:p>
          <a:p>
            <a:pPr lvl="1" eaLnBrk="1" hangingPunct="1"/>
            <a:r>
              <a:rPr lang="en-US" dirty="0" smtClean="0"/>
              <a:t>Born to serve</a:t>
            </a:r>
          </a:p>
          <a:p>
            <a:pPr eaLnBrk="1" hangingPunct="1"/>
            <a:r>
              <a:rPr lang="en-US" dirty="0" smtClean="0"/>
              <a:t>Was it proper to convert them to Christianity?</a:t>
            </a:r>
          </a:p>
          <a:p>
            <a:r>
              <a:rPr lang="en-US" dirty="0" smtClean="0"/>
              <a:t>Was the conquest of their lands justified?</a:t>
            </a:r>
          </a:p>
          <a:p>
            <a:pPr lvl="1"/>
            <a:r>
              <a:rPr lang="en-US" dirty="0" smtClean="0"/>
              <a:t>Juan </a:t>
            </a:r>
            <a:r>
              <a:rPr lang="en-US" dirty="0" err="1" smtClean="0"/>
              <a:t>Gines</a:t>
            </a:r>
            <a:r>
              <a:rPr lang="en-US" dirty="0" smtClean="0"/>
              <a:t> de </a:t>
            </a:r>
            <a:r>
              <a:rPr lang="en-US" dirty="0" err="1" smtClean="0"/>
              <a:t>Sepulved</a:t>
            </a:r>
            <a:r>
              <a:rPr lang="en-US" dirty="0" smtClean="0"/>
              <a:t> justified Spanish behavior using Aristotle’s argument</a:t>
            </a:r>
            <a:endParaRPr lang="en-US" dirty="0" smtClean="0"/>
          </a:p>
          <a:p>
            <a:pPr lvl="2"/>
            <a:r>
              <a:rPr lang="en-US" dirty="0" smtClean="0"/>
              <a:t>Came to FREE Indians from unjust lords and bring the light of salvation</a:t>
            </a:r>
          </a:p>
          <a:p>
            <a:pPr lvl="1"/>
            <a:r>
              <a:rPr lang="en-US" dirty="0" smtClean="0"/>
              <a:t>Father </a:t>
            </a:r>
            <a:r>
              <a:rPr lang="en-US" dirty="0" err="1" smtClean="0"/>
              <a:t>Bartolome</a:t>
            </a:r>
            <a:r>
              <a:rPr lang="en-US" dirty="0" smtClean="0"/>
              <a:t> de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Casas</a:t>
            </a:r>
            <a:r>
              <a:rPr lang="en-US" dirty="0" smtClean="0"/>
              <a:t> argued that it was not; they had never brought harm on Christians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338" y="990600"/>
            <a:ext cx="6084587" cy="23526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838042"/>
            <a:ext cx="6096000" cy="2753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6556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Destruction and Transformation of Indian Societies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75388" y="990600"/>
            <a:ext cx="2743200" cy="579120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dirty="0" smtClean="0"/>
              <a:t>Suffered a severe decline of population – demographic catastrophe</a:t>
            </a:r>
          </a:p>
          <a:p>
            <a:pPr eaLnBrk="1" hangingPunct="1"/>
            <a:r>
              <a:rPr lang="en-US" dirty="0" smtClean="0"/>
              <a:t>On the main islands of the Caribbean</a:t>
            </a:r>
          </a:p>
          <a:p>
            <a:pPr lvl="1"/>
            <a:r>
              <a:rPr lang="en-US" dirty="0" smtClean="0"/>
              <a:t>Indian population nearly disappeared by 1540</a:t>
            </a:r>
          </a:p>
          <a:p>
            <a:pPr eaLnBrk="1" hangingPunct="1"/>
            <a:r>
              <a:rPr lang="en-US" dirty="0" smtClean="0"/>
              <a:t>In central Mexico</a:t>
            </a:r>
          </a:p>
          <a:p>
            <a:pPr lvl="1"/>
            <a:r>
              <a:rPr lang="en-US" dirty="0" smtClean="0"/>
              <a:t>1519 – 25 million</a:t>
            </a:r>
          </a:p>
          <a:p>
            <a:pPr lvl="1"/>
            <a:r>
              <a:rPr lang="en-US" dirty="0" smtClean="0"/>
              <a:t>1580 – 2 million</a:t>
            </a:r>
          </a:p>
          <a:p>
            <a:pPr eaLnBrk="1" hangingPunct="1"/>
            <a:r>
              <a:rPr lang="en-US" dirty="0" smtClean="0"/>
              <a:t>Peru</a:t>
            </a:r>
          </a:p>
          <a:p>
            <a:pPr lvl="1"/>
            <a:r>
              <a:rPr lang="en-US" dirty="0" smtClean="0"/>
              <a:t>1530 – 10 million</a:t>
            </a:r>
          </a:p>
          <a:p>
            <a:pPr lvl="1"/>
            <a:r>
              <a:rPr lang="en-US" dirty="0" smtClean="0"/>
              <a:t>1590 – 1.5 million</a:t>
            </a:r>
          </a:p>
          <a:p>
            <a:pPr eaLnBrk="1" hangingPunct="1"/>
            <a:r>
              <a:rPr lang="en-US" dirty="0" smtClean="0"/>
              <a:t>Smallpox, influenza, and measles wreaked havoc on Indian population, which had developed no immunities against these diseases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676400"/>
            <a:ext cx="4876800" cy="4314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4388" y="228600"/>
            <a:ext cx="7772400" cy="5794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Exploitation of the Indians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600" y="990600"/>
            <a:ext cx="4648200" cy="54102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200" dirty="0" smtClean="0"/>
              <a:t>The old Indian religion priestly </a:t>
            </a:r>
            <a:r>
              <a:rPr lang="en-US" sz="3200" dirty="0" smtClean="0"/>
              <a:t>class eliminated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 smtClean="0"/>
              <a:t>Traditional Indian nobility remained and became the middlemen for </a:t>
            </a:r>
            <a:r>
              <a:rPr lang="en-US" sz="3200" dirty="0" smtClean="0"/>
              <a:t>taxes</a:t>
            </a:r>
            <a:r>
              <a:rPr lang="en-US" sz="3200" dirty="0"/>
              <a:t> </a:t>
            </a:r>
            <a:r>
              <a:rPr lang="en-US" sz="3200" dirty="0" smtClean="0"/>
              <a:t>and labor demands of new rulers</a:t>
            </a:r>
            <a:endParaRPr lang="en-US" sz="3200" dirty="0" smtClean="0"/>
          </a:p>
          <a:p>
            <a:pPr eaLnBrk="1" hangingPunct="1">
              <a:lnSpc>
                <a:spcPct val="90000"/>
              </a:lnSpc>
            </a:pPr>
            <a:r>
              <a:rPr lang="en-US" sz="3200" dirty="0" err="1" smtClean="0"/>
              <a:t>Encomienda</a:t>
            </a:r>
            <a:r>
              <a:rPr lang="en-US" sz="3200" dirty="0" smtClean="0"/>
              <a:t> System</a:t>
            </a:r>
          </a:p>
          <a:p>
            <a:pPr lvl="1">
              <a:lnSpc>
                <a:spcPct val="90000"/>
              </a:lnSpc>
            </a:pPr>
            <a:r>
              <a:rPr lang="en-US" sz="3000" dirty="0" smtClean="0"/>
              <a:t>Originally given to conquerors</a:t>
            </a:r>
          </a:p>
          <a:p>
            <a:pPr lvl="2">
              <a:lnSpc>
                <a:spcPct val="90000"/>
              </a:lnSpc>
            </a:pPr>
            <a:r>
              <a:rPr lang="en-US" sz="2600" dirty="0"/>
              <a:t>T</a:t>
            </a:r>
            <a:r>
              <a:rPr lang="en-US" sz="2600" dirty="0" smtClean="0"/>
              <a:t>ax and force labor</a:t>
            </a:r>
            <a:endParaRPr lang="en-US" sz="26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/>
              <a:t>Destructed to Indian societies</a:t>
            </a:r>
            <a:endParaRPr lang="en-US" sz="3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/>
              <a:t>1620s -As </a:t>
            </a:r>
            <a:r>
              <a:rPr lang="en-US" sz="3200" dirty="0" smtClean="0"/>
              <a:t>the Indian population declined, the value of </a:t>
            </a:r>
            <a:r>
              <a:rPr lang="en-US" sz="3200" dirty="0" err="1" smtClean="0"/>
              <a:t>encomiendas</a:t>
            </a:r>
            <a:r>
              <a:rPr lang="en-US" sz="3200" dirty="0" smtClean="0"/>
              <a:t> </a:t>
            </a:r>
            <a:r>
              <a:rPr lang="en-US" sz="3200" dirty="0" smtClean="0"/>
              <a:t>diminished</a:t>
            </a:r>
          </a:p>
          <a:p>
            <a:pPr lvl="2">
              <a:lnSpc>
                <a:spcPct val="90000"/>
              </a:lnSpc>
            </a:pPr>
            <a:r>
              <a:rPr lang="en-US" sz="2800" dirty="0" err="1" smtClean="0"/>
              <a:t>Conquerers</a:t>
            </a:r>
            <a:r>
              <a:rPr lang="en-US" sz="2800" dirty="0" smtClean="0"/>
              <a:t> increasingly sought grants of land</a:t>
            </a:r>
            <a:endParaRPr lang="en-US" sz="2800" dirty="0" smtClean="0"/>
          </a:p>
          <a:p>
            <a:pPr lvl="1" eaLnBrk="1" hangingPunct="1">
              <a:lnSpc>
                <a:spcPct val="90000"/>
              </a:lnSpc>
            </a:pPr>
            <a:endParaRPr lang="en-US" sz="3200" dirty="0" smtClean="0"/>
          </a:p>
        </p:txBody>
      </p:sp>
      <p:pic>
        <p:nvPicPr>
          <p:cNvPr id="31746" name="Picture 2" descr="http://upload.wikimedia.org/wikipedia/commons/thumb/a/aa/Kingsborough.jpg/200px-Kingsborou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200400"/>
            <a:ext cx="2557295" cy="328612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88955"/>
            <a:ext cx="3954834" cy="2920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48816" y="457200"/>
            <a:ext cx="8915400" cy="6019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Colonial </a:t>
            </a:r>
            <a:r>
              <a:rPr lang="en-US" dirty="0" smtClean="0"/>
              <a:t>government </a:t>
            </a:r>
            <a:r>
              <a:rPr lang="en-US" dirty="0" smtClean="0"/>
              <a:t>increasingly extracted labor (Peru – </a:t>
            </a:r>
            <a:r>
              <a:rPr lang="en-US" i="1" dirty="0" err="1" smtClean="0"/>
              <a:t>mita</a:t>
            </a:r>
            <a:r>
              <a:rPr lang="en-US" dirty="0" smtClean="0"/>
              <a:t>) and taxes from native peoples</a:t>
            </a:r>
          </a:p>
          <a:p>
            <a:pPr lvl="1"/>
            <a:r>
              <a:rPr lang="en-US" dirty="0" smtClean="0"/>
              <a:t>Similar to China</a:t>
            </a:r>
          </a:p>
          <a:p>
            <a:pPr lvl="1"/>
            <a:r>
              <a:rPr lang="en-US" dirty="0" smtClean="0"/>
              <a:t>Built churches and roads</a:t>
            </a:r>
          </a:p>
          <a:p>
            <a:pPr lvl="1"/>
            <a:r>
              <a:rPr lang="en-US" dirty="0" smtClean="0"/>
              <a:t>Mining</a:t>
            </a:r>
          </a:p>
          <a:p>
            <a:pPr lvl="1"/>
            <a:r>
              <a:rPr lang="en-US" dirty="0" smtClean="0"/>
              <a:t>agriculture</a:t>
            </a:r>
            <a:endParaRPr lang="en-US" dirty="0" smtClean="0"/>
          </a:p>
          <a:p>
            <a:pPr lvl="1" eaLnBrk="1" hangingPunct="1"/>
            <a:r>
              <a:rPr lang="en-US" dirty="0" smtClean="0"/>
              <a:t>Paid </a:t>
            </a:r>
            <a:r>
              <a:rPr lang="en-US" dirty="0" smtClean="0"/>
              <a:t>a wage, but system was </a:t>
            </a:r>
            <a:r>
              <a:rPr lang="en-US" dirty="0" smtClean="0"/>
              <a:t>abused by local officials</a:t>
            </a:r>
            <a:endParaRPr lang="en-US" dirty="0" smtClean="0"/>
          </a:p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century – many Indians left their villages to avoid labor and tax obligations</a:t>
            </a:r>
          </a:p>
          <a:p>
            <a:pPr lvl="1"/>
            <a:r>
              <a:rPr lang="en-US" dirty="0"/>
              <a:t>Growth of wage labor system</a:t>
            </a:r>
          </a:p>
          <a:p>
            <a:pPr lvl="1"/>
            <a:r>
              <a:rPr lang="en-US" dirty="0"/>
              <a:t>Many Indians worked for wages on Spanish-owned mines and fares or in </a:t>
            </a:r>
            <a:r>
              <a:rPr lang="en-US" dirty="0" smtClean="0"/>
              <a:t>cities</a:t>
            </a:r>
          </a:p>
          <a:p>
            <a:r>
              <a:rPr lang="en-US" dirty="0" smtClean="0"/>
              <a:t>At the local level, many aspects of Indian life remained</a:t>
            </a:r>
          </a:p>
          <a:p>
            <a:pPr lvl="1"/>
            <a:r>
              <a:rPr lang="en-US" dirty="0" smtClean="0"/>
              <a:t>Selective in their adaptation of European foods, technology, and culture</a:t>
            </a:r>
            <a:endParaRPr lang="en-US" dirty="0"/>
          </a:p>
          <a:p>
            <a:pPr lvl="1" eaLnBrk="1" hangingPunct="1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143000"/>
            <a:ext cx="1743005" cy="2076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14400"/>
            <a:ext cx="3581400" cy="274638"/>
          </a:xfrm>
        </p:spPr>
        <p:txBody>
          <a:bodyPr>
            <a:noAutofit/>
          </a:bodyPr>
          <a:lstStyle/>
          <a:p>
            <a:r>
              <a:rPr lang="en-US" sz="2800" dirty="0" smtClean="0"/>
              <a:t>Colonial Economies and Governments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71600"/>
            <a:ext cx="34290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Spanish America was an agrarian society</a:t>
            </a:r>
          </a:p>
          <a:p>
            <a:pPr lvl="1"/>
            <a:r>
              <a:rPr lang="en-US" dirty="0" smtClean="0"/>
              <a:t>80 percent of population lived and worked on land</a:t>
            </a:r>
          </a:p>
          <a:p>
            <a:r>
              <a:rPr lang="en-US" u="sng" dirty="0" smtClean="0"/>
              <a:t>Mining was the essential activity and the basis of Spain’s rule in the Indies</a:t>
            </a:r>
          </a:p>
          <a:p>
            <a:pPr lvl="1"/>
            <a:r>
              <a:rPr lang="en-US" dirty="0" smtClean="0"/>
              <a:t>Exchange of America’s precious metals for manufactured goods from Europe</a:t>
            </a:r>
          </a:p>
          <a:p>
            <a:r>
              <a:rPr lang="en-US" dirty="0" smtClean="0"/>
              <a:t>Gold was found in the Caribbean, Colombia, and Chile, but it was </a:t>
            </a:r>
            <a:r>
              <a:rPr lang="en-US" u="sng" dirty="0" smtClean="0"/>
              <a:t>silver far more than gold that formed the basis of Spain’s wealth in America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0532"/>
            <a:ext cx="3810000" cy="647251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Silver Heart of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701045"/>
            <a:ext cx="4724400" cy="278225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1545 – 1565 : major silver discoveries made in Mexico and Peru</a:t>
            </a:r>
          </a:p>
          <a:p>
            <a:pPr lvl="1"/>
            <a:r>
              <a:rPr lang="en-US" dirty="0" smtClean="0"/>
              <a:t>Peru – Potosi</a:t>
            </a:r>
          </a:p>
          <a:p>
            <a:pPr lvl="1"/>
            <a:r>
              <a:rPr lang="en-US" dirty="0" smtClean="0"/>
              <a:t>Mexico – Zacatecas</a:t>
            </a:r>
          </a:p>
          <a:p>
            <a:pPr lvl="1"/>
            <a:r>
              <a:rPr lang="en-US" dirty="0" smtClean="0"/>
              <a:t>Both areas became wealthy mining centers with lavish churches and a luxurious way of life for some</a:t>
            </a:r>
          </a:p>
          <a:p>
            <a:r>
              <a:rPr lang="en-US" dirty="0" smtClean="0"/>
              <a:t>Although indigenous methods were used at first, most mining techniques were European in origin</a:t>
            </a:r>
            <a:endParaRPr lang="en-US" dirty="0"/>
          </a:p>
        </p:txBody>
      </p:sp>
      <p:pic>
        <p:nvPicPr>
          <p:cNvPr id="28674" name="Picture 2" descr="http://chechar.files.wordpress.com/2011/10/washing-go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886200"/>
            <a:ext cx="3733800" cy="272034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44257"/>
            <a:ext cx="2819400" cy="2806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701045"/>
            <a:ext cx="3692483" cy="284321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609600"/>
            <a:ext cx="2743200" cy="590475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Spanish law says all subsoil rights belong to the crown, but mines owned by individuals</a:t>
            </a:r>
          </a:p>
          <a:p>
            <a:pPr lvl="1"/>
            <a:r>
              <a:rPr lang="en-US" dirty="0" smtClean="0"/>
              <a:t>Had to pay the crown 1/5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r>
              <a:rPr lang="en-US" dirty="0" smtClean="0"/>
              <a:t>Mining stimulated many other aspects of the economy</a:t>
            </a:r>
          </a:p>
          <a:p>
            <a:pPr lvl="1"/>
            <a:r>
              <a:rPr lang="en-US" dirty="0" smtClean="0"/>
              <a:t>Food and clothing</a:t>
            </a:r>
          </a:p>
          <a:p>
            <a:r>
              <a:rPr lang="en-US" dirty="0" smtClean="0"/>
              <a:t>From Spain’s perspective, mining was the heart of the colonial economy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838200"/>
            <a:ext cx="5029200" cy="52741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381000"/>
            <a:ext cx="8610600" cy="3200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Latin America was immediately drawn into New World economy</a:t>
            </a:r>
          </a:p>
          <a:p>
            <a:pPr lvl="1"/>
            <a:r>
              <a:rPr lang="en-US" dirty="0" smtClean="0"/>
              <a:t>Provided silver, new crops, and other goods</a:t>
            </a:r>
          </a:p>
          <a:p>
            <a:r>
              <a:rPr lang="en-US" dirty="0" smtClean="0"/>
              <a:t>Societies of Latin America created new political and cultural forms</a:t>
            </a:r>
          </a:p>
          <a:p>
            <a:r>
              <a:rPr lang="en-US" dirty="0" smtClean="0"/>
              <a:t>Spanish and Portuguese (Iberians) mixed with Native Americans (and their earlier civilization forms) and imported African slaves</a:t>
            </a:r>
          </a:p>
          <a:p>
            <a:r>
              <a:rPr lang="en-US" dirty="0" smtClean="0"/>
              <a:t>Portuguese, English, Spanish, and French all created large landed estates (plantations) worked by coerced laborers – ultimately African slaves</a:t>
            </a:r>
          </a:p>
          <a:p>
            <a:r>
              <a:rPr lang="en-US" dirty="0" smtClean="0"/>
              <a:t>Europeans exploited precious metals when they were discovered</a:t>
            </a:r>
          </a:p>
          <a:p>
            <a:pPr lvl="1"/>
            <a:r>
              <a:rPr lang="en-US" dirty="0" smtClean="0"/>
              <a:t>silver</a:t>
            </a:r>
            <a:endParaRPr lang="en-US" dirty="0"/>
          </a:p>
        </p:txBody>
      </p:sp>
      <p:pic>
        <p:nvPicPr>
          <p:cNvPr id="54274" name="Picture 2" descr="http://www.sjsapush.com/resources/EXPL2A-00099~Cruelty-of-the-Spanish-Encomienda-System-on-a-Sugar-Plantation-Santo-Domingo-Post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657600"/>
            <a:ext cx="3810000" cy="2857500"/>
          </a:xfrm>
          <a:prstGeom prst="rect">
            <a:avLst/>
          </a:prstGeom>
          <a:noFill/>
        </p:spPr>
      </p:pic>
      <p:pic>
        <p:nvPicPr>
          <p:cNvPr id="54276" name="Picture 4" descr="http://www.socialstudieswithasmile.com/Columbianexcha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657600"/>
            <a:ext cx="5116175" cy="275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772400" cy="731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Haciendas and Villages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51850"/>
            <a:ext cx="37338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Haciendas – family owned rural estates (plantations, mines, factories)</a:t>
            </a:r>
          </a:p>
          <a:p>
            <a:pPr lvl="1"/>
            <a:r>
              <a:rPr lang="en-US" dirty="0" smtClean="0"/>
              <a:t>Produced grains, grapes, and livestock</a:t>
            </a:r>
          </a:p>
          <a:p>
            <a:pPr lvl="2"/>
            <a:r>
              <a:rPr lang="en-US" dirty="0" smtClean="0"/>
              <a:t>mainly for consumers in America</a:t>
            </a:r>
          </a:p>
          <a:p>
            <a:pPr lvl="1"/>
            <a:r>
              <a:rPr lang="en-US" dirty="0" smtClean="0"/>
              <a:t>Developed throughout the central areas of Spanish America</a:t>
            </a:r>
          </a:p>
          <a:p>
            <a:pPr lvl="1"/>
            <a:r>
              <a:rPr lang="en-US" dirty="0" smtClean="0"/>
              <a:t>Labor force came from Indians</a:t>
            </a:r>
            <a:endParaRPr lang="en-US" dirty="0" smtClean="0"/>
          </a:p>
          <a:p>
            <a:pPr lvl="1"/>
            <a:r>
              <a:rPr lang="en-US" dirty="0" smtClean="0"/>
              <a:t>Became the basis of wealth and power for the local aristocracy in many regions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828800"/>
            <a:ext cx="5010843" cy="37242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7772400" cy="5032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Industry and Commerce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4090" y="609600"/>
            <a:ext cx="8686800" cy="299107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Ecuador, New Spain, Peru – sheep raising led to the development of small textile sweatshops</a:t>
            </a:r>
          </a:p>
          <a:p>
            <a:pPr lvl="1"/>
            <a:r>
              <a:rPr lang="en-US" dirty="0" smtClean="0"/>
              <a:t>Produced common cloth</a:t>
            </a:r>
          </a:p>
          <a:p>
            <a:pPr lvl="2"/>
            <a:r>
              <a:rPr lang="en-US" dirty="0" smtClean="0"/>
              <a:t>Usually by women</a:t>
            </a:r>
          </a:p>
          <a:p>
            <a:r>
              <a:rPr lang="en-US" u="sng" dirty="0" smtClean="0"/>
              <a:t>America became self-sufficient for its basic foods and material goods</a:t>
            </a:r>
          </a:p>
          <a:p>
            <a:pPr lvl="1"/>
            <a:r>
              <a:rPr lang="en-US" dirty="0" smtClean="0"/>
              <a:t>Looked to Europe only for luxury items not locally available</a:t>
            </a:r>
          </a:p>
          <a:p>
            <a:r>
              <a:rPr lang="en-US" dirty="0" smtClean="0"/>
              <a:t>American “kingdoms” had a silver heart, and the whole Spanish commercial system was organized around that fact</a:t>
            </a:r>
          </a:p>
          <a:p>
            <a:r>
              <a:rPr lang="en-US" dirty="0" smtClean="0"/>
              <a:t>Spain allowed only Spaniards to trade with America and imposed tight restrictions</a:t>
            </a:r>
          </a:p>
          <a:p>
            <a:pPr lvl="1"/>
            <a:r>
              <a:rPr lang="en-US" dirty="0" smtClean="0"/>
              <a:t>Other Europeans looked on the Indies trade with envy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52138"/>
            <a:ext cx="7848600" cy="326434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76200"/>
            <a:ext cx="8686800" cy="3048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general, the supply of American silver to Spain was continuous and made the colonies seem worth the effort</a:t>
            </a:r>
          </a:p>
          <a:p>
            <a:pPr lvl="1"/>
            <a:r>
              <a:rPr lang="en-US" dirty="0" smtClean="0"/>
              <a:t>Paid for </a:t>
            </a:r>
            <a:r>
              <a:rPr lang="en-US" dirty="0" smtClean="0"/>
              <a:t>Spain’s European wars, its long-term debts, and the purchase of manufactured goods to be sent back to the Indies</a:t>
            </a:r>
          </a:p>
          <a:p>
            <a:pPr lvl="2"/>
            <a:r>
              <a:rPr lang="en-US" dirty="0" smtClean="0"/>
              <a:t>Less than half of the silver remained in Spain</a:t>
            </a:r>
          </a:p>
          <a:p>
            <a:r>
              <a:rPr lang="en-US" dirty="0" smtClean="0"/>
              <a:t>Importation of silver caused inflation</a:t>
            </a:r>
            <a:endParaRPr lang="en-US" dirty="0" smtClean="0"/>
          </a:p>
          <a:p>
            <a:pPr lvl="2"/>
            <a:r>
              <a:rPr lang="en-US" dirty="0" smtClean="0"/>
              <a:t>First </a:t>
            </a:r>
            <a:r>
              <a:rPr lang="en-US" dirty="0" smtClean="0"/>
              <a:t>in Spain and then throughout western Europe during the 16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r>
              <a:rPr lang="en-US" dirty="0" smtClean="0"/>
              <a:t>Spain depended more on the taxes levied on its own population than it did on the exploitation of its Native American subjects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971800"/>
            <a:ext cx="6553200" cy="368961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5032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Ruling and Empire: State and Church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14400"/>
            <a:ext cx="4191000" cy="5867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Spain controlled its American empire through a carefully regulated bureaucratic system</a:t>
            </a:r>
          </a:p>
          <a:p>
            <a:r>
              <a:rPr lang="en-US" dirty="0" smtClean="0"/>
              <a:t>Sovereignty rested with the crown</a:t>
            </a:r>
          </a:p>
          <a:p>
            <a:pPr lvl="1"/>
            <a:r>
              <a:rPr lang="en-US" dirty="0" smtClean="0"/>
              <a:t>Based not on the right of conquest but on a papal grant that awarded the Indies to Castile in return for its services in bringing those lands and peoples into the Christian community</a:t>
            </a:r>
          </a:p>
          <a:p>
            <a:r>
              <a:rPr lang="en-US" dirty="0" smtClean="0"/>
              <a:t>1494 – Treaty of </a:t>
            </a:r>
            <a:r>
              <a:rPr lang="en-US" dirty="0" err="1" smtClean="0"/>
              <a:t>Tordesillas</a:t>
            </a:r>
            <a:endParaRPr lang="en-US" dirty="0" smtClean="0"/>
          </a:p>
          <a:p>
            <a:pPr lvl="1"/>
            <a:r>
              <a:rPr lang="en-US" dirty="0" smtClean="0"/>
              <a:t>Between Castile and Portugal</a:t>
            </a:r>
          </a:p>
          <a:p>
            <a:pPr lvl="1"/>
            <a:r>
              <a:rPr lang="en-US" dirty="0" smtClean="0"/>
              <a:t>Clarified the spheres of influence and right of possession of the two kingdoms by drawing a hypothetical north-south line around the globe </a:t>
            </a:r>
          </a:p>
          <a:p>
            <a:pPr lvl="1"/>
            <a:r>
              <a:rPr lang="en-US" dirty="0" smtClean="0"/>
              <a:t>Portugal – lands to the east of line</a:t>
            </a:r>
          </a:p>
          <a:p>
            <a:pPr lvl="1"/>
            <a:r>
              <a:rPr lang="en-US" dirty="0" smtClean="0"/>
              <a:t>Castile – lands to the west of the 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636213"/>
            <a:ext cx="3261798" cy="3086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647" y="3962400"/>
            <a:ext cx="3624749" cy="257189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381000"/>
            <a:ext cx="3200400" cy="6096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Spanish empire became a great bureaucratic system </a:t>
            </a:r>
            <a:endParaRPr lang="en-US" dirty="0" smtClean="0"/>
          </a:p>
          <a:p>
            <a:r>
              <a:rPr lang="en-US" i="1" dirty="0" err="1" smtClean="0"/>
              <a:t>Letrados</a:t>
            </a:r>
            <a:r>
              <a:rPr lang="en-US" dirty="0" smtClean="0"/>
              <a:t> - Administers of the law</a:t>
            </a:r>
          </a:p>
          <a:p>
            <a:pPr lvl="1"/>
            <a:r>
              <a:rPr lang="en-US" dirty="0" smtClean="0"/>
              <a:t>University trained lawyers from Spain</a:t>
            </a:r>
          </a:p>
          <a:p>
            <a:pPr lvl="1"/>
            <a:r>
              <a:rPr lang="en-US" dirty="0" smtClean="0"/>
              <a:t>Exercised legislative and administrative authority</a:t>
            </a:r>
          </a:p>
          <a:p>
            <a:r>
              <a:rPr lang="en-US" dirty="0" err="1" smtClean="0"/>
              <a:t>Recopilacion</a:t>
            </a:r>
            <a:r>
              <a:rPr lang="en-US" dirty="0" smtClean="0"/>
              <a:t> </a:t>
            </a:r>
            <a:r>
              <a:rPr lang="en-US" dirty="0" smtClean="0"/>
              <a:t>(1681) – codified laws into the basis for government in the colonies</a:t>
            </a:r>
          </a:p>
          <a:p>
            <a:r>
              <a:rPr lang="en-US" dirty="0" smtClean="0"/>
              <a:t>King ruled through the </a:t>
            </a:r>
            <a:r>
              <a:rPr lang="en-US" i="1" dirty="0" smtClean="0"/>
              <a:t>Council of </a:t>
            </a:r>
            <a:r>
              <a:rPr lang="en-US" i="1" dirty="0" smtClean="0"/>
              <a:t>the Indies </a:t>
            </a:r>
            <a:r>
              <a:rPr lang="en-US" dirty="0" smtClean="0"/>
              <a:t>in Spain</a:t>
            </a:r>
          </a:p>
          <a:p>
            <a:pPr lvl="1"/>
            <a:r>
              <a:rPr lang="en-US" dirty="0" smtClean="0"/>
              <a:t>Issued the laws and advised him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73" y="228600"/>
            <a:ext cx="1981719" cy="2972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429000"/>
            <a:ext cx="4800600" cy="318250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992" y="228600"/>
            <a:ext cx="3810000" cy="64828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16</a:t>
            </a:r>
            <a:r>
              <a:rPr lang="en-US" baseline="30000" dirty="0" smtClean="0"/>
              <a:t>th</a:t>
            </a:r>
            <a:r>
              <a:rPr lang="en-US" dirty="0" smtClean="0"/>
              <a:t> century -Spain </a:t>
            </a:r>
            <a:r>
              <a:rPr lang="en-US" dirty="0" smtClean="0"/>
              <a:t>created two </a:t>
            </a:r>
            <a:r>
              <a:rPr lang="en-US" dirty="0" err="1" smtClean="0"/>
              <a:t>viceroyalities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Mexico </a:t>
            </a:r>
            <a:r>
              <a:rPr lang="en-US" dirty="0" smtClean="0"/>
              <a:t>City</a:t>
            </a:r>
          </a:p>
          <a:p>
            <a:pPr lvl="1"/>
            <a:r>
              <a:rPr lang="en-US" dirty="0" smtClean="0"/>
              <a:t>Lima</a:t>
            </a:r>
          </a:p>
          <a:p>
            <a:pPr lvl="1"/>
            <a:r>
              <a:rPr lang="en-US" dirty="0" smtClean="0"/>
              <a:t>Viceroys – high ranking nobles who were direct representatives of the king</a:t>
            </a:r>
          </a:p>
          <a:p>
            <a:pPr lvl="2"/>
            <a:r>
              <a:rPr lang="en-US" dirty="0" smtClean="0"/>
              <a:t>Military, legislative, and judicial powers</a:t>
            </a:r>
          </a:p>
          <a:p>
            <a:r>
              <a:rPr lang="en-US" dirty="0" err="1" smtClean="0"/>
              <a:t>Viceroyalities</a:t>
            </a:r>
            <a:r>
              <a:rPr lang="en-US" dirty="0" smtClean="0"/>
              <a:t> of New Spain and Peru were subdivided into ten judicial divisions controlled by superior courts </a:t>
            </a:r>
          </a:p>
          <a:p>
            <a:pPr lvl="1"/>
            <a:r>
              <a:rPr lang="en-US" dirty="0" smtClean="0"/>
              <a:t>Called </a:t>
            </a:r>
            <a:r>
              <a:rPr lang="en-US" dirty="0" err="1" smtClean="0"/>
              <a:t>audiencies</a:t>
            </a:r>
            <a:endParaRPr lang="en-US" dirty="0" smtClean="0"/>
          </a:p>
          <a:p>
            <a:pPr lvl="1"/>
            <a:r>
              <a:rPr lang="en-US" dirty="0" smtClean="0"/>
              <a:t>Staffed by professional royal magistrates who helped to make and apply law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102" y="2667000"/>
            <a:ext cx="5105706" cy="3733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33800" y="228600"/>
            <a:ext cx="5227004" cy="2251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200" dirty="0">
                <a:solidFill>
                  <a:prstClr val="black"/>
                </a:solidFill>
              </a:rPr>
              <a:t>Local level – royally appointed magistrates applied the laws, collected taxes, and assigned the work required of Indian communities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200" dirty="0">
                <a:solidFill>
                  <a:prstClr val="black"/>
                </a:solidFill>
              </a:rPr>
              <a:t>Below them were other lower level bureaucrats </a:t>
            </a:r>
          </a:p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sz="2200" dirty="0">
                <a:solidFill>
                  <a:prstClr val="black"/>
                </a:solidFill>
              </a:rPr>
              <a:t>minor officials, customs and tax collectors, municipal officers, and inspectors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3718" y="381000"/>
            <a:ext cx="4215882" cy="6553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To some extent, the clergy formed another branch of the government</a:t>
            </a:r>
          </a:p>
          <a:p>
            <a:pPr lvl="1"/>
            <a:r>
              <a:rPr lang="en-US" dirty="0" smtClean="0"/>
              <a:t>Catholic </a:t>
            </a:r>
            <a:r>
              <a:rPr lang="en-US" dirty="0" smtClean="0"/>
              <a:t>religious orders carried out the widespread conversion of the Indians, established churches in the towns and villages </a:t>
            </a:r>
          </a:p>
          <a:p>
            <a:pPr lvl="2"/>
            <a:r>
              <a:rPr lang="en-US" dirty="0" smtClean="0"/>
              <a:t>Franciscans, Dominicans, Jesuits</a:t>
            </a:r>
          </a:p>
          <a:p>
            <a:pPr lvl="1"/>
            <a:r>
              <a:rPr lang="en-US" dirty="0" smtClean="0"/>
              <a:t>Pope – Christianize the peoples of the new lands</a:t>
            </a:r>
          </a:p>
          <a:p>
            <a:pPr lvl="2"/>
            <a:r>
              <a:rPr lang="en-US" dirty="0" smtClean="0"/>
              <a:t>Primary justification for Spain’s rule</a:t>
            </a:r>
          </a:p>
          <a:p>
            <a:r>
              <a:rPr lang="en-US" dirty="0" smtClean="0"/>
              <a:t>Some of the early missionaries became ardent defenders of Indian rights and admirers of Indian culture</a:t>
            </a:r>
          </a:p>
          <a:p>
            <a:pPr lvl="1"/>
            <a:r>
              <a:rPr lang="en-US" dirty="0" smtClean="0"/>
              <a:t>Franciscan priest Fray Bernardino de </a:t>
            </a:r>
            <a:r>
              <a:rPr lang="en-US" dirty="0" err="1" smtClean="0"/>
              <a:t>Sahagun</a:t>
            </a:r>
            <a:r>
              <a:rPr lang="en-US" dirty="0" smtClean="0"/>
              <a:t> became an expert in the </a:t>
            </a:r>
            <a:r>
              <a:rPr lang="en-US" dirty="0" err="1" smtClean="0"/>
              <a:t>Nahuatl</a:t>
            </a:r>
            <a:r>
              <a:rPr lang="en-US" dirty="0" smtClean="0"/>
              <a:t> language and composed a bilingual encyclopedia of Aztec culture</a:t>
            </a:r>
            <a:endParaRPr lang="en-US" dirty="0"/>
          </a:p>
        </p:txBody>
      </p:sp>
      <p:pic>
        <p:nvPicPr>
          <p:cNvPr id="19458" name="Picture 2" descr="http://www.sbceo.k12.ca.us/~vms/carlton/Renaissance/PriestIndi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28600"/>
            <a:ext cx="1905000" cy="42148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46780" y="4724400"/>
            <a:ext cx="4191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Some Spanish priests, who attempted to convert the native peoples to Christianity by gentle means, tried to protect the Indians. However, these priests were few in number, and rarely succeeded.</a:t>
            </a:r>
            <a:endParaRPr lang="en-US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2420" y="381000"/>
            <a:ext cx="3270380" cy="6248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 core areas of Peru and New Spain, the missionary church eventually was replaced by an institutional structure of parishes and bishoprics</a:t>
            </a:r>
          </a:p>
          <a:p>
            <a:pPr lvl="1"/>
            <a:r>
              <a:rPr lang="en-US" dirty="0" smtClean="0"/>
              <a:t>Complicated church hierarchy developed</a:t>
            </a:r>
          </a:p>
          <a:p>
            <a:r>
              <a:rPr lang="en-US" dirty="0" smtClean="0"/>
              <a:t>The Catholic church profoundly influenced the cultural and intellectual life of the colonies</a:t>
            </a:r>
          </a:p>
          <a:p>
            <a:pPr lvl="1"/>
            <a:r>
              <a:rPr lang="en-US" dirty="0" smtClean="0"/>
              <a:t>Stimulated the work of architects and artists</a:t>
            </a:r>
          </a:p>
          <a:p>
            <a:pPr lvl="1"/>
            <a:r>
              <a:rPr lang="en-US" dirty="0" smtClean="0"/>
              <a:t>Published a high percentage of religious books, as well as works of history, poetry, philosophy, law, and language</a:t>
            </a:r>
          </a:p>
          <a:p>
            <a:pPr lvl="1"/>
            <a:r>
              <a:rPr lang="en-US" dirty="0" smtClean="0"/>
              <a:t>Schools run by </a:t>
            </a:r>
            <a:r>
              <a:rPr lang="en-US" dirty="0" smtClean="0"/>
              <a:t>clergy</a:t>
            </a:r>
          </a:p>
          <a:p>
            <a:pPr lvl="2"/>
            <a:r>
              <a:rPr lang="en-US" dirty="0" smtClean="0"/>
              <a:t>Provided training in law and theology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0" y="13716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Brazil: The First Plantation Colony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0" y="990600"/>
            <a:ext cx="2895600" cy="5791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1532 – settlement established</a:t>
            </a:r>
          </a:p>
          <a:p>
            <a:pPr lvl="1"/>
            <a:r>
              <a:rPr lang="en-US" dirty="0" smtClean="0"/>
              <a:t>Portuguese nobles were given strips of land along the coast to colonize and develop</a:t>
            </a:r>
          </a:p>
          <a:p>
            <a:pPr lvl="1"/>
            <a:r>
              <a:rPr lang="en-US" dirty="0" smtClean="0"/>
              <a:t>Sugar plantations were established using first Indian, then African slaves</a:t>
            </a:r>
          </a:p>
          <a:p>
            <a:r>
              <a:rPr lang="en-US" dirty="0" smtClean="0"/>
              <a:t>1549 – Portuguese king sent a governor general and other officials to create a royal capital at Salvador</a:t>
            </a:r>
          </a:p>
          <a:p>
            <a:pPr lvl="1"/>
            <a:r>
              <a:rPr lang="en-US" dirty="0" smtClean="0"/>
              <a:t>First Jesuit missionaries also arrived</a:t>
            </a:r>
          </a:p>
          <a:p>
            <a:r>
              <a:rPr lang="en-US" dirty="0" smtClean="0"/>
              <a:t>1600 – Indian resistance had been broke in many places by military action, missionary activity, or epidemic disease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6" y="1524000"/>
            <a:ext cx="5612464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29073" y="234237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Brazil: Sugar and Slavery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143000"/>
            <a:ext cx="3124200" cy="5391151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/>
              <a:t>The plantation economy gave rise to a social hierarchy based on race </a:t>
            </a:r>
          </a:p>
          <a:p>
            <a:pPr lvl="1" eaLnBrk="1" hangingPunct="1"/>
            <a:r>
              <a:rPr lang="en-US" dirty="0" smtClean="0"/>
              <a:t>TOP: </a:t>
            </a:r>
            <a:r>
              <a:rPr lang="en-US" dirty="0"/>
              <a:t>W</a:t>
            </a:r>
            <a:r>
              <a:rPr lang="en-US" dirty="0" smtClean="0"/>
              <a:t>hite </a:t>
            </a:r>
            <a:r>
              <a:rPr lang="en-US" dirty="0" smtClean="0"/>
              <a:t>plantation owners became an aristocracy </a:t>
            </a:r>
          </a:p>
          <a:p>
            <a:pPr lvl="1" eaLnBrk="1" hangingPunct="1"/>
            <a:r>
              <a:rPr lang="en-US" dirty="0" smtClean="0"/>
              <a:t> </a:t>
            </a:r>
            <a:r>
              <a:rPr lang="en-US" dirty="0" smtClean="0"/>
              <a:t>MIDDLE: Artisans</a:t>
            </a:r>
            <a:r>
              <a:rPr lang="en-US" dirty="0" smtClean="0"/>
              <a:t>, small farmers, and free laborers were drawn from the ranks of people born of marriages between Indians, whites, and African slaves. </a:t>
            </a:r>
          </a:p>
          <a:p>
            <a:pPr lvl="1" eaLnBrk="1" hangingPunct="1"/>
            <a:r>
              <a:rPr lang="en-US" dirty="0" smtClean="0"/>
              <a:t>BOTTOM: Slaves</a:t>
            </a:r>
            <a:r>
              <a:rPr lang="en-US" dirty="0" smtClean="0"/>
              <a:t>, whose condition was marked both by race and servile status.</a:t>
            </a:r>
          </a:p>
        </p:txBody>
      </p:sp>
      <p:pic>
        <p:nvPicPr>
          <p:cNvPr id="16386" name="Picture 2" descr="http://ezee.se/articles-blog2/wp-content/uploads/2010/03/Slaves-Picking-Cotton-On-A-Plant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5820" y="158876"/>
            <a:ext cx="2800350" cy="1968247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482" y="2219224"/>
            <a:ext cx="5461518" cy="4410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427038"/>
          </a:xfrm>
        </p:spPr>
        <p:txBody>
          <a:bodyPr>
            <a:noAutofit/>
          </a:bodyPr>
          <a:lstStyle/>
          <a:p>
            <a:r>
              <a:rPr lang="en-US" sz="2400" dirty="0" smtClean="0"/>
              <a:t>Spaniards and Portuguese: From </a:t>
            </a:r>
            <a:r>
              <a:rPr lang="en-US" sz="2400" dirty="0" err="1" smtClean="0"/>
              <a:t>Reconquest</a:t>
            </a:r>
            <a:r>
              <a:rPr lang="en-US" sz="2400" dirty="0" smtClean="0"/>
              <a:t> to Conquest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643197"/>
            <a:ext cx="3657600" cy="6096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Iberian Peninsula – Phoenicians, Carthaginians, Romans, Goths</a:t>
            </a:r>
          </a:p>
          <a:p>
            <a:pPr lvl="1"/>
            <a:r>
              <a:rPr lang="en-US" dirty="0" smtClean="0"/>
              <a:t>During the Middle Ages had become a cultural frontier between Christianity and Islam</a:t>
            </a:r>
          </a:p>
          <a:p>
            <a:pPr lvl="2"/>
            <a:r>
              <a:rPr lang="en-US" dirty="0" smtClean="0"/>
              <a:t>Created a strong tradition of military conquest and rule over peoples of other beliefs and customs</a:t>
            </a:r>
          </a:p>
          <a:p>
            <a:pPr lvl="1"/>
            <a:r>
              <a:rPr lang="en-US" dirty="0" smtClean="0"/>
              <a:t>Christian Kingdoms had emerged</a:t>
            </a:r>
          </a:p>
          <a:p>
            <a:pPr lvl="2"/>
            <a:r>
              <a:rPr lang="en-US" dirty="0" smtClean="0"/>
              <a:t>Portugal (Atlantic coast)</a:t>
            </a:r>
          </a:p>
          <a:p>
            <a:pPr lvl="2"/>
            <a:r>
              <a:rPr lang="en-US" dirty="0" smtClean="0"/>
              <a:t>Aragon (Eastern Spain)</a:t>
            </a:r>
          </a:p>
          <a:p>
            <a:pPr lvl="2"/>
            <a:r>
              <a:rPr lang="en-US" dirty="0" smtClean="0"/>
              <a:t>Castile (center of Iberian Peninsula)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685800"/>
            <a:ext cx="5114925" cy="2763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656864"/>
            <a:ext cx="3315220" cy="308233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6556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Brazil’s age of GOLD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731838"/>
            <a:ext cx="4800600" cy="6126162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dirty="0" smtClean="0"/>
              <a:t>In 1695, explorers in the interior of Brazil discovered gold in the region of Minas </a:t>
            </a:r>
            <a:r>
              <a:rPr lang="en-US" dirty="0" err="1" smtClean="0"/>
              <a:t>Gerais</a:t>
            </a:r>
            <a:endParaRPr lang="en-US" dirty="0" smtClean="0"/>
          </a:p>
          <a:p>
            <a:pPr lvl="1"/>
            <a:r>
              <a:rPr lang="en-US" dirty="0" smtClean="0"/>
              <a:t>Labor in the mines, as in the plantations, was provided mostly by slaves</a:t>
            </a:r>
          </a:p>
          <a:p>
            <a:pPr eaLnBrk="1" hangingPunct="1"/>
            <a:r>
              <a:rPr lang="en-US" dirty="0" smtClean="0"/>
              <a:t>Brazil would be the greatest source of gold in the Western world</a:t>
            </a:r>
          </a:p>
          <a:p>
            <a:pPr marL="273050" lvl="1" indent="-273050" eaLnBrk="1" hangingPunct="1">
              <a:spcBef>
                <a:spcPts val="575"/>
              </a:spcBef>
              <a:buClr>
                <a:schemeClr val="accent1"/>
              </a:buClr>
            </a:pPr>
            <a:r>
              <a:rPr lang="en-US" dirty="0" smtClean="0"/>
              <a:t>The Portuguese </a:t>
            </a:r>
            <a:r>
              <a:rPr lang="en-US" dirty="0" smtClean="0"/>
              <a:t>government </a:t>
            </a:r>
            <a:r>
              <a:rPr lang="en-US" dirty="0" smtClean="0"/>
              <a:t>moved to promote its interests in mining production  (immigration)</a:t>
            </a:r>
          </a:p>
          <a:p>
            <a:pPr marL="547370" lvl="2" indent="-273050">
              <a:spcBef>
                <a:spcPts val="575"/>
              </a:spcBef>
              <a:buClr>
                <a:schemeClr val="accent1"/>
              </a:buClr>
            </a:pPr>
            <a:r>
              <a:rPr lang="en-US" dirty="0" smtClean="0"/>
              <a:t>Had disastrous effects on the Indian population; expansion of slavery</a:t>
            </a:r>
          </a:p>
          <a:p>
            <a:pPr marL="273050" lvl="1" indent="-273050" eaLnBrk="1" hangingPunct="1">
              <a:spcBef>
                <a:spcPts val="575"/>
              </a:spcBef>
              <a:buClr>
                <a:schemeClr val="accent1"/>
              </a:buClr>
            </a:pPr>
            <a:r>
              <a:rPr lang="en-US" dirty="0" smtClean="0"/>
              <a:t>Rio de Janeiro, the city closest to the mines replaced Salvador as the capital of Brazil </a:t>
            </a:r>
          </a:p>
          <a:p>
            <a:pPr marL="273050" lvl="1" indent="-273050" eaLnBrk="1" hangingPunct="1">
              <a:spcBef>
                <a:spcPts val="575"/>
              </a:spcBef>
              <a:buClr>
                <a:schemeClr val="accent1"/>
              </a:buClr>
            </a:pPr>
            <a:r>
              <a:rPr lang="en-US" dirty="0" smtClean="0"/>
              <a:t>Brazil signed a treaty with Britain to obtain manufactured products</a:t>
            </a:r>
          </a:p>
          <a:p>
            <a:pPr marL="547370" lvl="2" indent="-273050">
              <a:spcBef>
                <a:spcPts val="575"/>
              </a:spcBef>
              <a:buClr>
                <a:schemeClr val="accent1"/>
              </a:buClr>
            </a:pPr>
            <a:r>
              <a:rPr lang="en-US" dirty="0" smtClean="0"/>
              <a:t>Much of the Brazilian gold flowed from Portugal to England to pay for manufactured goods</a:t>
            </a:r>
          </a:p>
          <a:p>
            <a:pPr marL="547370" lvl="2" indent="-273050">
              <a:spcBef>
                <a:spcPts val="575"/>
              </a:spcBef>
              <a:buClr>
                <a:schemeClr val="accent1"/>
              </a:buClr>
            </a:pPr>
            <a:r>
              <a:rPr lang="en-US" dirty="0" smtClean="0"/>
              <a:t>Brazil and Portugal were economically dependent on England.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429000"/>
            <a:ext cx="3629025" cy="3228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747" y="207480"/>
            <a:ext cx="3751878" cy="2969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821" y="1066800"/>
            <a:ext cx="7772400" cy="731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Multiracial societies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6376" y="2971800"/>
            <a:ext cx="41148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Indians, Europeans, Africans</a:t>
            </a:r>
          </a:p>
          <a:p>
            <a:pPr lvl="1"/>
            <a:r>
              <a:rPr lang="en-US" dirty="0" smtClean="0"/>
              <a:t>Europeans – conquerors and voluntary immigrants</a:t>
            </a:r>
          </a:p>
          <a:p>
            <a:pPr lvl="1"/>
            <a:r>
              <a:rPr lang="en-US" dirty="0" smtClean="0"/>
              <a:t>Indians – conquered peoples</a:t>
            </a:r>
          </a:p>
          <a:p>
            <a:pPr lvl="1"/>
            <a:r>
              <a:rPr lang="en-US" dirty="0" smtClean="0"/>
              <a:t>Africans – </a:t>
            </a:r>
            <a:r>
              <a:rPr lang="en-US" dirty="0" smtClean="0"/>
              <a:t>slaves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45" y="762000"/>
            <a:ext cx="4503040" cy="551163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3678"/>
            <a:ext cx="7772400" cy="381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Society of </a:t>
            </a:r>
            <a:r>
              <a:rPr lang="en-US" dirty="0" err="1" smtClean="0"/>
              <a:t>Castas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704462"/>
            <a:ext cx="4724400" cy="6019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1516 – Spanish crown tried to sponsor mixed marriages</a:t>
            </a:r>
          </a:p>
          <a:p>
            <a:pPr lvl="1"/>
            <a:r>
              <a:rPr lang="en-US" dirty="0" smtClean="0"/>
              <a:t>Would later try to limit the opportunities for mixed offspring</a:t>
            </a:r>
          </a:p>
          <a:p>
            <a:r>
              <a:rPr lang="en-US" dirty="0" smtClean="0"/>
              <a:t>With few European women available, mixed marriages and informal unions were common</a:t>
            </a:r>
          </a:p>
          <a:p>
            <a:pPr lvl="1"/>
            <a:r>
              <a:rPr lang="en-US" dirty="0" smtClean="0"/>
              <a:t>Result… growth of a large population of mixed background called </a:t>
            </a:r>
            <a:r>
              <a:rPr lang="en-US" dirty="0" err="1" smtClean="0"/>
              <a:t>mestizos</a:t>
            </a:r>
            <a:endParaRPr lang="en-US" dirty="0" smtClean="0"/>
          </a:p>
          <a:p>
            <a:pPr lvl="2"/>
            <a:r>
              <a:rPr lang="en-US" dirty="0" smtClean="0"/>
              <a:t>Their status (especially in early years) was higher than Indians</a:t>
            </a:r>
          </a:p>
          <a:p>
            <a:pPr lvl="2"/>
            <a:r>
              <a:rPr lang="en-US" dirty="0" smtClean="0"/>
              <a:t>Became members of an intermediate category</a:t>
            </a:r>
          </a:p>
          <a:p>
            <a:pPr lvl="2"/>
            <a:r>
              <a:rPr lang="en-US" dirty="0" smtClean="0"/>
              <a:t>Not fully accepted as equals to Spaniards and yet expected to live according to the standards of Spanish society</a:t>
            </a:r>
          </a:p>
          <a:p>
            <a:r>
              <a:rPr lang="en-US" dirty="0" smtClean="0"/>
              <a:t>Similar process in Brazil and Caribbean </a:t>
            </a:r>
          </a:p>
          <a:p>
            <a:pPr lvl="1"/>
            <a:r>
              <a:rPr lang="en-US" dirty="0" smtClean="0"/>
              <a:t>Large number of African slaves</a:t>
            </a:r>
          </a:p>
          <a:p>
            <a:pPr lvl="2"/>
            <a:r>
              <a:rPr lang="en-US" dirty="0" smtClean="0"/>
              <a:t>Result… mulatto </a:t>
            </a:r>
            <a:endParaRPr lang="en-US" dirty="0"/>
          </a:p>
        </p:txBody>
      </p:sp>
      <p:pic>
        <p:nvPicPr>
          <p:cNvPr id="13314" name="Picture 2" descr="http://faculty.arts.ubc.ca/jbmurray/images/castas_we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1646" y="609600"/>
            <a:ext cx="2057400" cy="190926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352800"/>
            <a:ext cx="3929595" cy="264154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4114800" cy="6096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Together, the people of mixed origins were called </a:t>
            </a:r>
            <a:r>
              <a:rPr lang="en-US" dirty="0" err="1" smtClean="0"/>
              <a:t>castas</a:t>
            </a:r>
            <a:endParaRPr lang="en-US" dirty="0" smtClean="0"/>
          </a:p>
          <a:p>
            <a:pPr lvl="1"/>
            <a:r>
              <a:rPr lang="en-US" dirty="0" smtClean="0"/>
              <a:t>1650 – 5 to 10 percent of population</a:t>
            </a:r>
          </a:p>
          <a:p>
            <a:pPr lvl="1"/>
            <a:r>
              <a:rPr lang="en-US" dirty="0" smtClean="0"/>
              <a:t>1750 – 35 to 40 percent of population</a:t>
            </a:r>
          </a:p>
          <a:p>
            <a:r>
              <a:rPr lang="en-US" dirty="0" smtClean="0"/>
              <a:t>As mixed population grew in Spanish America, increasing restrictions were placed on them</a:t>
            </a:r>
          </a:p>
          <a:p>
            <a:r>
              <a:rPr lang="en-US" dirty="0" smtClean="0"/>
              <a:t>Most of the wealthy merchants, land owners, bureaucrats, and miners were white</a:t>
            </a:r>
          </a:p>
          <a:p>
            <a:r>
              <a:rPr lang="en-US" dirty="0" err="1" smtClean="0"/>
              <a:t>Peninsulares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smtClean="0"/>
              <a:t>Creoles</a:t>
            </a:r>
          </a:p>
          <a:p>
            <a:pPr lvl="1"/>
            <a:r>
              <a:rPr lang="en-US" dirty="0" err="1" smtClean="0"/>
              <a:t>Peninsulares</a:t>
            </a:r>
            <a:r>
              <a:rPr lang="en-US" dirty="0" smtClean="0"/>
              <a:t> – born in Spain</a:t>
            </a:r>
          </a:p>
          <a:p>
            <a:pPr lvl="1"/>
            <a:r>
              <a:rPr lang="en-US" dirty="0" smtClean="0"/>
              <a:t>Creoles – born in New World</a:t>
            </a:r>
            <a:endParaRPr lang="en-US" dirty="0" smtClean="0"/>
          </a:p>
          <a:p>
            <a:pPr lvl="2"/>
            <a:r>
              <a:rPr lang="en-US" dirty="0"/>
              <a:t>D</a:t>
            </a:r>
            <a:r>
              <a:rPr lang="en-US" dirty="0" smtClean="0"/>
              <a:t>ominated </a:t>
            </a:r>
            <a:r>
              <a:rPr lang="en-US" dirty="0" smtClean="0"/>
              <a:t>local </a:t>
            </a:r>
            <a:r>
              <a:rPr lang="en-US" dirty="0" smtClean="0"/>
              <a:t>economies</a:t>
            </a:r>
          </a:p>
          <a:p>
            <a:pPr lvl="2"/>
            <a:r>
              <a:rPr lang="en-US" dirty="0" smtClean="0"/>
              <a:t>C</a:t>
            </a:r>
            <a:r>
              <a:rPr lang="en-US" dirty="0" smtClean="0"/>
              <a:t>ontribute </a:t>
            </a:r>
            <a:r>
              <a:rPr lang="en-US" dirty="0" smtClean="0"/>
              <a:t>to the movements for independence in Latin America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002" y="2020695"/>
            <a:ext cx="4383196" cy="308470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914400"/>
            <a:ext cx="7772400" cy="4572000"/>
          </a:xfrm>
        </p:spPr>
        <p:txBody>
          <a:bodyPr/>
          <a:lstStyle/>
          <a:p>
            <a:r>
              <a:rPr lang="en-US" dirty="0" smtClean="0"/>
              <a:t>Women were in a subordinate position</a:t>
            </a:r>
          </a:p>
          <a:p>
            <a:pPr lvl="1"/>
            <a:r>
              <a:rPr lang="en-US" dirty="0" smtClean="0"/>
              <a:t>Could not serve in government </a:t>
            </a:r>
            <a:endParaRPr lang="en-US" dirty="0" smtClean="0"/>
          </a:p>
          <a:p>
            <a:pPr lvl="1"/>
            <a:r>
              <a:rPr lang="en-US" dirty="0"/>
              <a:t>E</a:t>
            </a:r>
            <a:r>
              <a:rPr lang="en-US" dirty="0" smtClean="0"/>
              <a:t>xpected </a:t>
            </a:r>
            <a:r>
              <a:rPr lang="en-US" dirty="0" smtClean="0"/>
              <a:t>to assume the duties of motherhood and household</a:t>
            </a:r>
          </a:p>
          <a:p>
            <a:pPr lvl="1"/>
            <a:r>
              <a:rPr lang="en-US" dirty="0" smtClean="0"/>
              <a:t>After marriage, women came under the authority of their husbands</a:t>
            </a:r>
          </a:p>
          <a:p>
            <a:r>
              <a:rPr lang="en-US" dirty="0" smtClean="0"/>
              <a:t>Lower class women often controlled small-scale commerce in towns and villages, worked in the fields, and labored at the looms of small factories. </a:t>
            </a:r>
          </a:p>
          <a:p>
            <a:r>
              <a:rPr lang="en-US" dirty="0" smtClean="0"/>
              <a:t>Marriages often were arranged and accompanied by the payment of a dowry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Shifting Balance of Politics and 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14400"/>
            <a:ext cx="3962400" cy="5638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Spanish kings were weak by the late 17</a:t>
            </a:r>
            <a:r>
              <a:rPr lang="en-US" baseline="30000" dirty="0" smtClean="0"/>
              <a:t>th</a:t>
            </a:r>
            <a:r>
              <a:rPr lang="en-US" dirty="0" smtClean="0"/>
              <a:t> century and did not provide adequate leadership</a:t>
            </a:r>
          </a:p>
          <a:p>
            <a:pPr lvl="1"/>
            <a:r>
              <a:rPr lang="en-US" dirty="0" smtClean="0"/>
              <a:t>overwhelmed by foreign wars, increasing debt, declining population, and internal revolts</a:t>
            </a:r>
          </a:p>
          <a:p>
            <a:r>
              <a:rPr lang="en-US" dirty="0" smtClean="0"/>
              <a:t>Spain threatened by a powerful France and the rising mercantile strength of England and Holland (whose Protestantism also made them rivals of Catholic Spain)</a:t>
            </a:r>
          </a:p>
          <a:p>
            <a:pPr lvl="1"/>
            <a:r>
              <a:rPr lang="en-US" dirty="0" smtClean="0"/>
              <a:t>1654 – English took Jamaica</a:t>
            </a:r>
          </a:p>
          <a:p>
            <a:pPr lvl="1"/>
            <a:r>
              <a:rPr lang="en-US" dirty="0" smtClean="0"/>
              <a:t>1697 – French take western Hispaniola (Haiti)</a:t>
            </a:r>
          </a:p>
          <a:p>
            <a:r>
              <a:rPr lang="en-US" dirty="0" smtClean="0"/>
              <a:t>Other islands fell to the English, French, and Dutch</a:t>
            </a:r>
          </a:p>
          <a:p>
            <a:pPr lvl="1"/>
            <a:r>
              <a:rPr lang="en-US" dirty="0" smtClean="0"/>
              <a:t>Many of the islands turned to sugar production and the creation of slave and plantation colonies (similar to Brazil)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914400"/>
            <a:ext cx="4435210" cy="570885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066800"/>
            <a:ext cx="77724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Failure of Spanish mercantile and political system</a:t>
            </a:r>
          </a:p>
          <a:p>
            <a:pPr lvl="1"/>
            <a:r>
              <a:rPr lang="en-US" dirty="0" smtClean="0"/>
              <a:t>Annual fleets became irregular</a:t>
            </a:r>
          </a:p>
          <a:p>
            <a:pPr lvl="1"/>
            <a:r>
              <a:rPr lang="en-US" dirty="0" smtClean="0"/>
              <a:t>Silver payments from America decline</a:t>
            </a:r>
          </a:p>
          <a:p>
            <a:pPr lvl="1"/>
            <a:r>
              <a:rPr lang="en-US" dirty="0" smtClean="0"/>
              <a:t>Most goods shipped to the Indies and even the ships that carried them were non-Spanish in origin</a:t>
            </a:r>
          </a:p>
          <a:p>
            <a:pPr lvl="1"/>
            <a:r>
              <a:rPr lang="en-US" dirty="0" smtClean="0"/>
              <a:t>Colonies became increasingly self-sufficient in basic commodities </a:t>
            </a:r>
          </a:p>
          <a:p>
            <a:pPr lvl="1"/>
            <a:r>
              <a:rPr lang="en-US" dirty="0" smtClean="0"/>
              <a:t>As central government became </a:t>
            </a:r>
            <a:r>
              <a:rPr lang="en-US" dirty="0" smtClean="0"/>
              <a:t>weaker, </a:t>
            </a:r>
            <a:r>
              <a:rPr lang="en-US" dirty="0" smtClean="0"/>
              <a:t>local aristocrats in the colonies exercised increasing control over the economy and government of their regions</a:t>
            </a:r>
          </a:p>
          <a:p>
            <a:pPr lvl="1"/>
            <a:r>
              <a:rPr lang="en-US" dirty="0" smtClean="0"/>
              <a:t>Widespread corruption in </a:t>
            </a:r>
            <a:r>
              <a:rPr lang="en-US" dirty="0" smtClean="0"/>
              <a:t>many branches of government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228600"/>
            <a:ext cx="3200400" cy="6705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Final crisis</a:t>
            </a:r>
          </a:p>
          <a:p>
            <a:pPr lvl="1"/>
            <a:r>
              <a:rPr lang="en-US" dirty="0" smtClean="0"/>
              <a:t>1701 – Spanish king Charles II died without a heir</a:t>
            </a:r>
          </a:p>
          <a:p>
            <a:r>
              <a:rPr lang="en-US" dirty="0" smtClean="0"/>
              <a:t>Philip of Anjou (a Bourbon) and a relative of the king of France was named successor of the Spanish throne</a:t>
            </a:r>
          </a:p>
          <a:p>
            <a:pPr lvl="1"/>
            <a:r>
              <a:rPr lang="en-US" dirty="0" smtClean="0"/>
              <a:t>War of Spanish Succession (1702-1713) </a:t>
            </a:r>
          </a:p>
          <a:p>
            <a:pPr lvl="2"/>
            <a:r>
              <a:rPr lang="en-US" dirty="0" smtClean="0"/>
              <a:t>Ended with the </a:t>
            </a:r>
            <a:r>
              <a:rPr lang="en-US" dirty="0" smtClean="0"/>
              <a:t>Treaty of Utrecht – recognition of a branch of the Bourbon family as rulers of Spain</a:t>
            </a:r>
            <a:endParaRPr lang="en-US" dirty="0" smtClean="0"/>
          </a:p>
          <a:p>
            <a:pPr lvl="2"/>
            <a:r>
              <a:rPr lang="en-US" dirty="0" smtClean="0"/>
              <a:t>Commercial concessions giving France and England more control</a:t>
            </a:r>
          </a:p>
          <a:p>
            <a:pPr lvl="3"/>
            <a:r>
              <a:rPr lang="en-US" dirty="0" smtClean="0"/>
              <a:t>Spain’s commercial monopoly was now broken</a:t>
            </a:r>
            <a:endParaRPr lang="en-US" dirty="0"/>
          </a:p>
        </p:txBody>
      </p:sp>
      <p:pic>
        <p:nvPicPr>
          <p:cNvPr id="7170" name="Picture 2" descr="File:Vendome-and-Philip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123" y="381000"/>
            <a:ext cx="5162677" cy="44958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733800" y="5257800"/>
            <a:ext cx="472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hlinkClick r:id="rId3" tooltip="Philip V of Spain"/>
              </a:rPr>
              <a:t>Philip V of Spain</a:t>
            </a:r>
            <a:r>
              <a:rPr lang="en-US" i="1" dirty="0" smtClean="0"/>
              <a:t> and the </a:t>
            </a:r>
            <a:r>
              <a:rPr lang="en-US" i="1" dirty="0" smtClean="0">
                <a:hlinkClick r:id="rId4" tooltip="Louis Joseph, Duke of Vendôme"/>
              </a:rPr>
              <a:t>Duke of </a:t>
            </a:r>
            <a:r>
              <a:rPr lang="en-US" i="1" dirty="0" err="1" smtClean="0">
                <a:hlinkClick r:id="rId4" tooltip="Louis Joseph, Duke of Vendôme"/>
              </a:rPr>
              <a:t>Vendôme</a:t>
            </a:r>
            <a:r>
              <a:rPr lang="en-US" i="1" dirty="0" smtClean="0"/>
              <a:t> commanded the Franco-Spanish charge at the </a:t>
            </a:r>
            <a:r>
              <a:rPr lang="en-US" i="1" dirty="0" smtClean="0">
                <a:hlinkClick r:id="rId5" tooltip="Battle of Villaviciosa"/>
              </a:rPr>
              <a:t>Battle of </a:t>
            </a:r>
            <a:r>
              <a:rPr lang="en-US" i="1" dirty="0" err="1" smtClean="0">
                <a:hlinkClick r:id="rId5" tooltip="Battle of Villaviciosa"/>
              </a:rPr>
              <a:t>Villaviciosa</a:t>
            </a:r>
            <a:r>
              <a:rPr lang="en-US" dirty="0" smtClean="0"/>
              <a:t> by </a:t>
            </a:r>
            <a:r>
              <a:rPr lang="en-US" dirty="0" smtClean="0">
                <a:hlinkClick r:id="rId6" tooltip="Jean Alaux"/>
              </a:rPr>
              <a:t>Jean </a:t>
            </a:r>
            <a:r>
              <a:rPr lang="en-US" dirty="0" err="1" smtClean="0">
                <a:hlinkClick r:id="rId6" tooltip="Jean Alaux"/>
              </a:rPr>
              <a:t>Alaux</a:t>
            </a:r>
            <a:r>
              <a:rPr lang="en-US" dirty="0" smtClean="0"/>
              <a:t> (1840).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7772400" cy="655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Bourbon Reforms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295400"/>
            <a:ext cx="77724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new Bourbon dynasty in Spain launched a series of reforms aimed at strengthening the state and its economy</a:t>
            </a:r>
          </a:p>
          <a:p>
            <a:pPr lvl="1"/>
            <a:r>
              <a:rPr lang="en-US" dirty="0" smtClean="0"/>
              <a:t>“enlightened despotism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/>
              <a:t>Mix of absolute monarchy and Enlightenment principles</a:t>
            </a:r>
            <a:endParaRPr lang="en-US" dirty="0" smtClean="0"/>
          </a:p>
          <a:p>
            <a:pPr lvl="1"/>
            <a:r>
              <a:rPr lang="en-US" dirty="0"/>
              <a:t>E</a:t>
            </a:r>
            <a:r>
              <a:rPr lang="en-US" dirty="0" smtClean="0"/>
              <a:t>conomic nationalism</a:t>
            </a:r>
          </a:p>
          <a:p>
            <a:pPr lvl="2"/>
            <a:r>
              <a:rPr lang="en-US" dirty="0" smtClean="0"/>
              <a:t>Material improvements for state</a:t>
            </a:r>
            <a:endParaRPr lang="en-US" dirty="0" smtClean="0"/>
          </a:p>
          <a:p>
            <a:pPr lvl="1"/>
            <a:r>
              <a:rPr lang="en-US" dirty="0" smtClean="0"/>
              <a:t>Desire for strong centralized government to institute economic, administrative, and military reforms in Spain and its </a:t>
            </a:r>
            <a:r>
              <a:rPr lang="en-US" dirty="0" smtClean="0"/>
              <a:t>empire</a:t>
            </a:r>
          </a:p>
          <a:p>
            <a:pPr lvl="2"/>
            <a:r>
              <a:rPr lang="en-US" dirty="0" smtClean="0"/>
              <a:t>System of taxation tightened, navy reformed, and new ships were built</a:t>
            </a:r>
          </a:p>
          <a:p>
            <a:pPr lvl="2"/>
            <a:r>
              <a:rPr lang="en-US" dirty="0" smtClean="0"/>
              <a:t>New ports open in Spain and America for Indies trade</a:t>
            </a:r>
          </a:p>
          <a:p>
            <a:pPr lvl="2"/>
            <a:r>
              <a:rPr lang="en-US" dirty="0" smtClean="0"/>
              <a:t>Eliminate corrupt Creoles from upper level bureaucracy of colonies</a:t>
            </a:r>
            <a:endParaRPr lang="en-US" dirty="0" smtClean="0"/>
          </a:p>
          <a:p>
            <a:pPr lvl="1"/>
            <a:r>
              <a:rPr lang="en-US" dirty="0" smtClean="0"/>
              <a:t>Goal – </a:t>
            </a:r>
            <a:r>
              <a:rPr lang="en-US" dirty="0" smtClean="0"/>
              <a:t>make Spanish government more effective, more powerful, and better able to direct the economy</a:t>
            </a:r>
          </a:p>
          <a:p>
            <a:pPr lvl="2"/>
            <a:r>
              <a:rPr lang="en-US" dirty="0" smtClean="0"/>
              <a:t>Groups or institutions that opposed these measures would be punished or suppressed</a:t>
            </a:r>
          </a:p>
          <a:p>
            <a:pPr lvl="3"/>
            <a:r>
              <a:rPr lang="en-US" dirty="0" smtClean="0"/>
              <a:t>Jesuits expelled</a:t>
            </a:r>
          </a:p>
          <a:p>
            <a:pPr lvl="2"/>
            <a:r>
              <a:rPr lang="en-US" dirty="0" smtClean="0"/>
              <a:t>Church and nobility not attacked as long as they did not conflict with authority of crown</a:t>
            </a:r>
          </a:p>
          <a:p>
            <a:pPr marL="868680" lvl="3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381000"/>
            <a:ext cx="8077200" cy="6096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Many of the reforms in America were linked directly to defense and military matters</a:t>
            </a:r>
          </a:p>
          <a:p>
            <a:r>
              <a:rPr lang="en-US" dirty="0" smtClean="0"/>
              <a:t>During the Bourbon reforms, the government took an active role in the economy</a:t>
            </a:r>
          </a:p>
          <a:p>
            <a:pPr lvl="1"/>
            <a:r>
              <a:rPr lang="en-US" dirty="0" smtClean="0"/>
              <a:t>State monopolies established </a:t>
            </a:r>
          </a:p>
          <a:p>
            <a:pPr lvl="2"/>
            <a:r>
              <a:rPr lang="en-US" dirty="0" smtClean="0"/>
              <a:t>Tobacco and gunpowder</a:t>
            </a:r>
          </a:p>
          <a:p>
            <a:pPr lvl="1"/>
            <a:r>
              <a:rPr lang="en-US" dirty="0" smtClean="0"/>
              <a:t>Monopoly companies were granted exclusive rights to develop certain colonial areas </a:t>
            </a:r>
          </a:p>
          <a:p>
            <a:pPr lvl="2"/>
            <a:r>
              <a:rPr lang="en-US" dirty="0" smtClean="0"/>
              <a:t>In return… developing the economies of those </a:t>
            </a:r>
            <a:r>
              <a:rPr lang="en-US" dirty="0" smtClean="0"/>
              <a:t>areas</a:t>
            </a:r>
          </a:p>
          <a:p>
            <a:r>
              <a:rPr lang="en-US" dirty="0"/>
              <a:t>Mining inspectors and experts had been sent to Peru and New Spain to suggest reforms and introduce new techniques</a:t>
            </a:r>
          </a:p>
          <a:p>
            <a:pPr lvl="1"/>
            <a:r>
              <a:rPr lang="en-US" dirty="0"/>
              <a:t>Allow production to expand</a:t>
            </a:r>
          </a:p>
          <a:p>
            <a:pPr lvl="1"/>
            <a:r>
              <a:rPr lang="en-US" dirty="0"/>
              <a:t>Silver output reached new heights</a:t>
            </a:r>
          </a:p>
          <a:p>
            <a:r>
              <a:rPr lang="en-US" dirty="0"/>
              <a:t>Short run – restructuring of government and economy revived the Spanish Empire</a:t>
            </a:r>
          </a:p>
          <a:p>
            <a:r>
              <a:rPr lang="en-US" dirty="0"/>
              <a:t>Long run – removal of Creoles from government, the creation of a militia with a Creole officer crops, the opening of commerce, and other such changes contributed to a growing sense of dissatisfaction among the elite</a:t>
            </a:r>
          </a:p>
          <a:p>
            <a:pPr lvl="2"/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81600" y="457200"/>
            <a:ext cx="3505200" cy="6096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Mid-15</a:t>
            </a:r>
            <a:r>
              <a:rPr lang="en-US" baseline="30000" dirty="0" smtClean="0"/>
              <a:t>th</a:t>
            </a:r>
            <a:r>
              <a:rPr lang="en-US" dirty="0" smtClean="0"/>
              <a:t> century – process of political and religious unification of Iberian Peninsula</a:t>
            </a:r>
          </a:p>
          <a:p>
            <a:pPr lvl="1"/>
            <a:r>
              <a:rPr lang="en-US" dirty="0" smtClean="0"/>
              <a:t>Ferdinand of Aragon</a:t>
            </a:r>
          </a:p>
          <a:p>
            <a:pPr lvl="1"/>
            <a:r>
              <a:rPr lang="en-US" dirty="0" smtClean="0"/>
              <a:t>Isabella of Castile</a:t>
            </a:r>
          </a:p>
          <a:p>
            <a:r>
              <a:rPr lang="en-US" dirty="0" smtClean="0"/>
              <a:t>1492 - With the fall of Granada (the last Muslim Kingdom) Christianity triumphed throughout the peninsula</a:t>
            </a:r>
          </a:p>
          <a:p>
            <a:pPr lvl="1"/>
            <a:r>
              <a:rPr lang="en-US" dirty="0" smtClean="0"/>
              <a:t>Isabella ordered Jews within her territory to convert or leave the country</a:t>
            </a:r>
          </a:p>
          <a:p>
            <a:pPr lvl="1"/>
            <a:r>
              <a:rPr lang="en-US" dirty="0" smtClean="0"/>
              <a:t>Would ultimately support Christopher Columbus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3229079" cy="2686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13" y="3124200"/>
            <a:ext cx="4964257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133600" y="310357"/>
            <a:ext cx="7772400" cy="6556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Reaction and Revolt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24000"/>
            <a:ext cx="3429000" cy="48768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sz="3200" dirty="0" smtClean="0"/>
              <a:t>Despite evident prosperity, reforms disturbed social and political relations in the colonies and led to colonial resistance</a:t>
            </a:r>
          </a:p>
          <a:p>
            <a:pPr marL="546100" lvl="2" indent="-273050" eaLnBrk="1" hangingPunct="1">
              <a:spcBef>
                <a:spcPts val="575"/>
              </a:spcBef>
              <a:buClr>
                <a:schemeClr val="accent1"/>
              </a:buClr>
            </a:pPr>
            <a:r>
              <a:rPr lang="en-US" sz="2400" dirty="0" smtClean="0"/>
              <a:t>The </a:t>
            </a:r>
            <a:r>
              <a:rPr lang="en-US" sz="2400" dirty="0" err="1" smtClean="0"/>
              <a:t>Comunero</a:t>
            </a:r>
            <a:r>
              <a:rPr lang="en-US" sz="2400" dirty="0" smtClean="0"/>
              <a:t> Revolt in New Granada (1781)</a:t>
            </a:r>
          </a:p>
          <a:p>
            <a:pPr marL="546100" lvl="2" indent="-273050" eaLnBrk="1" hangingPunct="1">
              <a:spcBef>
                <a:spcPts val="575"/>
              </a:spcBef>
              <a:buClr>
                <a:schemeClr val="accent1"/>
              </a:buClr>
            </a:pPr>
            <a:r>
              <a:rPr lang="en-US" sz="2400" dirty="0" smtClean="0"/>
              <a:t> Tupac </a:t>
            </a:r>
            <a:r>
              <a:rPr lang="en-US" sz="2400" dirty="0" err="1" smtClean="0"/>
              <a:t>Amaru</a:t>
            </a:r>
            <a:r>
              <a:rPr lang="en-US" sz="2400" dirty="0" smtClean="0"/>
              <a:t> rebellion in </a:t>
            </a:r>
            <a:r>
              <a:rPr lang="en-US" sz="2400" dirty="0" smtClean="0"/>
              <a:t>Peru</a:t>
            </a:r>
            <a:endParaRPr lang="en-US" sz="2400" dirty="0" smtClean="0"/>
          </a:p>
          <a:p>
            <a:pPr marL="273050" lvl="1" indent="-273050" eaLnBrk="1" hangingPunct="1">
              <a:spcBef>
                <a:spcPts val="575"/>
              </a:spcBef>
              <a:buClr>
                <a:schemeClr val="accent1"/>
              </a:buClr>
            </a:pPr>
            <a:r>
              <a:rPr lang="en-US" sz="3200" dirty="0" smtClean="0"/>
              <a:t>Social and racial divisions prevented common action against colonial administrations</a:t>
            </a:r>
          </a:p>
          <a:p>
            <a:pPr eaLnBrk="1" hangingPunct="1"/>
            <a:endParaRPr lang="en-US" sz="3200" dirty="0" smtClean="0"/>
          </a:p>
        </p:txBody>
      </p:sp>
      <p:pic>
        <p:nvPicPr>
          <p:cNvPr id="2050" name="Picture 2" descr="http://www.spanishwars.net/img/comuner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286000"/>
            <a:ext cx="4381499" cy="2847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7772400" cy="1143000"/>
          </a:xfrm>
        </p:spPr>
        <p:txBody>
          <a:bodyPr/>
          <a:lstStyle/>
          <a:p>
            <a:r>
              <a:rPr lang="en-US" dirty="0" smtClean="0"/>
              <a:t>Iberian Society and Tradition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914400"/>
            <a:ext cx="3124200" cy="5943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Spanish and Portuguese were heavily urban</a:t>
            </a:r>
          </a:p>
          <a:p>
            <a:pPr lvl="1"/>
            <a:r>
              <a:rPr lang="en-US" dirty="0" smtClean="0"/>
              <a:t>Many peasants living in small towns and villages</a:t>
            </a:r>
          </a:p>
          <a:p>
            <a:r>
              <a:rPr lang="en-US" dirty="0" smtClean="0"/>
              <a:t>Many commoners who came to America as conquerors sought to recreate themselves as a new nobility</a:t>
            </a:r>
          </a:p>
          <a:p>
            <a:pPr lvl="1"/>
            <a:r>
              <a:rPr lang="en-US" dirty="0" smtClean="0"/>
              <a:t>Indians - serfs</a:t>
            </a:r>
          </a:p>
          <a:p>
            <a:pPr lvl="1"/>
            <a:r>
              <a:rPr lang="en-US" dirty="0" err="1" smtClean="0"/>
              <a:t>Encomiendas</a:t>
            </a:r>
            <a:r>
              <a:rPr lang="en-US" dirty="0" smtClean="0"/>
              <a:t> – provided the framework for relations based on economic dominance</a:t>
            </a:r>
          </a:p>
          <a:p>
            <a:r>
              <a:rPr lang="en-US" dirty="0" smtClean="0"/>
              <a:t>Iberian peninsula maintained a tradition of holding slaves</a:t>
            </a:r>
          </a:p>
          <a:p>
            <a:pPr lvl="1"/>
            <a:r>
              <a:rPr lang="en-US" dirty="0" smtClean="0"/>
              <a:t>African slaves had been imported from the trans-Sahara trade</a:t>
            </a:r>
          </a:p>
          <a:p>
            <a:pPr lvl="1"/>
            <a:r>
              <a:rPr lang="en-US" dirty="0" smtClean="0"/>
              <a:t>The extension of slavery to America built on this tradition</a:t>
            </a:r>
            <a:endParaRPr lang="en-US" dirty="0"/>
          </a:p>
        </p:txBody>
      </p:sp>
      <p:pic>
        <p:nvPicPr>
          <p:cNvPr id="51202" name="Picture 2" descr="http://www.sjsapush.com/resources/mapsla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524000"/>
            <a:ext cx="5548386" cy="4406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228600"/>
            <a:ext cx="9067800" cy="3200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Political centralization of both Portugal and Castile depended on a professional bureaucracy</a:t>
            </a:r>
          </a:p>
          <a:p>
            <a:pPr lvl="1"/>
            <a:r>
              <a:rPr lang="en-US" dirty="0" smtClean="0"/>
              <a:t>Lawyers and judges</a:t>
            </a:r>
          </a:p>
          <a:p>
            <a:pPr lvl="1"/>
            <a:r>
              <a:rPr lang="en-US" dirty="0" smtClean="0"/>
              <a:t>Comparison with China</a:t>
            </a:r>
          </a:p>
          <a:p>
            <a:r>
              <a:rPr lang="en-US" dirty="0" smtClean="0"/>
              <a:t>Religion and the church played an important role in Iberian politics</a:t>
            </a:r>
          </a:p>
          <a:p>
            <a:pPr lvl="1"/>
            <a:r>
              <a:rPr lang="en-US" dirty="0" smtClean="0"/>
              <a:t>Close links between church and state</a:t>
            </a:r>
          </a:p>
          <a:p>
            <a:pPr lvl="1"/>
            <a:r>
              <a:rPr lang="en-US" dirty="0" smtClean="0"/>
              <a:t>Would extend to the New World</a:t>
            </a:r>
          </a:p>
          <a:p>
            <a:r>
              <a:rPr lang="en-US" dirty="0" smtClean="0"/>
              <a:t>In the Atlantic islands, extensive estates were established, leading to a slave trade with Africa and a highly commercial agricultural system based on sugar</a:t>
            </a:r>
          </a:p>
          <a:p>
            <a:pPr lvl="1"/>
            <a:r>
              <a:rPr lang="en-US" dirty="0" smtClean="0"/>
              <a:t>Brazil would extend this pattern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429000"/>
            <a:ext cx="5514975" cy="31527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7724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Chronology of Conquest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77724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1492-1570 : Era of Conquest</a:t>
            </a:r>
          </a:p>
          <a:p>
            <a:pPr lvl="1"/>
            <a:r>
              <a:rPr lang="en-US" dirty="0" smtClean="0"/>
              <a:t>Main lines of administration and economy were set out</a:t>
            </a:r>
          </a:p>
          <a:p>
            <a:pPr lvl="1"/>
            <a:r>
              <a:rPr lang="en-US" dirty="0" smtClean="0"/>
              <a:t>Human destruction and creation</a:t>
            </a:r>
          </a:p>
          <a:p>
            <a:pPr lvl="1"/>
            <a:r>
              <a:rPr lang="en-US" dirty="0" smtClean="0"/>
              <a:t>Vast areas of two continents and millions of people were brought under European control</a:t>
            </a:r>
          </a:p>
          <a:p>
            <a:r>
              <a:rPr lang="en-US" dirty="0" smtClean="0"/>
              <a:t>1570-1700: Phase of consolidation and maturity</a:t>
            </a:r>
          </a:p>
          <a:p>
            <a:pPr lvl="1"/>
            <a:r>
              <a:rPr lang="en-US" dirty="0" smtClean="0"/>
              <a:t>Colonial institutions and societies took their definite form</a:t>
            </a:r>
          </a:p>
          <a:p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century: Period of reform and reorganization</a:t>
            </a:r>
          </a:p>
          <a:p>
            <a:pPr lvl="1"/>
            <a:r>
              <a:rPr lang="en-US" dirty="0" smtClean="0"/>
              <a:t>Spanish America</a:t>
            </a:r>
          </a:p>
          <a:p>
            <a:pPr lvl="1"/>
            <a:r>
              <a:rPr lang="en-US" dirty="0" smtClean="0"/>
              <a:t>Portuguese Brazil</a:t>
            </a:r>
          </a:p>
          <a:p>
            <a:pPr lvl="1"/>
            <a:r>
              <a:rPr lang="en-US" dirty="0" smtClean="0"/>
              <a:t>Intensified the colonial relationship</a:t>
            </a:r>
          </a:p>
          <a:p>
            <a:pPr lvl="1"/>
            <a:r>
              <a:rPr lang="en-US" dirty="0" smtClean="0"/>
              <a:t>Planted the seeds of dissatisfaction and revolt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r>
              <a:rPr lang="en-US" dirty="0" smtClean="0"/>
              <a:t>The Caribbean Crucible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143000"/>
            <a:ext cx="7772400" cy="2590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1493-1520: Exploration and settlement in the Caribbean</a:t>
            </a:r>
          </a:p>
          <a:p>
            <a:pPr lvl="1"/>
            <a:r>
              <a:rPr lang="en-US" dirty="0" smtClean="0"/>
              <a:t>1493 – Santo Domingo (Hispaniola)</a:t>
            </a:r>
            <a:endParaRPr lang="en-US" dirty="0" smtClean="0"/>
          </a:p>
          <a:p>
            <a:pPr lvl="1"/>
            <a:r>
              <a:rPr lang="en-US" dirty="0" smtClean="0"/>
              <a:t>1508 - Puerto Rico </a:t>
            </a:r>
          </a:p>
          <a:p>
            <a:pPr lvl="1"/>
            <a:r>
              <a:rPr lang="en-US" dirty="0" smtClean="0"/>
              <a:t>1511 – Cuba</a:t>
            </a:r>
          </a:p>
          <a:p>
            <a:pPr lvl="1"/>
            <a:r>
              <a:rPr lang="en-US" dirty="0" smtClean="0"/>
              <a:t>1513 – settlements existed in Panama and on northern coast of South America</a:t>
            </a:r>
          </a:p>
          <a:p>
            <a:r>
              <a:rPr lang="en-US" u="sng" dirty="0" smtClean="0"/>
              <a:t>All fell under Spanish control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094554"/>
            <a:ext cx="3539623" cy="3564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743131"/>
            <a:ext cx="3545909" cy="277284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1187</TotalTime>
  <Words>3486</Words>
  <Application>Microsoft Office PowerPoint</Application>
  <PresentationFormat>On-screen Show (4:3)</PresentationFormat>
  <Paragraphs>379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Franklin Gothic Book</vt:lpstr>
      <vt:lpstr>Perpetua</vt:lpstr>
      <vt:lpstr>Wingdings 2</vt:lpstr>
      <vt:lpstr>Equity</vt:lpstr>
      <vt:lpstr>Chapter 19</vt:lpstr>
      <vt:lpstr>PowerPoint Presentation</vt:lpstr>
      <vt:lpstr>PowerPoint Presentation</vt:lpstr>
      <vt:lpstr>Spaniards and Portuguese: From Reconquest to Conquest</vt:lpstr>
      <vt:lpstr>PowerPoint Presentation</vt:lpstr>
      <vt:lpstr>Iberian Society and Tradition</vt:lpstr>
      <vt:lpstr>PowerPoint Presentation</vt:lpstr>
      <vt:lpstr>The Chronology of Conquest</vt:lpstr>
      <vt:lpstr>The Caribbean Crucible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Paths of Conquest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Conquerors</vt:lpstr>
      <vt:lpstr>PowerPoint Presentation</vt:lpstr>
      <vt:lpstr>Conquest and Morality</vt:lpstr>
      <vt:lpstr>Destruction and Transformation of Indian Societies</vt:lpstr>
      <vt:lpstr>Exploitation of the Indians</vt:lpstr>
      <vt:lpstr>PowerPoint Presentation</vt:lpstr>
      <vt:lpstr>Colonial Economies and Governments</vt:lpstr>
      <vt:lpstr>The Silver Heart of Empire</vt:lpstr>
      <vt:lpstr>PowerPoint Presentation</vt:lpstr>
      <vt:lpstr>Haciendas and Villages</vt:lpstr>
      <vt:lpstr>Industry and Commerce</vt:lpstr>
      <vt:lpstr>PowerPoint Presentation</vt:lpstr>
      <vt:lpstr>Ruling and Empire: State and Church</vt:lpstr>
      <vt:lpstr>PowerPoint Presentation</vt:lpstr>
      <vt:lpstr>PowerPoint Presentation</vt:lpstr>
      <vt:lpstr>PowerPoint Presentation</vt:lpstr>
      <vt:lpstr>PowerPoint Presentation</vt:lpstr>
      <vt:lpstr>Brazil: The First Plantation Colony</vt:lpstr>
      <vt:lpstr>Brazil: Sugar and Slavery</vt:lpstr>
      <vt:lpstr>Brazil’s age of GOLD</vt:lpstr>
      <vt:lpstr>Multiracial societies</vt:lpstr>
      <vt:lpstr>The Society of Castas</vt:lpstr>
      <vt:lpstr>PowerPoint Presentation</vt:lpstr>
      <vt:lpstr>PowerPoint Presentation</vt:lpstr>
      <vt:lpstr>Shifting Balance of Politics and Trade</vt:lpstr>
      <vt:lpstr>PowerPoint Presentation</vt:lpstr>
      <vt:lpstr>PowerPoint Presentation</vt:lpstr>
      <vt:lpstr>The Bourbon Reforms</vt:lpstr>
      <vt:lpstr>PowerPoint Presentation</vt:lpstr>
      <vt:lpstr>Reaction and Revolt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19</dc:title>
  <dc:creator>Jordan</dc:creator>
  <cp:lastModifiedBy>Jordan Meiners</cp:lastModifiedBy>
  <cp:revision>62</cp:revision>
  <dcterms:created xsi:type="dcterms:W3CDTF">2013-03-13T17:01:50Z</dcterms:created>
  <dcterms:modified xsi:type="dcterms:W3CDTF">2014-03-05T19:12:08Z</dcterms:modified>
</cp:coreProperties>
</file>