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59"/>
  </p:handoutMasterIdLst>
  <p:sldIdLst>
    <p:sldId id="257" r:id="rId2"/>
    <p:sldId id="330" r:id="rId3"/>
    <p:sldId id="259" r:id="rId4"/>
    <p:sldId id="260" r:id="rId5"/>
    <p:sldId id="261" r:id="rId6"/>
    <p:sldId id="262" r:id="rId7"/>
    <p:sldId id="263" r:id="rId8"/>
    <p:sldId id="331" r:id="rId9"/>
    <p:sldId id="264" r:id="rId10"/>
    <p:sldId id="324" r:id="rId11"/>
    <p:sldId id="265" r:id="rId12"/>
    <p:sldId id="266" r:id="rId13"/>
    <p:sldId id="268" r:id="rId14"/>
    <p:sldId id="269" r:id="rId15"/>
    <p:sldId id="335" r:id="rId16"/>
    <p:sldId id="271" r:id="rId17"/>
    <p:sldId id="272" r:id="rId18"/>
    <p:sldId id="332" r:id="rId19"/>
    <p:sldId id="275" r:id="rId20"/>
    <p:sldId id="276" r:id="rId21"/>
    <p:sldId id="277" r:id="rId22"/>
    <p:sldId id="333" r:id="rId23"/>
    <p:sldId id="279" r:id="rId24"/>
    <p:sldId id="336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1" r:id="rId35"/>
    <p:sldId id="292" r:id="rId36"/>
    <p:sldId id="328" r:id="rId37"/>
    <p:sldId id="334" r:id="rId38"/>
    <p:sldId id="295" r:id="rId39"/>
    <p:sldId id="296" r:id="rId40"/>
    <p:sldId id="297" r:id="rId41"/>
    <p:sldId id="298" r:id="rId42"/>
    <p:sldId id="299" r:id="rId43"/>
    <p:sldId id="300" r:id="rId44"/>
    <p:sldId id="302" r:id="rId45"/>
    <p:sldId id="301" r:id="rId46"/>
    <p:sldId id="304" r:id="rId47"/>
    <p:sldId id="305" r:id="rId48"/>
    <p:sldId id="306" r:id="rId49"/>
    <p:sldId id="337" r:id="rId50"/>
    <p:sldId id="308" r:id="rId51"/>
    <p:sldId id="309" r:id="rId52"/>
    <p:sldId id="311" r:id="rId53"/>
    <p:sldId id="314" r:id="rId54"/>
    <p:sldId id="316" r:id="rId55"/>
    <p:sldId id="317" r:id="rId56"/>
    <p:sldId id="318" r:id="rId57"/>
    <p:sldId id="320" r:id="rId5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 varScale="1">
        <p:scale>
          <a:sx n="92" d="100"/>
          <a:sy n="92" d="100"/>
        </p:scale>
        <p:origin x="137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455226B-33EF-4D2B-93FD-0CAC28F63C10}" type="datetimeFigureOut">
              <a:rPr lang="en-US" smtClean="0"/>
              <a:t>3/8/2015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014698F-4397-4F82-83BD-A7747B28D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01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EF8-C8BA-4558-8833-8A3A2FFAB53E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A2453B0-3A44-45C6-9404-C3609BA649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EF8-C8BA-4558-8833-8A3A2FFAB53E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453B0-3A44-45C6-9404-C3609BA64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EF8-C8BA-4558-8833-8A3A2FFAB53E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453B0-3A44-45C6-9404-C3609BA64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EF8-C8BA-4558-8833-8A3A2FFAB53E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453B0-3A44-45C6-9404-C3609BA64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EF8-C8BA-4558-8833-8A3A2FFAB53E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453B0-3A44-45C6-9404-C3609BA649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EF8-C8BA-4558-8833-8A3A2FFAB53E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453B0-3A44-45C6-9404-C3609BA64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EF8-C8BA-4558-8833-8A3A2FFAB53E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453B0-3A44-45C6-9404-C3609BA64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EF8-C8BA-4558-8833-8A3A2FFAB53E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453B0-3A44-45C6-9404-C3609BA64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EF8-C8BA-4558-8833-8A3A2FFAB53E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453B0-3A44-45C6-9404-C3609BA649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EF8-C8BA-4558-8833-8A3A2FFAB53E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453B0-3A44-45C6-9404-C3609BA649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5EF8-C8BA-4558-8833-8A3A2FFAB53E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453B0-3A44-45C6-9404-C3609BA649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CDE5EF8-C8BA-4558-8833-8A3A2FFAB53E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A2453B0-3A44-45C6-9404-C3609BA649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de.wikipedia.org/wiki/Geschichte_Aserbaidschans_(Iran)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depts.washington.edu/silkroad/texts/olearius/travel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65464" y="457200"/>
            <a:ext cx="8260672" cy="1039427"/>
          </a:xfrm>
          <a:solidFill>
            <a:schemeClr val="bg1">
              <a:alpha val="16078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Muslim Empires</a:t>
            </a:r>
            <a:b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Chapter 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213" y="1752600"/>
            <a:ext cx="5597174" cy="484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5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mideastweb.org/Middle-East-Encyclopedia/ottoma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"/>
            <a:ext cx="7620000" cy="67479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A state Geared to Warfare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 smtClean="0">
                <a:latin typeface="+mj-lt"/>
              </a:rPr>
              <a:t>The Ottoman Empire was founded and extended to spread Islam through waging of the jihad, or holy war</a:t>
            </a:r>
          </a:p>
          <a:p>
            <a:pPr lvl="1"/>
            <a:r>
              <a:rPr lang="en-US" sz="2800" dirty="0" smtClean="0">
                <a:latin typeface="+mj-lt"/>
              </a:rPr>
              <a:t>Military leaders played dominant role</a:t>
            </a:r>
          </a:p>
          <a:p>
            <a:pPr lvl="1"/>
            <a:r>
              <a:rPr lang="en-US" sz="2800" dirty="0" smtClean="0">
                <a:latin typeface="+mj-lt"/>
              </a:rPr>
              <a:t>Economy of the empire was geared to warfare and expansion</a:t>
            </a:r>
          </a:p>
          <a:p>
            <a:r>
              <a:rPr lang="en-US" sz="3200" dirty="0" smtClean="0">
                <a:latin typeface="+mj-lt"/>
              </a:rPr>
              <a:t>13</a:t>
            </a:r>
            <a:r>
              <a:rPr lang="en-US" sz="3200" baseline="30000" dirty="0" smtClean="0">
                <a:latin typeface="+mj-lt"/>
              </a:rPr>
              <a:t>th</a:t>
            </a:r>
            <a:r>
              <a:rPr lang="en-US" sz="3200" dirty="0" smtClean="0">
                <a:latin typeface="+mj-lt"/>
              </a:rPr>
              <a:t>-16</a:t>
            </a:r>
            <a:r>
              <a:rPr lang="en-US" sz="3200" baseline="30000" dirty="0" smtClean="0">
                <a:latin typeface="+mj-lt"/>
              </a:rPr>
              <a:t>th</a:t>
            </a:r>
            <a:r>
              <a:rPr lang="en-US" sz="3200" dirty="0" smtClean="0">
                <a:latin typeface="+mj-lt"/>
              </a:rPr>
              <a:t> centuries – Turkic cavalry mainly responsible for Ottomans early conquests</a:t>
            </a:r>
          </a:p>
          <a:p>
            <a:pPr lvl="1"/>
            <a:r>
              <a:rPr lang="en-US" sz="2800" dirty="0" smtClean="0">
                <a:latin typeface="+mj-lt"/>
              </a:rPr>
              <a:t>Gradually developed into a warrior aristocracy</a:t>
            </a:r>
          </a:p>
          <a:p>
            <a:pPr lvl="1"/>
            <a:r>
              <a:rPr lang="en-US" sz="2800" dirty="0" smtClean="0">
                <a:latin typeface="+mj-lt"/>
              </a:rPr>
              <a:t>Granted control over land and peasant producers</a:t>
            </a:r>
          </a:p>
          <a:p>
            <a:pPr lvl="1"/>
            <a:r>
              <a:rPr lang="en-US" sz="2800" dirty="0" smtClean="0">
                <a:latin typeface="+mj-lt"/>
              </a:rPr>
              <a:t>Competed with religious leaders and administrators for control of the expanding Ottoman bureaucracy</a:t>
            </a:r>
          </a:p>
          <a:p>
            <a:pPr lvl="1"/>
            <a:r>
              <a:rPr lang="en-US" sz="2800" dirty="0" smtClean="0">
                <a:latin typeface="+mj-lt"/>
              </a:rPr>
              <a:t>Built up regional and local bases of support</a:t>
            </a:r>
          </a:p>
          <a:p>
            <a:pPr lvl="2"/>
            <a:r>
              <a:rPr lang="en-US" sz="2600" dirty="0" smtClean="0">
                <a:latin typeface="+mj-lt"/>
              </a:rPr>
              <a:t>Competed with the sultans and the central bureaucracy for revenue and labor control</a:t>
            </a:r>
            <a:endParaRPr lang="en-US" sz="2600" dirty="0">
              <a:latin typeface="+mj-lt"/>
            </a:endParaRPr>
          </a:p>
          <a:p>
            <a:pPr lvl="1"/>
            <a:endParaRPr lang="en-US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61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28600"/>
            <a:ext cx="6400800" cy="6629400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 smtClean="0">
                <a:latin typeface="+mj-lt"/>
              </a:rPr>
              <a:t>Mid 15</a:t>
            </a:r>
            <a:r>
              <a:rPr lang="en-US" sz="3200" baseline="30000" dirty="0" smtClean="0">
                <a:latin typeface="+mj-lt"/>
              </a:rPr>
              <a:t>th</a:t>
            </a:r>
            <a:r>
              <a:rPr lang="en-US" sz="3200" dirty="0" smtClean="0">
                <a:latin typeface="+mj-lt"/>
              </a:rPr>
              <a:t> century – Janissaries </a:t>
            </a:r>
          </a:p>
          <a:p>
            <a:pPr lvl="1"/>
            <a:r>
              <a:rPr lang="en-US" sz="2800" dirty="0" smtClean="0">
                <a:latin typeface="+mj-lt"/>
              </a:rPr>
              <a:t>Imperial armies dominated by infantry divisions </a:t>
            </a:r>
          </a:p>
          <a:p>
            <a:pPr lvl="1"/>
            <a:r>
              <a:rPr lang="en-US" sz="2800" dirty="0" smtClean="0">
                <a:latin typeface="+mj-lt"/>
              </a:rPr>
              <a:t>Forcibly conscripted as adolescent boys in conquered areas</a:t>
            </a:r>
          </a:p>
          <a:p>
            <a:pPr lvl="2"/>
            <a:r>
              <a:rPr lang="en-US" sz="2600" dirty="0" smtClean="0">
                <a:latin typeface="+mj-lt"/>
              </a:rPr>
              <a:t>Balkans – majority Christian faith</a:t>
            </a:r>
          </a:p>
          <a:p>
            <a:pPr lvl="1"/>
            <a:r>
              <a:rPr lang="en-US" sz="2800" dirty="0" smtClean="0">
                <a:latin typeface="+mj-lt"/>
              </a:rPr>
              <a:t>Sometimes the boys’ parents willingly turned their sons over to Ottoman recruiters </a:t>
            </a:r>
            <a:endParaRPr lang="en-US" sz="2800" dirty="0">
              <a:latin typeface="+mj-lt"/>
            </a:endParaRPr>
          </a:p>
          <a:p>
            <a:pPr lvl="2"/>
            <a:r>
              <a:rPr lang="en-US" sz="2600" dirty="0">
                <a:latin typeface="+mj-lt"/>
              </a:rPr>
              <a:t>O</a:t>
            </a:r>
            <a:r>
              <a:rPr lang="en-US" sz="2600" dirty="0" smtClean="0">
                <a:latin typeface="+mj-lt"/>
              </a:rPr>
              <a:t>pportunities for advancement</a:t>
            </a:r>
          </a:p>
          <a:p>
            <a:pPr lvl="1"/>
            <a:r>
              <a:rPr lang="en-US" sz="2800" dirty="0" smtClean="0">
                <a:latin typeface="+mj-lt"/>
              </a:rPr>
              <a:t>Legally slaves</a:t>
            </a:r>
          </a:p>
          <a:p>
            <a:pPr lvl="1"/>
            <a:r>
              <a:rPr lang="en-US" sz="2800" dirty="0" smtClean="0">
                <a:latin typeface="+mj-lt"/>
              </a:rPr>
              <a:t>Given extensive schooling</a:t>
            </a:r>
          </a:p>
          <a:p>
            <a:pPr lvl="1"/>
            <a:r>
              <a:rPr lang="en-US" sz="2800" dirty="0" smtClean="0">
                <a:latin typeface="+mj-lt"/>
              </a:rPr>
              <a:t>Converted to Islam</a:t>
            </a:r>
          </a:p>
          <a:p>
            <a:pPr lvl="1"/>
            <a:r>
              <a:rPr lang="en-US" sz="2800" dirty="0" smtClean="0">
                <a:latin typeface="+mj-lt"/>
              </a:rPr>
              <a:t>Some served in the palace or bureaucracy</a:t>
            </a:r>
          </a:p>
          <a:p>
            <a:pPr lvl="1"/>
            <a:r>
              <a:rPr lang="en-US" sz="2800" dirty="0" smtClean="0">
                <a:latin typeface="+mj-lt"/>
              </a:rPr>
              <a:t>Controlled the artillery and firearms  </a:t>
            </a:r>
          </a:p>
          <a:p>
            <a:pPr lvl="2"/>
            <a:r>
              <a:rPr lang="en-US" sz="2600" dirty="0">
                <a:latin typeface="+mj-lt"/>
              </a:rPr>
              <a:t>V</a:t>
            </a:r>
            <a:r>
              <a:rPr lang="en-US" sz="2600" dirty="0" smtClean="0">
                <a:latin typeface="+mj-lt"/>
              </a:rPr>
              <a:t>ital to Ottoman success in warfare with Christian and Muslim enemies</a:t>
            </a:r>
          </a:p>
          <a:p>
            <a:pPr lvl="1"/>
            <a:r>
              <a:rPr lang="en-US" sz="2800" dirty="0" smtClean="0">
                <a:latin typeface="+mj-lt"/>
              </a:rPr>
              <a:t>Became the most powerful component in the Ottoman military machine</a:t>
            </a:r>
          </a:p>
          <a:p>
            <a:pPr lvl="2"/>
            <a:r>
              <a:rPr lang="en-US" sz="2600" dirty="0">
                <a:latin typeface="+mj-lt"/>
              </a:rPr>
              <a:t>S</a:t>
            </a:r>
            <a:r>
              <a:rPr lang="en-US" sz="2600" dirty="0" smtClean="0">
                <a:latin typeface="+mj-lt"/>
              </a:rPr>
              <a:t>teady decline of the role of the aristocratic cavalry</a:t>
            </a:r>
          </a:p>
          <a:p>
            <a:pPr lvl="1"/>
            <a:r>
              <a:rPr lang="en-US" sz="2800" dirty="0" smtClean="0">
                <a:latin typeface="+mj-lt"/>
              </a:rPr>
              <a:t>15</a:t>
            </a:r>
            <a:r>
              <a:rPr lang="en-US" sz="2800" baseline="30000" dirty="0" smtClean="0">
                <a:latin typeface="+mj-lt"/>
              </a:rPr>
              <a:t>th</a:t>
            </a:r>
            <a:r>
              <a:rPr lang="en-US" sz="2800" dirty="0" smtClean="0">
                <a:latin typeface="+mj-lt"/>
              </a:rPr>
              <a:t> century – deeply involved in government</a:t>
            </a:r>
          </a:p>
          <a:p>
            <a:pPr lvl="2"/>
            <a:r>
              <a:rPr lang="en-US" sz="2600" dirty="0" smtClean="0">
                <a:latin typeface="+mj-lt"/>
              </a:rPr>
              <a:t>Mid 16</a:t>
            </a:r>
            <a:r>
              <a:rPr lang="en-US" sz="2600" baseline="30000" dirty="0" smtClean="0">
                <a:latin typeface="+mj-lt"/>
              </a:rPr>
              <a:t>th</a:t>
            </a:r>
            <a:r>
              <a:rPr lang="en-US" sz="2600" dirty="0" smtClean="0">
                <a:latin typeface="+mj-lt"/>
              </a:rPr>
              <a:t> century – </a:t>
            </a:r>
            <a:r>
              <a:rPr lang="en-US" sz="2600" dirty="0">
                <a:latin typeface="+mj-lt"/>
              </a:rPr>
              <a:t>P</a:t>
            </a:r>
            <a:r>
              <a:rPr lang="en-US" sz="2600" dirty="0" smtClean="0">
                <a:latin typeface="+mj-lt"/>
              </a:rPr>
              <a:t>ower to remove sultans and decide which one of a dying ruler’s sons would mount the throne</a:t>
            </a:r>
            <a:endParaRPr lang="en-US" sz="2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68109"/>
            <a:ext cx="2926334" cy="49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0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Sultans and Their Court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Ottoman rulers were absolute monarchs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</a:rPr>
              <a:t>M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aintained power by putting the warrior elite, Janissaries, and administrators (Islamic religious scholars and legal experts) against each other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Commerce within the empire was in the hands of Christian and Jewish trading groups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  <a:latin typeface="+mj-lt"/>
              </a:rPr>
              <a:t>Dhimmis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– “peoples of the Book”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Under the protection of the Ottoman rulers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Ottoman conquest meant effective administration and tax relief for the peoples of areas annexed to the empire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Early Ottoman sultans were very capable rulers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735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" y="1828800"/>
            <a:ext cx="4114800" cy="2744137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+mj-lt"/>
              </a:rPr>
              <a:t>Like the Abbasid caliphs, the Ottoman sultans grew more distant from their subjects as the empire grew</a:t>
            </a:r>
          </a:p>
          <a:p>
            <a:pPr lvl="1"/>
            <a:r>
              <a:rPr lang="en-US" dirty="0" smtClean="0">
                <a:latin typeface="+mj-lt"/>
              </a:rPr>
              <a:t>Marble palaces</a:t>
            </a:r>
          </a:p>
          <a:p>
            <a:pPr lvl="1"/>
            <a:r>
              <a:rPr lang="en-US" dirty="0" smtClean="0">
                <a:latin typeface="+mj-lt"/>
              </a:rPr>
              <a:t>Luxurious gardens</a:t>
            </a:r>
          </a:p>
          <a:p>
            <a:pPr lvl="1"/>
            <a:r>
              <a:rPr lang="en-US" dirty="0" smtClean="0">
                <a:latin typeface="+mj-lt"/>
              </a:rPr>
              <a:t>Surrounded by slaves</a:t>
            </a:r>
          </a:p>
          <a:p>
            <a:pPr lvl="1"/>
            <a:r>
              <a:rPr lang="en-US" dirty="0" smtClean="0">
                <a:latin typeface="+mj-lt"/>
              </a:rPr>
              <a:t>Many wives and concubines of their harems</a:t>
            </a:r>
          </a:p>
          <a:p>
            <a:pPr lvl="1"/>
            <a:r>
              <a:rPr lang="en-US" dirty="0" smtClean="0">
                <a:latin typeface="+mj-lt"/>
              </a:rPr>
              <a:t>Elaborate governmental ceremonies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938" y="2015416"/>
            <a:ext cx="4750746" cy="32423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417232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lvl="0">
              <a:spcBef>
                <a:spcPct val="20000"/>
              </a:spcBef>
              <a:buClr>
                <a:srgbClr val="93A299"/>
              </a:buClr>
            </a:pPr>
            <a:r>
              <a:rPr lang="en-US" sz="2800" dirty="0" smtClean="0">
                <a:solidFill>
                  <a:srgbClr val="564B3C"/>
                </a:solidFill>
                <a:latin typeface="Comic Sans MS" pitchFamily="66" charset="0"/>
              </a:rPr>
              <a:t> </a:t>
            </a:r>
            <a:endParaRPr lang="en-US" sz="2800" dirty="0">
              <a:solidFill>
                <a:srgbClr val="564B3C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8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228600"/>
            <a:ext cx="9753600" cy="43735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+mj-lt"/>
              </a:rPr>
              <a:t>Grand Vizier </a:t>
            </a:r>
          </a:p>
          <a:p>
            <a:pPr lvl="1"/>
            <a:r>
              <a:rPr lang="en-US" sz="1600" dirty="0" smtClean="0">
                <a:latin typeface="+mj-lt"/>
              </a:rPr>
              <a:t>Carried out day-to-day </a:t>
            </a:r>
            <a:r>
              <a:rPr lang="en-US" sz="1600" dirty="0">
                <a:latin typeface="+mj-lt"/>
              </a:rPr>
              <a:t>administration </a:t>
            </a:r>
            <a:endParaRPr lang="en-US" sz="1600" dirty="0" smtClean="0">
              <a:latin typeface="+mj-lt"/>
            </a:endParaRPr>
          </a:p>
          <a:p>
            <a:pPr lvl="1"/>
            <a:r>
              <a:rPr lang="en-US" sz="1600" dirty="0" smtClean="0">
                <a:latin typeface="+mj-lt"/>
              </a:rPr>
              <a:t>In charge of the large bureaucracy </a:t>
            </a:r>
            <a:endParaRPr lang="en-US" sz="1600" dirty="0">
              <a:latin typeface="+mj-lt"/>
            </a:endParaRPr>
          </a:p>
          <a:p>
            <a:pPr lvl="1"/>
            <a:r>
              <a:rPr lang="en-US" sz="1600" dirty="0" smtClean="0">
                <a:latin typeface="+mj-lt"/>
              </a:rPr>
              <a:t>Head </a:t>
            </a:r>
            <a:r>
              <a:rPr lang="en-US" sz="1600" dirty="0">
                <a:latin typeface="+mj-lt"/>
              </a:rPr>
              <a:t>of the imperial administration</a:t>
            </a:r>
          </a:p>
          <a:p>
            <a:pPr lvl="1"/>
            <a:r>
              <a:rPr lang="en-US" sz="1600" dirty="0">
                <a:latin typeface="+mj-lt"/>
              </a:rPr>
              <a:t>Held more real power than the </a:t>
            </a:r>
            <a:r>
              <a:rPr lang="en-US" sz="1600" dirty="0" smtClean="0">
                <a:latin typeface="+mj-lt"/>
              </a:rPr>
              <a:t>sultan</a:t>
            </a:r>
          </a:p>
          <a:p>
            <a:pPr lvl="0">
              <a:buClr>
                <a:srgbClr val="93A299"/>
              </a:buClr>
            </a:pPr>
            <a:r>
              <a:rPr lang="en-US" sz="1600" dirty="0">
                <a:solidFill>
                  <a:srgbClr val="564B3C"/>
                </a:solidFill>
                <a:latin typeface="+mj-lt"/>
              </a:rPr>
              <a:t>Political succession remained vague and </a:t>
            </a:r>
            <a:r>
              <a:rPr lang="en-US" sz="1600" dirty="0" smtClean="0">
                <a:solidFill>
                  <a:srgbClr val="564B3C"/>
                </a:solidFill>
                <a:latin typeface="+mj-lt"/>
              </a:rPr>
              <a:t>contested</a:t>
            </a:r>
          </a:p>
          <a:p>
            <a:pPr lvl="1">
              <a:buClr>
                <a:srgbClr val="93A299"/>
              </a:buClr>
            </a:pPr>
            <a:r>
              <a:rPr lang="en-US" sz="1600" dirty="0" smtClean="0">
                <a:solidFill>
                  <a:srgbClr val="564B3C"/>
                </a:solidFill>
                <a:latin typeface="+mj-lt"/>
              </a:rPr>
              <a:t>Similar to earlier Muslim dynasties </a:t>
            </a:r>
            <a:endParaRPr lang="en-US" sz="1600" dirty="0">
              <a:solidFill>
                <a:srgbClr val="564B3C"/>
              </a:solidFill>
              <a:latin typeface="+mj-lt"/>
            </a:endParaRPr>
          </a:p>
          <a:p>
            <a:pPr lvl="1">
              <a:buClr>
                <a:srgbClr val="CF543F"/>
              </a:buClr>
            </a:pPr>
            <a:r>
              <a:rPr lang="en-US" sz="1600" dirty="0">
                <a:solidFill>
                  <a:srgbClr val="564B3C"/>
                </a:solidFill>
                <a:latin typeface="+mj-lt"/>
              </a:rPr>
              <a:t>Many talented and experienced claimants to the throne</a:t>
            </a:r>
          </a:p>
          <a:p>
            <a:pPr lvl="1">
              <a:buClr>
                <a:srgbClr val="CF543F"/>
              </a:buClr>
            </a:pPr>
            <a:r>
              <a:rPr lang="en-US" sz="1600" dirty="0">
                <a:solidFill>
                  <a:srgbClr val="564B3C"/>
                </a:solidFill>
                <a:latin typeface="+mj-lt"/>
              </a:rPr>
              <a:t>Warfare among sultans sons </a:t>
            </a:r>
          </a:p>
          <a:p>
            <a:pPr lvl="1"/>
            <a:endParaRPr lang="en-US" sz="1600" dirty="0"/>
          </a:p>
          <a:p>
            <a:endParaRPr lang="en-US" sz="1600" dirty="0"/>
          </a:p>
        </p:txBody>
      </p:sp>
      <p:pic>
        <p:nvPicPr>
          <p:cNvPr id="1026" name="Picture 2" descr="http://image.slidesharecdn.com/mughalandottomanempires-100713095126-phpapp01/95/mughal-and-ottoman-empires-7-1024.jpg?cb=12790327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9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Constantinople restored and Ottoman Culture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0" y="1447799"/>
            <a:ext cx="5181600" cy="5815069"/>
          </a:xfrm>
        </p:spPr>
        <p:txBody>
          <a:bodyPr>
            <a:normAutofit/>
          </a:bodyPr>
          <a:lstStyle/>
          <a:p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Constantinople 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</a:rPr>
              <a:t>C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apital of the Ottoman Empire 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Mehmed II - restore its ancient glory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j-lt"/>
              </a:rPr>
              <a:t>Cathedral of Saint Sophia converted into one of the grandest mosques in the Islamic world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j-lt"/>
              </a:rPr>
              <a:t>New mosques and palaces built</a:t>
            </a:r>
          </a:p>
          <a:p>
            <a:pPr lvl="3"/>
            <a:r>
              <a:rPr lang="en-US" dirty="0" smtClean="0">
                <a:solidFill>
                  <a:schemeClr val="tx1"/>
                </a:solidFill>
                <a:latin typeface="+mj-lt"/>
              </a:rPr>
              <a:t>Benefited from architectural advances from the Byzantine heritage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j-lt"/>
              </a:rPr>
              <a:t>Aqueducts 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lvl="3"/>
            <a:r>
              <a:rPr lang="en-US" dirty="0">
                <a:solidFill>
                  <a:schemeClr val="tx1"/>
                </a:solidFill>
                <a:latin typeface="+mj-lt"/>
              </a:rPr>
              <a:t>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upply the growing population with water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j-lt"/>
              </a:rPr>
              <a:t>Markets reopened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j-lt"/>
              </a:rPr>
              <a:t>City’s defenses were repaired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 descr="http://1.bp.blogspot.com/-OPDs7ezBRGw/UHXgy92X_UI/AAAAAAAAAQA/dEHojoRUJpU/s1600/osmanl%C4%B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40513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1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76200" y="685800"/>
            <a:ext cx="3276600" cy="6553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j-lt"/>
              </a:rPr>
              <a:t>Each sultan after </a:t>
            </a:r>
            <a:r>
              <a:rPr lang="en-US" sz="2800" dirty="0" err="1" smtClean="0">
                <a:latin typeface="+mj-lt"/>
              </a:rPr>
              <a:t>Mehmed</a:t>
            </a:r>
            <a:r>
              <a:rPr lang="en-US" sz="2800" dirty="0" smtClean="0">
                <a:latin typeface="+mj-lt"/>
              </a:rPr>
              <a:t> strove to be remembered for efforts to beautify the capital</a:t>
            </a:r>
          </a:p>
          <a:p>
            <a:pPr lvl="1"/>
            <a:r>
              <a:rPr lang="en-US" dirty="0" smtClean="0">
                <a:latin typeface="+mj-lt"/>
              </a:rPr>
              <a:t>1550s – </a:t>
            </a:r>
            <a:r>
              <a:rPr lang="en-US" dirty="0" err="1" smtClean="0">
                <a:latin typeface="+mj-lt"/>
              </a:rPr>
              <a:t>Suleyman</a:t>
            </a:r>
            <a:r>
              <a:rPr lang="en-US" dirty="0" smtClean="0">
                <a:latin typeface="+mj-lt"/>
              </a:rPr>
              <a:t> I had the </a:t>
            </a:r>
            <a:r>
              <a:rPr lang="en-US" dirty="0" err="1" smtClean="0">
                <a:latin typeface="+mj-lt"/>
              </a:rPr>
              <a:t>Suleymaniye</a:t>
            </a:r>
            <a:r>
              <a:rPr lang="en-US" dirty="0" smtClean="0">
                <a:latin typeface="+mj-lt"/>
              </a:rPr>
              <a:t> mosque built</a:t>
            </a:r>
          </a:p>
          <a:p>
            <a:pPr lvl="2"/>
            <a:r>
              <a:rPr lang="en-US" dirty="0" smtClean="0">
                <a:latin typeface="+mj-lt"/>
              </a:rPr>
              <a:t>Among the largest domed structures in the world</a:t>
            </a:r>
          </a:p>
          <a:p>
            <a:pPr lvl="2"/>
            <a:r>
              <a:rPr lang="en-US" dirty="0" smtClean="0">
                <a:latin typeface="+mj-lt"/>
              </a:rPr>
              <a:t>One of the great engineering achievements of Islamic civilization</a:t>
            </a:r>
          </a:p>
        </p:txBody>
      </p:sp>
      <p:pic>
        <p:nvPicPr>
          <p:cNvPr id="4098" name="Picture 2" descr="http://www.oskartours.com/wp-content/uploads/2012/08/suleymaniye-mosqu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00200"/>
            <a:ext cx="5109148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20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381000"/>
            <a:ext cx="4953000" cy="6172200"/>
          </a:xfrm>
        </p:spPr>
        <p:txBody>
          <a:bodyPr>
            <a:normAutofit/>
          </a:bodyPr>
          <a:lstStyle/>
          <a:p>
            <a:r>
              <a:rPr lang="en-US" dirty="0" smtClean="0"/>
              <a:t>Constantinople </a:t>
            </a:r>
          </a:p>
          <a:p>
            <a:pPr lvl="1"/>
            <a:r>
              <a:rPr lang="en-US" dirty="0" smtClean="0"/>
              <a:t>Sultans and powerful administrators built mansions, rest houses, religious schools, and hospitals 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azaars </a:t>
            </a:r>
          </a:p>
          <a:p>
            <a:pPr lvl="2"/>
            <a:r>
              <a:rPr lang="en-US" dirty="0"/>
              <a:t>M</a:t>
            </a:r>
            <a:r>
              <a:rPr lang="en-US" dirty="0" smtClean="0"/>
              <a:t>erchants and travelers from throughout the empire and places as distant as England</a:t>
            </a:r>
          </a:p>
          <a:p>
            <a:pPr lvl="2"/>
            <a:r>
              <a:rPr lang="en-US" dirty="0" smtClean="0"/>
              <a:t>East Indies - Spices</a:t>
            </a:r>
          </a:p>
          <a:p>
            <a:pPr lvl="2"/>
            <a:r>
              <a:rPr lang="en-US" dirty="0" smtClean="0"/>
              <a:t>Africa - Ivory</a:t>
            </a:r>
          </a:p>
          <a:p>
            <a:pPr lvl="2"/>
            <a:r>
              <a:rPr lang="en-US" dirty="0" smtClean="0"/>
              <a:t>Russia – Slaves and forest products</a:t>
            </a:r>
          </a:p>
          <a:p>
            <a:pPr lvl="2"/>
            <a:r>
              <a:rPr lang="en-US" dirty="0" smtClean="0"/>
              <a:t>Persia – Carpets </a:t>
            </a:r>
          </a:p>
          <a:p>
            <a:pPr lvl="1"/>
            <a:r>
              <a:rPr lang="en-US" dirty="0" smtClean="0"/>
              <a:t>Coffeehouses </a:t>
            </a:r>
          </a:p>
          <a:p>
            <a:pPr lvl="2"/>
            <a:r>
              <a:rPr lang="en-US" dirty="0"/>
              <a:t>M</a:t>
            </a:r>
            <a:r>
              <a:rPr lang="en-US" dirty="0" smtClean="0"/>
              <a:t>en gathered to smoke tobacco, gossip, do business, and play chess</a:t>
            </a:r>
          </a:p>
          <a:p>
            <a:pPr lvl="2"/>
            <a:r>
              <a:rPr lang="en-US" dirty="0" smtClean="0"/>
              <a:t>Major role in cultural life </a:t>
            </a:r>
            <a:endParaRPr lang="en-US" dirty="0"/>
          </a:p>
          <a:p>
            <a:pPr lvl="3"/>
            <a:r>
              <a:rPr lang="en-US" dirty="0"/>
              <a:t>P</a:t>
            </a:r>
            <a:r>
              <a:rPr lang="en-US" dirty="0" smtClean="0"/>
              <a:t>oets and scholars could congregate, read their latest works aloud, and debate about politics and merits of each other’s ideas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069561"/>
            <a:ext cx="3721395" cy="3503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3048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9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33968" y="228600"/>
            <a:ext cx="9110031" cy="26670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+mj-lt"/>
              </a:rPr>
              <a:t>M</a:t>
            </a:r>
            <a:r>
              <a:rPr lang="en-US" sz="1800" dirty="0" smtClean="0">
                <a:latin typeface="+mj-lt"/>
              </a:rPr>
              <a:t>erchant and artisan classes </a:t>
            </a:r>
          </a:p>
          <a:p>
            <a:pPr lvl="1"/>
            <a:r>
              <a:rPr lang="en-US" sz="1800" dirty="0" smtClean="0">
                <a:latin typeface="+mj-lt"/>
              </a:rPr>
              <a:t>Ottoman government inspectors closely regulated commercial exchanges and handicraft production</a:t>
            </a:r>
          </a:p>
          <a:p>
            <a:pPr lvl="2"/>
            <a:r>
              <a:rPr lang="en-US" dirty="0" smtClean="0">
                <a:latin typeface="+mj-lt"/>
              </a:rPr>
              <a:t>Ensured that standard weights and measures were used</a:t>
            </a:r>
          </a:p>
          <a:p>
            <a:pPr lvl="2"/>
            <a:r>
              <a:rPr lang="en-US" dirty="0" smtClean="0">
                <a:latin typeface="+mj-lt"/>
              </a:rPr>
              <a:t>License the opening of new shops</a:t>
            </a:r>
          </a:p>
          <a:p>
            <a:pPr lvl="2"/>
            <a:r>
              <a:rPr lang="en-US" dirty="0" smtClean="0">
                <a:latin typeface="+mj-lt"/>
              </a:rPr>
              <a:t>Regulated the entry of apprentice artisans into the trades</a:t>
            </a:r>
          </a:p>
          <a:p>
            <a:pPr lvl="2"/>
            <a:r>
              <a:rPr lang="en-US" dirty="0" smtClean="0">
                <a:latin typeface="+mj-lt"/>
              </a:rPr>
              <a:t>Monitored the quality of goods they produced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932323"/>
            <a:ext cx="4519107" cy="3733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68" y="2743200"/>
            <a:ext cx="42332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28600">
              <a:spcBef>
                <a:spcPct val="20000"/>
              </a:spcBef>
              <a:buClr>
                <a:srgbClr val="93A299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564B3C"/>
                </a:solidFill>
                <a:latin typeface="Arial"/>
              </a:rPr>
              <a:t>Like their counterparts in medieval European towns, the artisans were organized into guilds</a:t>
            </a:r>
          </a:p>
          <a:p>
            <a:pPr marL="640080" lvl="1" indent="-228600">
              <a:spcBef>
                <a:spcPct val="20000"/>
              </a:spcBef>
              <a:buClr>
                <a:srgbClr val="CF543F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564B3C"/>
                </a:solidFill>
                <a:latin typeface="Arial"/>
              </a:rPr>
              <a:t>Set craft standards</a:t>
            </a:r>
          </a:p>
          <a:p>
            <a:pPr marL="640080" lvl="1" indent="-228600">
              <a:spcBef>
                <a:spcPct val="20000"/>
              </a:spcBef>
              <a:buClr>
                <a:srgbClr val="CF543F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564B3C"/>
                </a:solidFill>
                <a:latin typeface="Arial"/>
              </a:rPr>
              <a:t>Arbitrated disputes between members</a:t>
            </a:r>
          </a:p>
          <a:p>
            <a:pPr marL="640080" lvl="1" indent="-228600">
              <a:spcBef>
                <a:spcPct val="20000"/>
              </a:spcBef>
              <a:buClr>
                <a:srgbClr val="CF543F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564B3C"/>
                </a:solidFill>
                <a:latin typeface="Arial"/>
              </a:rPr>
              <a:t>Provided financial assistance for needy members</a:t>
            </a:r>
          </a:p>
          <a:p>
            <a:pPr marL="640080" lvl="1" indent="-228600">
              <a:spcBef>
                <a:spcPct val="20000"/>
              </a:spcBef>
              <a:buClr>
                <a:srgbClr val="CF543F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564B3C"/>
                </a:solidFill>
                <a:latin typeface="Arial"/>
              </a:rPr>
              <a:t>Supervised closely by government</a:t>
            </a:r>
          </a:p>
          <a:p>
            <a:pPr marL="640080" lvl="1" indent="-228600">
              <a:spcBef>
                <a:spcPct val="20000"/>
              </a:spcBef>
              <a:buClr>
                <a:srgbClr val="CF543F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564B3C"/>
                </a:solidFill>
                <a:latin typeface="Arial"/>
              </a:rPr>
              <a:t>Wide array of occupational groups, including entertainers, prostitutes, and ordinary laborers</a:t>
            </a:r>
          </a:p>
        </p:txBody>
      </p:sp>
    </p:spTree>
    <p:extLst>
      <p:ext uri="{BB962C8B-B14F-4D97-AF65-F5344CB8AC3E}">
        <p14:creationId xmlns:p14="http://schemas.microsoft.com/office/powerpoint/2010/main" val="241604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5805" y="1676400"/>
            <a:ext cx="9144000" cy="4373563"/>
          </a:xfrm>
        </p:spPr>
        <p:txBody>
          <a:bodyPr/>
          <a:lstStyle/>
          <a:p>
            <a:r>
              <a:rPr lang="en-US" dirty="0" smtClean="0"/>
              <a:t>Islamic world in shambles by end of 14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pPr lvl="1"/>
            <a:r>
              <a:rPr lang="en-US" dirty="0" smtClean="0"/>
              <a:t>First half of 13</a:t>
            </a:r>
            <a:r>
              <a:rPr lang="en-US" baseline="30000" dirty="0" smtClean="0"/>
              <a:t>th</a:t>
            </a:r>
            <a:r>
              <a:rPr lang="en-US" dirty="0" smtClean="0"/>
              <a:t> century – Nomadic invasions of Islamic heartlands by Mongols</a:t>
            </a:r>
          </a:p>
          <a:p>
            <a:pPr lvl="1"/>
            <a:r>
              <a:rPr lang="en-US" dirty="0" smtClean="0"/>
              <a:t>Last decades of 14</a:t>
            </a:r>
            <a:r>
              <a:rPr lang="en-US" baseline="30000" dirty="0" smtClean="0"/>
              <a:t>th</a:t>
            </a:r>
            <a:r>
              <a:rPr lang="en-US" dirty="0" smtClean="0"/>
              <a:t> century – armies of </a:t>
            </a:r>
            <a:r>
              <a:rPr lang="en-US" dirty="0" err="1" smtClean="0"/>
              <a:t>Timur</a:t>
            </a:r>
            <a:endParaRPr lang="en-US" dirty="0" smtClean="0"/>
          </a:p>
          <a:p>
            <a:pPr lvl="1"/>
            <a:r>
              <a:rPr lang="en-US" dirty="0" smtClean="0"/>
              <a:t>Many Islamic cities laid to waste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152" y="3276600"/>
            <a:ext cx="6053667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12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" y="381000"/>
            <a:ext cx="9144000" cy="24384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Language in the Ottoman Empire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Early Ottomans had written in Persian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Arabic remained an important language for works on law and religion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17</a:t>
            </a:r>
            <a:r>
              <a:rPr lang="en-US" baseline="30000" dirty="0" smtClean="0">
                <a:solidFill>
                  <a:schemeClr val="tx1"/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century - The Turkish language became the preferred language for poets, historians and the Ottoman bureaucracy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Ottoman empire legacy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Poetry, ceramics, carpet manufacturing, architecture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4034" name="Picture 2" descr="File:Visegrad Drina Bridg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296" y="3124200"/>
            <a:ext cx="4267200" cy="3200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29200" y="4038599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Mehmed</a:t>
            </a:r>
            <a:r>
              <a:rPr lang="en-US" dirty="0" smtClean="0"/>
              <a:t> </a:t>
            </a:r>
            <a:r>
              <a:rPr lang="en-US" dirty="0" err="1" smtClean="0"/>
              <a:t>Paša</a:t>
            </a:r>
            <a:r>
              <a:rPr lang="en-US" dirty="0" smtClean="0"/>
              <a:t> </a:t>
            </a:r>
            <a:r>
              <a:rPr lang="en-US" dirty="0" err="1" smtClean="0"/>
              <a:t>Sokolović</a:t>
            </a:r>
            <a:r>
              <a:rPr lang="en-US" dirty="0" smtClean="0"/>
              <a:t> Bridge, completed in 1577 by </a:t>
            </a:r>
            <a:r>
              <a:rPr lang="en-US" dirty="0" err="1" smtClean="0"/>
              <a:t>Mimar</a:t>
            </a:r>
            <a:r>
              <a:rPr lang="en-US" dirty="0" smtClean="0"/>
              <a:t> </a:t>
            </a:r>
            <a:r>
              <a:rPr lang="en-US" dirty="0" err="1" smtClean="0"/>
              <a:t>Sinan</a:t>
            </a:r>
            <a:r>
              <a:rPr lang="en-US" dirty="0"/>
              <a:t>,</a:t>
            </a:r>
            <a:r>
              <a:rPr lang="en-US" dirty="0" smtClean="0"/>
              <a:t> the greatest architect of the classical period of Ottoman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56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261350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The problem of ottoman decline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695899"/>
            <a:ext cx="10058400" cy="3276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Mid-17</a:t>
            </a:r>
            <a:r>
              <a:rPr lang="en-US" baseline="30000" dirty="0" smtClean="0">
                <a:solidFill>
                  <a:schemeClr val="tx1"/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century – Ottoman Empire in decline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Internal revolts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Periodic conflicts with powerful foreign rivals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j-lt"/>
              </a:rPr>
              <a:t>Russian, Austrian, Spanish, and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Safavid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empires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Too large to be maintained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j-lt"/>
              </a:rPr>
              <a:t>Pre-industrial transportation and communications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Possibilities for new conquests ran out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Lands began to be lost to Christian and Muslim enemies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Difficulty maintaining oversized bureaucracy and army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Decline in effectiveness of administrative system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j-lt"/>
              </a:rPr>
              <a:t>Rampant growth of corruption</a:t>
            </a:r>
          </a:p>
          <a:p>
            <a:endParaRPr lang="en-US" dirty="0" smtClean="0">
              <a:solidFill>
                <a:schemeClr val="tx1"/>
              </a:solidFill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</p:txBody>
      </p:sp>
      <p:pic>
        <p:nvPicPr>
          <p:cNvPr id="5122" name="Picture 2" descr="http://www.islamproject.org/images/Ottoman_Empir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86200"/>
            <a:ext cx="6492605" cy="2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26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381000"/>
            <a:ext cx="8458200" cy="6705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Ottoman Empire in decline</a:t>
            </a:r>
            <a:endParaRPr lang="en-US" dirty="0"/>
          </a:p>
          <a:p>
            <a:pPr lvl="1"/>
            <a:r>
              <a:rPr lang="en-US" dirty="0"/>
              <a:t>R</a:t>
            </a:r>
            <a:r>
              <a:rPr lang="en-US" dirty="0" smtClean="0"/>
              <a:t>egional and local officials </a:t>
            </a:r>
            <a:endParaRPr lang="en-US" dirty="0"/>
          </a:p>
          <a:p>
            <a:pPr lvl="2"/>
            <a:r>
              <a:rPr lang="en-US" dirty="0"/>
              <a:t>R</a:t>
            </a:r>
            <a:r>
              <a:rPr lang="en-US" dirty="0" smtClean="0"/>
              <a:t>etain more revenue for their own purposes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queezed the peasants and the laborers who worked their lands for additional taxes and services</a:t>
            </a:r>
          </a:p>
          <a:p>
            <a:pPr lvl="3"/>
            <a:r>
              <a:rPr lang="en-US" dirty="0" smtClean="0"/>
              <a:t>Peasant uprisings and flight resulted in abandonment of cultivated lands, which further drained the resources of the empires</a:t>
            </a:r>
          </a:p>
          <a:p>
            <a:pPr lvl="1"/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century – growing problems in imperial administration</a:t>
            </a:r>
          </a:p>
          <a:p>
            <a:pPr lvl="2"/>
            <a:r>
              <a:rPr lang="en-US" sz="2000" dirty="0" smtClean="0"/>
              <a:t>End of practice assigning the royal princes administrative or military positions to prepare them to rule </a:t>
            </a:r>
          </a:p>
          <a:p>
            <a:pPr lvl="2"/>
            <a:r>
              <a:rPr lang="en-US" sz="2000" dirty="0" smtClean="0"/>
              <a:t>Successors to the throne were kept like hostages in special sections of the palace</a:t>
            </a:r>
          </a:p>
          <a:p>
            <a:pPr lvl="3"/>
            <a:r>
              <a:rPr lang="en-US" sz="2000" dirty="0" smtClean="0"/>
              <a:t>Produced monarchs far less prepared to rule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ater Sultans</a:t>
            </a:r>
          </a:p>
          <a:p>
            <a:pPr lvl="2"/>
            <a:r>
              <a:rPr lang="en-US" sz="2000" dirty="0"/>
              <a:t>W</a:t>
            </a:r>
            <a:r>
              <a:rPr lang="en-US" sz="2000" dirty="0" smtClean="0"/>
              <a:t>eak and addicted to drink, drugs, and pleasures of the harem</a:t>
            </a:r>
          </a:p>
          <a:p>
            <a:pPr lvl="2"/>
            <a:r>
              <a:rPr lang="en-US" sz="2000" dirty="0" smtClean="0"/>
              <a:t>Pawns in the power struggles of the viziers and other powerful officials that had increasing influence over the Janissary corps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5546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Military reverses and the ottoman retreat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54" y="1723221"/>
            <a:ext cx="8686800" cy="4373563"/>
          </a:xfrm>
        </p:spPr>
        <p:txBody>
          <a:bodyPr>
            <a:noAutofit/>
          </a:bodyPr>
          <a:lstStyle/>
          <a:p>
            <a:pPr lvl="0">
              <a:buClr>
                <a:srgbClr val="93A299"/>
              </a:buClr>
            </a:pPr>
            <a:r>
              <a:rPr lang="en-US" sz="1600" dirty="0" smtClean="0">
                <a:solidFill>
                  <a:schemeClr val="tx1"/>
                </a:solidFill>
                <a:latin typeface="Arial"/>
              </a:rPr>
              <a:t>The </a:t>
            </a:r>
            <a:r>
              <a:rPr lang="en-US" sz="1600" dirty="0">
                <a:solidFill>
                  <a:schemeClr val="tx1"/>
                </a:solidFill>
                <a:latin typeface="Arial"/>
              </a:rPr>
              <a:t>Ottomans </a:t>
            </a:r>
            <a:r>
              <a:rPr lang="en-US" sz="1600" dirty="0" smtClean="0">
                <a:solidFill>
                  <a:schemeClr val="tx1"/>
                </a:solidFill>
                <a:latin typeface="Arial"/>
              </a:rPr>
              <a:t>fell </a:t>
            </a:r>
            <a:r>
              <a:rPr lang="en-US" sz="1600" dirty="0">
                <a:solidFill>
                  <a:schemeClr val="tx1"/>
                </a:solidFill>
                <a:latin typeface="Arial"/>
              </a:rPr>
              <a:t>behind European rivals in the </a:t>
            </a:r>
            <a:r>
              <a:rPr lang="en-US" sz="1600" dirty="0" smtClean="0">
                <a:solidFill>
                  <a:schemeClr val="tx1"/>
                </a:solidFill>
                <a:latin typeface="Arial"/>
              </a:rPr>
              <a:t>ability to wage war 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Reliance on huge siege guns 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Janissaries’ determination to block all military changes that might jeopardize the power they had gained 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sz="1600" dirty="0">
                <a:solidFill>
                  <a:schemeClr val="tx1"/>
                </a:solidFill>
                <a:latin typeface="+mj-lt"/>
              </a:rPr>
              <a:t>L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ost control of the eastern Mediterranean</a:t>
            </a:r>
          </a:p>
          <a:p>
            <a:pPr lvl="2"/>
            <a:r>
              <a:rPr lang="en-US" sz="1400" dirty="0" smtClean="0">
                <a:solidFill>
                  <a:schemeClr val="tx1"/>
                </a:solidFill>
                <a:latin typeface="+mj-lt"/>
              </a:rPr>
              <a:t>1571- Battle at Lepanto </a:t>
            </a:r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vs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 Spanish and Venetian fleet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Ottomans failed to drive the Portuguese from control of the Indian Ocean</a:t>
            </a:r>
          </a:p>
          <a:p>
            <a:pPr lvl="2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Portuguese control of trading goods, particularly spices, enriched the Ottomans’ Christian rivals </a:t>
            </a:r>
          </a:p>
        </p:txBody>
      </p:sp>
      <p:pic>
        <p:nvPicPr>
          <p:cNvPr id="6146" name="Picture 2" descr="http://discover-rhodes.com/files/battle_of_lepanto_1571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14800"/>
            <a:ext cx="4636808" cy="24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85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" y="381000"/>
            <a:ext cx="8610600" cy="4373563"/>
          </a:xfrm>
        </p:spPr>
        <p:txBody>
          <a:bodyPr/>
          <a:lstStyle/>
          <a:p>
            <a:pPr lvl="0">
              <a:buClr>
                <a:srgbClr val="93A299"/>
              </a:buClr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More problems for the Ottoman Empire</a:t>
            </a:r>
          </a:p>
          <a:p>
            <a:pPr lvl="1">
              <a:buClr>
                <a:srgbClr val="93A299"/>
              </a:buClr>
            </a:pPr>
            <a:r>
              <a:rPr lang="en-US" sz="1600" dirty="0" smtClean="0">
                <a:solidFill>
                  <a:prstClr val="black"/>
                </a:solidFill>
                <a:latin typeface="Arial"/>
              </a:rPr>
              <a:t>Late 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16</a:t>
            </a:r>
            <a:r>
              <a:rPr lang="en-US" sz="1600" baseline="30000" dirty="0">
                <a:solidFill>
                  <a:prstClr val="black"/>
                </a:solidFill>
                <a:latin typeface="Arial"/>
              </a:rPr>
              <a:t>th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 century – </a:t>
            </a:r>
            <a:r>
              <a:rPr lang="en-US" sz="1600" dirty="0" smtClean="0">
                <a:solidFill>
                  <a:prstClr val="black"/>
                </a:solidFill>
                <a:latin typeface="Arial"/>
              </a:rPr>
              <a:t>Long term inflation in the Ottoman Empire</a:t>
            </a:r>
          </a:p>
          <a:p>
            <a:pPr lvl="2">
              <a:buClr>
                <a:srgbClr val="93A299"/>
              </a:buClr>
            </a:pPr>
            <a:r>
              <a:rPr lang="en-US" dirty="0">
                <a:solidFill>
                  <a:prstClr val="black"/>
                </a:solidFill>
                <a:latin typeface="Arial"/>
              </a:rPr>
              <a:t>L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arge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amounts of silver flowed into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the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Empire from mines worked by American Indian laborers in the Spanish empire in Peru and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Mexico</a:t>
            </a:r>
            <a:endParaRPr lang="en-US" dirty="0">
              <a:solidFill>
                <a:prstClr val="black"/>
              </a:solidFill>
              <a:latin typeface="Arial"/>
            </a:endParaRPr>
          </a:p>
          <a:p>
            <a:pPr lvl="1">
              <a:buClr>
                <a:srgbClr val="93A299"/>
              </a:buClr>
            </a:pPr>
            <a:r>
              <a:rPr lang="en-US" sz="1600" dirty="0" smtClean="0">
                <a:solidFill>
                  <a:prstClr val="black"/>
                </a:solidFill>
                <a:latin typeface="Arial"/>
              </a:rPr>
              <a:t>17</a:t>
            </a:r>
            <a:r>
              <a:rPr lang="en-US" sz="1600" baseline="30000" dirty="0" smtClean="0">
                <a:solidFill>
                  <a:prstClr val="black"/>
                </a:solidFill>
                <a:latin typeface="Arial"/>
              </a:rPr>
              <a:t>th</a:t>
            </a:r>
            <a:r>
              <a:rPr lang="en-US" sz="1600" dirty="0" smtClean="0">
                <a:solidFill>
                  <a:prstClr val="black"/>
                </a:solidFill>
                <a:latin typeface="Arial"/>
              </a:rPr>
              <a:t> and 18</a:t>
            </a:r>
            <a:r>
              <a:rPr lang="en-US" sz="1600" baseline="30000" dirty="0" smtClean="0">
                <a:solidFill>
                  <a:prstClr val="black"/>
                </a:solidFill>
                <a:latin typeface="Arial"/>
              </a:rPr>
              <a:t>th</a:t>
            </a:r>
            <a:r>
              <a:rPr lang="en-US" sz="1600" dirty="0" smtClean="0">
                <a:solidFill>
                  <a:prstClr val="black"/>
                </a:solidFill>
                <a:latin typeface="Arial"/>
              </a:rPr>
              <a:t> centuries - Janissaries 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and religious scholars </a:t>
            </a:r>
            <a:endParaRPr lang="en-US" sz="1600" dirty="0" smtClean="0">
              <a:solidFill>
                <a:prstClr val="black"/>
              </a:solidFill>
              <a:latin typeface="Arial"/>
            </a:endParaRPr>
          </a:p>
          <a:p>
            <a:pPr lvl="2">
              <a:buClr>
                <a:srgbClr val="93A299"/>
              </a:buClr>
            </a:pPr>
            <a:r>
              <a:rPr lang="en-US" dirty="0">
                <a:solidFill>
                  <a:prstClr val="black"/>
                </a:solidFill>
                <a:latin typeface="Arial"/>
              </a:rPr>
              <a:t>B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locked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most Western-inspired innovations that sultans tried to introduce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2438400"/>
            <a:ext cx="80962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0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The Shi’ite challenge of the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safavids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9067800" cy="20574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>
                <a:latin typeface="+mj-lt"/>
              </a:rPr>
              <a:t>Similar to the Ottomans, the </a:t>
            </a:r>
            <a:r>
              <a:rPr lang="en-US" sz="2800" dirty="0" err="1" smtClean="0">
                <a:latin typeface="+mj-lt"/>
              </a:rPr>
              <a:t>Safavid</a:t>
            </a:r>
            <a:r>
              <a:rPr lang="en-US" sz="2800" dirty="0" smtClean="0">
                <a:latin typeface="+mj-lt"/>
              </a:rPr>
              <a:t> dynasty</a:t>
            </a:r>
          </a:p>
          <a:p>
            <a:pPr lvl="1"/>
            <a:r>
              <a:rPr lang="en-US" dirty="0" smtClean="0">
                <a:latin typeface="+mj-lt"/>
              </a:rPr>
              <a:t>13</a:t>
            </a:r>
            <a:r>
              <a:rPr lang="en-US" baseline="30000" dirty="0" smtClean="0">
                <a:latin typeface="+mj-lt"/>
              </a:rPr>
              <a:t>th</a:t>
            </a:r>
            <a:r>
              <a:rPr lang="en-US" dirty="0" smtClean="0">
                <a:latin typeface="+mj-lt"/>
              </a:rPr>
              <a:t> and 14</a:t>
            </a:r>
            <a:r>
              <a:rPr lang="en-US" baseline="30000" dirty="0" smtClean="0">
                <a:latin typeface="+mj-lt"/>
              </a:rPr>
              <a:t>th</a:t>
            </a:r>
            <a:r>
              <a:rPr lang="en-US" dirty="0" smtClean="0">
                <a:latin typeface="+mj-lt"/>
              </a:rPr>
              <a:t> centuries - Arose from the struggles of rival Turkic nomadic groups in the wake of Mongol and </a:t>
            </a:r>
            <a:r>
              <a:rPr lang="en-US" dirty="0" err="1" smtClean="0">
                <a:latin typeface="+mj-lt"/>
              </a:rPr>
              <a:t>Timurid</a:t>
            </a:r>
            <a:r>
              <a:rPr lang="en-US" dirty="0" smtClean="0">
                <a:latin typeface="+mj-lt"/>
              </a:rPr>
              <a:t> invasions </a:t>
            </a:r>
          </a:p>
          <a:p>
            <a:pPr lvl="1"/>
            <a:r>
              <a:rPr lang="en-US" dirty="0">
                <a:latin typeface="+mj-lt"/>
              </a:rPr>
              <a:t>H</a:t>
            </a:r>
            <a:r>
              <a:rPr lang="en-US" dirty="0" smtClean="0">
                <a:latin typeface="+mj-lt"/>
              </a:rPr>
              <a:t>ighly militant strain of Islam</a:t>
            </a:r>
          </a:p>
          <a:p>
            <a:r>
              <a:rPr lang="en-US" sz="2800" dirty="0" smtClean="0">
                <a:latin typeface="+mj-lt"/>
              </a:rPr>
              <a:t>Unlike the Ottomans, the </a:t>
            </a:r>
            <a:r>
              <a:rPr lang="en-US" sz="2800" dirty="0" err="1" smtClean="0">
                <a:latin typeface="+mj-lt"/>
              </a:rPr>
              <a:t>Safavid</a:t>
            </a:r>
            <a:r>
              <a:rPr lang="en-US" sz="2800" dirty="0" smtClean="0">
                <a:latin typeface="+mj-lt"/>
              </a:rPr>
              <a:t> dynasty embraced the Shi’ite variant of Islam</a:t>
            </a:r>
            <a:endParaRPr lang="en-US" sz="2800" dirty="0">
              <a:latin typeface="+mj-lt"/>
            </a:endParaRPr>
          </a:p>
        </p:txBody>
      </p:sp>
      <p:pic>
        <p:nvPicPr>
          <p:cNvPr id="7170" name="Picture 2" descr="http://mrgrayhistory.wikispaces.com/file/view/Islam_-_Safavid_Empire.jpg/244003623/632x324/Islam_-_Safavid_Emp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07274"/>
            <a:ext cx="5848585" cy="299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50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381000"/>
            <a:ext cx="4267200" cy="64770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latin typeface="+mj-lt"/>
              </a:rPr>
              <a:t>The rise of the </a:t>
            </a:r>
            <a:r>
              <a:rPr lang="en-US" sz="2800" dirty="0" err="1" smtClean="0">
                <a:latin typeface="+mj-lt"/>
              </a:rPr>
              <a:t>Safavid</a:t>
            </a:r>
            <a:r>
              <a:rPr lang="en-US" sz="2800" dirty="0" smtClean="0">
                <a:latin typeface="+mj-lt"/>
              </a:rPr>
              <a:t> dynasty</a:t>
            </a:r>
          </a:p>
          <a:p>
            <a:pPr lvl="1"/>
            <a:r>
              <a:rPr lang="en-US" dirty="0">
                <a:latin typeface="+mj-lt"/>
              </a:rPr>
              <a:t>R</a:t>
            </a:r>
            <a:r>
              <a:rPr lang="en-US" dirty="0" smtClean="0">
                <a:latin typeface="+mj-lt"/>
              </a:rPr>
              <a:t>oots in a family of Sufi mystics and religious preachers</a:t>
            </a:r>
          </a:p>
          <a:p>
            <a:pPr lvl="1"/>
            <a:r>
              <a:rPr lang="en-US" dirty="0" smtClean="0">
                <a:latin typeface="+mj-lt"/>
              </a:rPr>
              <a:t>14</a:t>
            </a:r>
            <a:r>
              <a:rPr lang="en-US" baseline="30000" dirty="0" smtClean="0">
                <a:latin typeface="+mj-lt"/>
              </a:rPr>
              <a:t>th</a:t>
            </a:r>
            <a:r>
              <a:rPr lang="en-US" dirty="0" smtClean="0">
                <a:latin typeface="+mj-lt"/>
              </a:rPr>
              <a:t> century- Sal al-Din </a:t>
            </a:r>
          </a:p>
          <a:p>
            <a:pPr lvl="2"/>
            <a:r>
              <a:rPr lang="en-US" dirty="0" smtClean="0">
                <a:latin typeface="+mj-lt"/>
              </a:rPr>
              <a:t>Sufi</a:t>
            </a:r>
            <a:endParaRPr lang="en-US" dirty="0" smtClean="0">
              <a:latin typeface="+mj-lt"/>
            </a:endParaRPr>
          </a:p>
          <a:p>
            <a:pPr lvl="2"/>
            <a:r>
              <a:rPr lang="en-US" dirty="0">
                <a:latin typeface="+mj-lt"/>
              </a:rPr>
              <a:t>S</a:t>
            </a:r>
            <a:r>
              <a:rPr lang="en-US" dirty="0" smtClean="0">
                <a:latin typeface="+mj-lt"/>
              </a:rPr>
              <a:t>tarted a militant campaign to purify and reform Islam </a:t>
            </a:r>
          </a:p>
          <a:p>
            <a:pPr lvl="2"/>
            <a:r>
              <a:rPr lang="en-US" dirty="0">
                <a:latin typeface="+mj-lt"/>
              </a:rPr>
              <a:t>S</a:t>
            </a:r>
            <a:r>
              <a:rPr lang="en-US" dirty="0" smtClean="0">
                <a:latin typeface="+mj-lt"/>
              </a:rPr>
              <a:t>pread Muslim teachings among the Turkic tribes</a:t>
            </a:r>
          </a:p>
          <a:p>
            <a:pPr lvl="1"/>
            <a:r>
              <a:rPr lang="en-US" dirty="0" smtClean="0">
                <a:latin typeface="+mj-lt"/>
              </a:rPr>
              <a:t>After collapse of Mongol authority, other </a:t>
            </a:r>
            <a:r>
              <a:rPr lang="en-US" dirty="0" err="1" smtClean="0">
                <a:latin typeface="+mj-lt"/>
              </a:rPr>
              <a:t>Safavid</a:t>
            </a:r>
            <a:r>
              <a:rPr lang="en-US" dirty="0" smtClean="0">
                <a:latin typeface="+mj-lt"/>
              </a:rPr>
              <a:t> Sufi leaders gained increasing support</a:t>
            </a:r>
          </a:p>
          <a:p>
            <a:pPr lvl="1"/>
            <a:r>
              <a:rPr lang="en-US" dirty="0" smtClean="0">
                <a:latin typeface="+mj-lt"/>
              </a:rPr>
              <a:t>Red Heads – </a:t>
            </a:r>
          </a:p>
          <a:p>
            <a:pPr lvl="2"/>
            <a:r>
              <a:rPr lang="en-US" dirty="0">
                <a:latin typeface="+mj-lt"/>
              </a:rPr>
              <a:t>N</a:t>
            </a:r>
            <a:r>
              <a:rPr lang="en-US" dirty="0" smtClean="0">
                <a:latin typeface="+mj-lt"/>
              </a:rPr>
              <a:t>ickname for </a:t>
            </a:r>
            <a:r>
              <a:rPr lang="en-US" dirty="0" err="1" smtClean="0">
                <a:latin typeface="+mj-lt"/>
              </a:rPr>
              <a:t>Safavid</a:t>
            </a:r>
            <a:r>
              <a:rPr lang="en-US" dirty="0" smtClean="0">
                <a:latin typeface="+mj-lt"/>
              </a:rPr>
              <a:t> followers because of their distinctive headgear</a:t>
            </a:r>
          </a:p>
          <a:p>
            <a:pPr lvl="2"/>
            <a:r>
              <a:rPr lang="en-US" dirty="0" smtClean="0">
                <a:latin typeface="+mj-lt"/>
              </a:rPr>
              <a:t>Preach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Shi’ite </a:t>
            </a:r>
            <a:r>
              <a:rPr lang="en-US" dirty="0" smtClean="0">
                <a:latin typeface="+mj-lt"/>
              </a:rPr>
              <a:t>doctrines </a:t>
            </a:r>
          </a:p>
          <a:p>
            <a:pPr lvl="2"/>
            <a:r>
              <a:rPr lang="en-US" dirty="0" smtClean="0">
                <a:latin typeface="+mj-lt"/>
              </a:rPr>
              <a:t>Had many enemies</a:t>
            </a:r>
            <a:endParaRPr lang="en-US" dirty="0">
              <a:latin typeface="+mj-lt"/>
            </a:endParaRPr>
          </a:p>
        </p:txBody>
      </p:sp>
      <p:pic>
        <p:nvPicPr>
          <p:cNvPr id="8194" name="Picture 2" descr="http://upload.wikimedia.org/wikipedia/commons/5/57/The_Battle_between_Shah_Ismail_and_Shaybani_Kh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3892276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66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990600"/>
            <a:ext cx="3733800" cy="518160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+mj-lt"/>
              </a:rPr>
              <a:t>Isma’il</a:t>
            </a:r>
            <a:r>
              <a:rPr lang="en-US" dirty="0" smtClean="0">
                <a:latin typeface="+mj-lt"/>
              </a:rPr>
              <a:t> </a:t>
            </a:r>
          </a:p>
          <a:p>
            <a:pPr lvl="1"/>
            <a:r>
              <a:rPr lang="en-US" dirty="0" smtClean="0">
                <a:latin typeface="+mj-lt"/>
              </a:rPr>
              <a:t>Sufi </a:t>
            </a:r>
            <a:r>
              <a:rPr lang="en-US" dirty="0" smtClean="0">
                <a:latin typeface="+mj-lt"/>
              </a:rPr>
              <a:t>commander </a:t>
            </a:r>
            <a:r>
              <a:rPr lang="en-US" dirty="0" smtClean="0">
                <a:latin typeface="+mj-lt"/>
              </a:rPr>
              <a:t> </a:t>
            </a:r>
          </a:p>
          <a:p>
            <a:pPr lvl="1"/>
            <a:r>
              <a:rPr lang="en-US" dirty="0" smtClean="0">
                <a:latin typeface="+mj-lt"/>
              </a:rPr>
              <a:t>1501 - T</a:t>
            </a:r>
            <a:r>
              <a:rPr lang="en-US" dirty="0" smtClean="0">
                <a:latin typeface="+mj-lt"/>
              </a:rPr>
              <a:t>ook </a:t>
            </a:r>
            <a:r>
              <a:rPr lang="en-US" dirty="0" smtClean="0">
                <a:latin typeface="+mj-lt"/>
              </a:rPr>
              <a:t>the city of Tabriz</a:t>
            </a:r>
          </a:p>
          <a:p>
            <a:pPr lvl="2"/>
            <a:r>
              <a:rPr lang="en-US" dirty="0" smtClean="0">
                <a:latin typeface="+mj-lt"/>
              </a:rPr>
              <a:t>Proclaimed shah, or emperor</a:t>
            </a:r>
          </a:p>
          <a:p>
            <a:pPr lvl="1"/>
            <a:r>
              <a:rPr lang="en-US" dirty="0">
                <a:latin typeface="+mj-lt"/>
              </a:rPr>
              <a:t>F</a:t>
            </a:r>
            <a:r>
              <a:rPr lang="en-US" dirty="0" smtClean="0">
                <a:latin typeface="+mj-lt"/>
              </a:rPr>
              <a:t>ollowers </a:t>
            </a:r>
            <a:r>
              <a:rPr lang="en-US" dirty="0" smtClean="0">
                <a:latin typeface="+mj-lt"/>
              </a:rPr>
              <a:t>conquered most of Persia, drove the </a:t>
            </a:r>
            <a:r>
              <a:rPr lang="en-US" dirty="0" err="1" smtClean="0">
                <a:latin typeface="+mj-lt"/>
              </a:rPr>
              <a:t>Safavid’s</a:t>
            </a:r>
            <a:r>
              <a:rPr lang="en-US" dirty="0" smtClean="0">
                <a:latin typeface="+mj-lt"/>
              </a:rPr>
              <a:t> ancient enemies back into central Asian steppes, and advanced into what is now Iraq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9218" name="Picture 2" descr="http://jewishideas.net/wp-content/blogs.dir/00/03/80/61/3806108/files/2012/11/Shah-Ismail-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4552950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03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2400"/>
            <a:ext cx="3657600" cy="67056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August 1514 – Battle at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Chaldiran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(NW Persia)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One of the most fateful battles in Islamic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history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j-lt"/>
              </a:rPr>
              <a:t>Clash between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Shi’I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and Sunni variants of Islam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endParaRPr lang="en-US" dirty="0" smtClean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dirty="0" err="1" smtClean="0">
                <a:solidFill>
                  <a:schemeClr val="tx1"/>
                </a:solidFill>
                <a:latin typeface="+mj-lt"/>
              </a:rPr>
              <a:t>Savafid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led by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Isma’il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vs. Ottomans led by Sultan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Selim</a:t>
            </a:r>
            <a:endParaRPr lang="en-US" dirty="0" smtClean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Devastating defeat for the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Safavids</a:t>
            </a:r>
            <a:endParaRPr lang="en-US" dirty="0" smtClean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Ottoman victory helped their efforts to build the most powerful empire in the Islamic world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</a:rPr>
              <a:t>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howed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importance of muskets and field cannon in the gunpowder age.</a:t>
            </a:r>
          </a:p>
          <a:p>
            <a:pPr lvl="2"/>
            <a:r>
              <a:rPr lang="en-US" dirty="0" err="1" smtClean="0">
                <a:solidFill>
                  <a:schemeClr val="tx1"/>
                </a:solidFill>
                <a:latin typeface="+mj-lt"/>
              </a:rPr>
              <a:t>Safavid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calvary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&lt; cannon and massed muskets of Ottoman forces</a:t>
            </a:r>
          </a:p>
          <a:p>
            <a:pPr lvl="2"/>
            <a:endParaRPr lang="en-US" dirty="0" smtClean="0">
              <a:latin typeface="+mj-lt"/>
            </a:endParaRPr>
          </a:p>
        </p:txBody>
      </p:sp>
      <p:pic>
        <p:nvPicPr>
          <p:cNvPr id="10242" name="Picture 2" descr="http://wolfgangcapito.files.wordpress.com/2012/01/chaldira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81200"/>
            <a:ext cx="504180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7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304799"/>
            <a:ext cx="9144000" cy="272079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The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defeat at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Chaldiran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put a stop to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Isma’il’s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dreams of further westward expansion.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</a:rPr>
              <a:t>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lowed the rapid spread of conversions to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Shi’i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Islam in the western borderlands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Shi’ism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was now confined largely to </a:t>
            </a:r>
            <a:r>
              <a:rPr lang="en-US" dirty="0" smtClean="0">
                <a:solidFill>
                  <a:schemeClr val="tx1"/>
                </a:solidFill>
              </a:rPr>
              <a:t>Persia </a:t>
            </a:r>
            <a:r>
              <a:rPr lang="en-US" dirty="0">
                <a:solidFill>
                  <a:schemeClr val="tx1"/>
                </a:solidFill>
              </a:rPr>
              <a:t>(Iran) and present day southern Iraq</a:t>
            </a:r>
          </a:p>
          <a:p>
            <a:endParaRPr lang="en-US" sz="28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90800"/>
            <a:ext cx="7693898" cy="403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9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Similarities between Gunpowder empires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000" dirty="0" smtClean="0">
                <a:latin typeface="+mj-lt"/>
                <a:cs typeface="Estrangelo Edessa" pitchFamily="66" charset="0"/>
              </a:rPr>
              <a:t>Islamic dynasties</a:t>
            </a:r>
          </a:p>
          <a:p>
            <a:r>
              <a:rPr lang="en-US" sz="3000" dirty="0" smtClean="0">
                <a:latin typeface="+mj-lt"/>
                <a:cs typeface="Estrangelo Edessa" pitchFamily="66" charset="0"/>
              </a:rPr>
              <a:t>Origins in the Turkic nomadic cultures of central Asian steppe</a:t>
            </a:r>
          </a:p>
          <a:p>
            <a:r>
              <a:rPr lang="en-US" sz="3000" dirty="0" smtClean="0">
                <a:latin typeface="+mj-lt"/>
                <a:cs typeface="Estrangelo Edessa" pitchFamily="66" charset="0"/>
              </a:rPr>
              <a:t>A religious commitment for Islamic conversion in both Ottoman and </a:t>
            </a:r>
            <a:r>
              <a:rPr lang="en-US" sz="3000" dirty="0" err="1" smtClean="0">
                <a:latin typeface="+mj-lt"/>
                <a:cs typeface="Estrangelo Edessa" pitchFamily="66" charset="0"/>
              </a:rPr>
              <a:t>Safavid</a:t>
            </a:r>
            <a:r>
              <a:rPr lang="en-US" sz="3000" dirty="0" smtClean="0">
                <a:latin typeface="+mj-lt"/>
                <a:cs typeface="Estrangelo Edessa" pitchFamily="66" charset="0"/>
              </a:rPr>
              <a:t> dynasties</a:t>
            </a:r>
          </a:p>
          <a:p>
            <a:r>
              <a:rPr lang="en-US" sz="3000" dirty="0" smtClean="0">
                <a:latin typeface="+mj-lt"/>
                <a:cs typeface="Estrangelo Edessa" pitchFamily="66" charset="0"/>
              </a:rPr>
              <a:t>Empires based on military conquest</a:t>
            </a:r>
          </a:p>
          <a:p>
            <a:pPr lvl="1"/>
            <a:r>
              <a:rPr lang="en-US" sz="2600" dirty="0">
                <a:latin typeface="+mj-lt"/>
                <a:cs typeface="Estrangelo Edessa" pitchFamily="66" charset="0"/>
              </a:rPr>
              <a:t>E</a:t>
            </a:r>
            <a:r>
              <a:rPr lang="en-US" sz="2600" dirty="0" smtClean="0">
                <a:latin typeface="+mj-lt"/>
                <a:cs typeface="Estrangelo Edessa" pitchFamily="66" charset="0"/>
              </a:rPr>
              <a:t>ffectively used firearms</a:t>
            </a:r>
          </a:p>
          <a:p>
            <a:r>
              <a:rPr lang="en-US" sz="3000" dirty="0">
                <a:latin typeface="+mj-lt"/>
                <a:cs typeface="Estrangelo Edessa" pitchFamily="66" charset="0"/>
              </a:rPr>
              <a:t>R</a:t>
            </a:r>
            <a:r>
              <a:rPr lang="en-US" sz="3000" dirty="0" smtClean="0">
                <a:latin typeface="+mj-lt"/>
                <a:cs typeface="Estrangelo Edessa" pitchFamily="66" charset="0"/>
              </a:rPr>
              <a:t>uled by absolute monarchs</a:t>
            </a:r>
          </a:p>
          <a:p>
            <a:r>
              <a:rPr lang="en-US" sz="3000" dirty="0" smtClean="0">
                <a:latin typeface="+mj-lt"/>
                <a:cs typeface="Estrangelo Edessa" pitchFamily="66" charset="0"/>
              </a:rPr>
              <a:t>Their governments and military were supported by taxes levied on the conquered farming people</a:t>
            </a:r>
          </a:p>
          <a:p>
            <a:r>
              <a:rPr lang="en-US" sz="3000" dirty="0" smtClean="0">
                <a:latin typeface="+mj-lt"/>
                <a:cs typeface="Estrangelo Edessa" pitchFamily="66" charset="0"/>
              </a:rPr>
              <a:t>Artistic and literary interests</a:t>
            </a:r>
          </a:p>
          <a:p>
            <a:endParaRPr lang="en-US" dirty="0">
              <a:latin typeface="Estrangelo Edessa" pitchFamily="66" charset="0"/>
              <a:cs typeface="Estrangelo Edess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684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Gunpowder empires and shifting balance of global power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5562600" cy="43735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As the outcome of the critical battle of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Chaldiran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between the Ottomans and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Safavids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made clear, by the 16</a:t>
            </a:r>
            <a:r>
              <a:rPr lang="en-US" sz="2800" baseline="30000" dirty="0" smtClean="0">
                <a:solidFill>
                  <a:schemeClr val="tx1"/>
                </a:solidFill>
                <a:latin typeface="+mj-lt"/>
              </a:rPr>
              <a:t>th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century, firearms had become a decisive element in armed conflict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Key to empire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building</a:t>
            </a:r>
            <a:endParaRPr lang="en-US" dirty="0" smtClean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In military and political terms, global history had entered a new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phase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3794" name="Picture 2" descr="http://upload.wikimedia.org/wikipedia/commons/thumb/7/7e/Jacob_de_Gheyn_-_Wapenhandelinge_4.jpg/220px-Jacob_de_Gheyn_-_Wapenhandelinge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362200"/>
            <a:ext cx="2748643" cy="3848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898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Politics and war under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safavid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shahs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5634138" cy="498652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After years of turmoil, a new shah,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Tahmasp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I won the throne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1534-1576</a:t>
            </a:r>
            <a:endParaRPr lang="en-US" sz="2400" dirty="0" smtClean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+mj-lt"/>
              </a:rPr>
              <a:t>He and his successors, tried to bring the Turkic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c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hiefs under control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lvl="2"/>
            <a:r>
              <a:rPr lang="en-US" sz="2000" dirty="0" smtClean="0">
                <a:solidFill>
                  <a:schemeClr val="tx1"/>
                </a:solidFill>
                <a:latin typeface="+mj-lt"/>
              </a:rPr>
              <a:t>Transformed into a warrior nobility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  <a:latin typeface="+mj-lt"/>
              </a:rPr>
              <a:t>Like their Ottoman counterparts, the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Safavid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warrior nobles were assigned villages whose peasants had to supply them and their troops with food and labor</a:t>
            </a:r>
          </a:p>
          <a:p>
            <a:pPr lvl="2"/>
            <a:r>
              <a:rPr lang="en-US" dirty="0">
                <a:solidFill>
                  <a:schemeClr val="tx1"/>
                </a:solidFill>
                <a:latin typeface="+mj-lt"/>
              </a:rPr>
              <a:t>O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ccupied key posts in the imperial administration  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lvl="2"/>
            <a:r>
              <a:rPr lang="en-US" dirty="0">
                <a:solidFill>
                  <a:schemeClr val="tx1"/>
                </a:solidFill>
                <a:latin typeface="+mj-lt"/>
              </a:rPr>
              <a:t>C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onstant threat to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Safavid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rulers</a:t>
            </a:r>
          </a:p>
          <a:p>
            <a:pPr lvl="3">
              <a:buClr>
                <a:srgbClr val="93A299"/>
              </a:buClr>
            </a:pPr>
            <a:r>
              <a:rPr lang="en-US" dirty="0">
                <a:solidFill>
                  <a:schemeClr val="tx1"/>
                </a:solidFill>
                <a:latin typeface="Arial"/>
              </a:rPr>
              <a:t>To met this threat, </a:t>
            </a:r>
            <a:r>
              <a:rPr lang="en-US" dirty="0" err="1">
                <a:solidFill>
                  <a:schemeClr val="tx1"/>
                </a:solidFill>
                <a:latin typeface="Arial"/>
              </a:rPr>
              <a:t>Safavid</a:t>
            </a:r>
            <a:r>
              <a:rPr lang="en-US" dirty="0">
                <a:solidFill>
                  <a:schemeClr val="tx1"/>
                </a:solidFill>
                <a:latin typeface="Arial"/>
              </a:rPr>
              <a:t> rulers recruited Persians for positions at the court and imperial </a:t>
            </a:r>
            <a:r>
              <a:rPr lang="en-US" dirty="0" smtClean="0">
                <a:solidFill>
                  <a:schemeClr val="tx1"/>
                </a:solidFill>
                <a:latin typeface="Arial"/>
              </a:rPr>
              <a:t>bureaucracy</a:t>
            </a:r>
            <a:endParaRPr lang="en-US" dirty="0">
              <a:solidFill>
                <a:schemeClr val="tx1"/>
              </a:solidFill>
              <a:latin typeface="Arial"/>
            </a:endParaRPr>
          </a:p>
          <a:p>
            <a:pPr lvl="1"/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Content Placeholder 4" descr="http://upload.wikimedia.org/wikipedia/de/1/15/Shah_Tahmasp_I.jpg">
            <a:hlinkClick r:id="rId2" tgtFrame="_blank"/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3124200" cy="3852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11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52400"/>
            <a:ext cx="8229600" cy="43735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The struggle for power and influence between Turkic and Persian notables was further complicated by recruiting slave boys into the bureaucracy and army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Captured in campaigns in southern Russia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Many rose to position of power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</a:rPr>
              <a:t>B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ecame a major force in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Safavid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political struggles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Educated and converted to Islam by Abbas the Great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Backbone of military forces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Some granted provincial governorships and high offices of court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Monopolized the firearms that had become increasingly prominent in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Safavid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armies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Abbas the Great built up a standing army of nearly 40,000 troops and an elite bodyguard</a:t>
            </a:r>
          </a:p>
          <a:p>
            <a:endParaRPr lang="en-US" sz="2800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1266" name="Picture 2" descr="http://iranpoliticsclub.net/photos/U17-Safavid/images/Safavid%20Persian%20Qezelbash%20Swordsmen%20Special%20Forces%2017%20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191000"/>
            <a:ext cx="3790950" cy="24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28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Safavid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state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905000"/>
            <a:ext cx="4800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Although the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Safavid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family originally wrote in Turkish, Persian gradually replaced Turkish as the language of the court and bureaucracy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The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Safavid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rulers: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Used grand titles like “Padishah” 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j-lt"/>
              </a:rPr>
              <a:t>King of kings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Presided from their high thrones in lavish palace complexes surrounded by servants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Used elaborate court rituals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Claimed descent from one of the Shi’ite 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imams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, or successors of Ali</a:t>
            </a:r>
          </a:p>
        </p:txBody>
      </p:sp>
      <p:pic>
        <p:nvPicPr>
          <p:cNvPr id="12290" name="Picture 2" descr="http://www.iranchamber.com/history/safavids/images/safavid_cou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3854278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76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Safavid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religion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1905000"/>
            <a:ext cx="8534400" cy="5410200"/>
          </a:xfrm>
        </p:spPr>
        <p:txBody>
          <a:bodyPr>
            <a:normAutofit/>
          </a:bodyPr>
          <a:lstStyle/>
          <a:p>
            <a:pPr marL="342900" lvl="1">
              <a:buClr>
                <a:schemeClr val="accent1"/>
              </a:buClr>
            </a:pP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The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Safavid</a:t>
            </a: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pPr marL="617220" lvl="2"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</a:rPr>
              <a:t>Changed </a:t>
            </a:r>
            <a:r>
              <a:rPr lang="en-US" dirty="0">
                <a:solidFill>
                  <a:schemeClr val="tx1"/>
                </a:solidFill>
              </a:rPr>
              <a:t>from their militant </a:t>
            </a:r>
            <a:r>
              <a:rPr lang="en-US" dirty="0" err="1">
                <a:solidFill>
                  <a:schemeClr val="tx1"/>
                </a:solidFill>
              </a:rPr>
              <a:t>shi’ite</a:t>
            </a:r>
            <a:r>
              <a:rPr lang="en-US" dirty="0">
                <a:solidFill>
                  <a:schemeClr val="tx1"/>
                </a:solidFill>
              </a:rPr>
              <a:t> ideology to one more modified </a:t>
            </a:r>
            <a:endParaRPr lang="en-US" dirty="0" smtClean="0">
              <a:solidFill>
                <a:schemeClr val="tx1"/>
              </a:solidFill>
            </a:endParaRPr>
          </a:p>
          <a:p>
            <a:pPr marL="617220" lvl="2"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</a:rPr>
              <a:t>Mullahs – Persian religious scholars who entered into the service of the state and were paid by the government </a:t>
            </a:r>
          </a:p>
          <a:p>
            <a:pPr marL="982980" lvl="3">
              <a:buClr>
                <a:schemeClr val="accent1"/>
              </a:buClr>
            </a:pP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oth local mosque officials and prayer leaders </a:t>
            </a:r>
            <a:endParaRPr lang="en-US" dirty="0">
              <a:solidFill>
                <a:schemeClr val="tx1"/>
              </a:solidFill>
            </a:endParaRPr>
          </a:p>
          <a:p>
            <a:pPr marL="982980" lvl="3">
              <a:buClr>
                <a:schemeClr val="accent1"/>
              </a:buClr>
            </a:pP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upervised and supported by the state</a:t>
            </a:r>
          </a:p>
          <a:p>
            <a:pPr marL="982980" lvl="3"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</a:rPr>
              <a:t>Converted </a:t>
            </a:r>
            <a:r>
              <a:rPr lang="en-US" dirty="0" smtClean="0">
                <a:solidFill>
                  <a:schemeClr val="tx1"/>
                </a:solidFill>
              </a:rPr>
              <a:t>most </a:t>
            </a:r>
            <a:r>
              <a:rPr lang="en-US" dirty="0" smtClean="0">
                <a:solidFill>
                  <a:schemeClr val="tx1"/>
                </a:solidFill>
              </a:rPr>
              <a:t>of the Iranian population </a:t>
            </a:r>
            <a:r>
              <a:rPr lang="en-US" dirty="0" smtClean="0">
                <a:solidFill>
                  <a:schemeClr val="tx1"/>
                </a:solidFill>
              </a:rPr>
              <a:t>to </a:t>
            </a:r>
            <a:r>
              <a:rPr lang="en-US" dirty="0" smtClean="0">
                <a:solidFill>
                  <a:schemeClr val="tx1"/>
                </a:solidFill>
              </a:rPr>
              <a:t>Shi’ism during the centuries of </a:t>
            </a:r>
            <a:r>
              <a:rPr lang="en-US" dirty="0" err="1" smtClean="0">
                <a:solidFill>
                  <a:schemeClr val="tx1"/>
                </a:solidFill>
              </a:rPr>
              <a:t>Safavid</a:t>
            </a:r>
            <a:r>
              <a:rPr lang="en-US" dirty="0" smtClean="0">
                <a:solidFill>
                  <a:schemeClr val="tx1"/>
                </a:solidFill>
              </a:rPr>
              <a:t> rule</a:t>
            </a:r>
          </a:p>
          <a:p>
            <a:pPr marL="1257300" lvl="4"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</a:rPr>
              <a:t>Sunni Muslims, Christians, Jews, Zoroastrians, and followers of Sufi preachers were pressured to convert to </a:t>
            </a:r>
            <a:r>
              <a:rPr lang="en-US" dirty="0" err="1" smtClean="0">
                <a:solidFill>
                  <a:schemeClr val="tx1"/>
                </a:solidFill>
              </a:rPr>
              <a:t>Shi’ism</a:t>
            </a:r>
            <a:endParaRPr lang="en-US" dirty="0" smtClean="0">
              <a:solidFill>
                <a:schemeClr val="tx1"/>
              </a:solidFill>
            </a:endParaRPr>
          </a:p>
          <a:p>
            <a:pPr marL="617220" lvl="2"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</a:rPr>
              <a:t>When dynasty weakened, religious experts and mullahs grew more independent</a:t>
            </a:r>
          </a:p>
          <a:p>
            <a:pPr marL="982980" lvl="3"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</a:rPr>
              <a:t>Voiced their own interpretations of the sacred text rather than government interpretation</a:t>
            </a:r>
          </a:p>
          <a:p>
            <a:pPr marL="617220" lvl="2">
              <a:buClr>
                <a:schemeClr val="accent1"/>
              </a:buClr>
            </a:pPr>
            <a:r>
              <a:rPr lang="en-US" dirty="0" err="1" smtClean="0">
                <a:solidFill>
                  <a:schemeClr val="tx1"/>
                </a:solidFill>
              </a:rPr>
              <a:t>Shi’ism</a:t>
            </a:r>
            <a:r>
              <a:rPr lang="en-US" dirty="0" smtClean="0">
                <a:solidFill>
                  <a:schemeClr val="tx1"/>
                </a:solidFill>
              </a:rPr>
              <a:t> provided ideological support for the </a:t>
            </a:r>
            <a:r>
              <a:rPr lang="en-US" dirty="0" err="1" smtClean="0">
                <a:solidFill>
                  <a:schemeClr val="tx1"/>
                </a:solidFill>
              </a:rPr>
              <a:t>Safavid</a:t>
            </a:r>
            <a:r>
              <a:rPr lang="en-US" dirty="0" smtClean="0">
                <a:solidFill>
                  <a:schemeClr val="tx1"/>
                </a:solidFill>
              </a:rPr>
              <a:t> dynasty and became an important part of Iranian identity </a:t>
            </a:r>
            <a:endParaRPr lang="en-US" dirty="0">
              <a:solidFill>
                <a:schemeClr val="tx1"/>
              </a:solidFill>
            </a:endParaRPr>
          </a:p>
          <a:p>
            <a:pPr marL="982980" lvl="3">
              <a:buClr>
                <a:schemeClr val="accent1"/>
              </a:buClr>
            </a:pP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et the people of the region off from most of their Arab and Turkic neighbors</a:t>
            </a:r>
          </a:p>
          <a:p>
            <a:pPr marL="617220" lvl="2">
              <a:buClr>
                <a:schemeClr val="accent1"/>
              </a:buClr>
            </a:pPr>
            <a:endParaRPr lang="en-US" dirty="0" smtClean="0">
              <a:solidFill>
                <a:srgbClr val="FF0000"/>
              </a:solidFill>
            </a:endParaRPr>
          </a:p>
          <a:p>
            <a:pPr marL="617220" lvl="2">
              <a:buClr>
                <a:schemeClr val="accent1"/>
              </a:buClr>
            </a:pPr>
            <a:endParaRPr lang="en-US" dirty="0" smtClean="0"/>
          </a:p>
          <a:p>
            <a:pPr marL="617220" lvl="2">
              <a:buClr>
                <a:schemeClr val="accent1"/>
              </a:buClr>
            </a:pPr>
            <a:endParaRPr lang="en-US" dirty="0"/>
          </a:p>
          <a:p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018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Elite affluence and artistic splendor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064" y="2209800"/>
            <a:ext cx="8686800" cy="53340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+mj-lt"/>
              </a:rPr>
              <a:t>Abbas I (1588-1629)</a:t>
            </a:r>
            <a:endParaRPr lang="en-US" sz="1600" dirty="0" smtClean="0">
              <a:latin typeface="+mj-lt"/>
            </a:endParaRPr>
          </a:p>
          <a:p>
            <a:pPr lvl="1"/>
            <a:r>
              <a:rPr lang="en-US" sz="1600" dirty="0" smtClean="0">
                <a:latin typeface="+mj-lt"/>
              </a:rPr>
              <a:t>Established his empire as a major center of international trade and culture</a:t>
            </a:r>
          </a:p>
          <a:p>
            <a:pPr lvl="1"/>
            <a:r>
              <a:rPr lang="en-US" sz="1600" dirty="0" smtClean="0">
                <a:latin typeface="+mj-lt"/>
              </a:rPr>
              <a:t>Built a network of roads and rest houses</a:t>
            </a:r>
          </a:p>
          <a:p>
            <a:pPr lvl="1"/>
            <a:r>
              <a:rPr lang="en-US" sz="1600" dirty="0" smtClean="0">
                <a:latin typeface="+mj-lt"/>
              </a:rPr>
              <a:t>Strove to make merchants and travelers safe within his domains</a:t>
            </a:r>
          </a:p>
          <a:p>
            <a:pPr lvl="1"/>
            <a:r>
              <a:rPr lang="en-US" sz="1600" dirty="0" smtClean="0">
                <a:latin typeface="+mj-lt"/>
              </a:rPr>
              <a:t>Set up workshops to manufacture the silk textiles and splendid Persian carpets that were in great demand</a:t>
            </a:r>
          </a:p>
          <a:p>
            <a:pPr lvl="1"/>
            <a:r>
              <a:rPr lang="en-US" sz="1600" dirty="0" smtClean="0">
                <a:latin typeface="+mj-lt"/>
              </a:rPr>
              <a:t>Encouraged Iranian merchants to trade not only with their Muslim </a:t>
            </a:r>
            <a:r>
              <a:rPr lang="en-US" sz="1600" dirty="0" smtClean="0">
                <a:latin typeface="+mj-lt"/>
              </a:rPr>
              <a:t>neighbors and India </a:t>
            </a:r>
            <a:r>
              <a:rPr lang="en-US" sz="1600" dirty="0" smtClean="0">
                <a:latin typeface="+mj-lt"/>
              </a:rPr>
              <a:t>and China to the east but also with the Portuguese, Dutch, and English</a:t>
            </a:r>
          </a:p>
          <a:p>
            <a:pPr lvl="1"/>
            <a:r>
              <a:rPr lang="en-US" sz="1600" dirty="0" smtClean="0">
                <a:latin typeface="+mj-lt"/>
              </a:rPr>
              <a:t>Devoted special attention to his capital at Isfahan</a:t>
            </a:r>
          </a:p>
          <a:p>
            <a:pPr lvl="2"/>
            <a:r>
              <a:rPr lang="en-US" sz="1600" dirty="0" smtClean="0">
                <a:latin typeface="+mj-lt"/>
              </a:rPr>
              <a:t>Built a great square which was lined with two-story </a:t>
            </a:r>
            <a:r>
              <a:rPr lang="en-US" sz="1600" dirty="0" smtClean="0">
                <a:latin typeface="+mj-lt"/>
              </a:rPr>
              <a:t>shops, great </a:t>
            </a:r>
            <a:r>
              <a:rPr lang="en-US" sz="1600" dirty="0" smtClean="0">
                <a:latin typeface="+mj-lt"/>
              </a:rPr>
              <a:t>mosques, </a:t>
            </a:r>
            <a:r>
              <a:rPr lang="en-US" sz="1600" dirty="0" smtClean="0">
                <a:latin typeface="+mj-lt"/>
              </a:rPr>
              <a:t>and government offices</a:t>
            </a:r>
            <a:endParaRPr lang="en-US" sz="1600" dirty="0" smtClean="0">
              <a:latin typeface="+mj-lt"/>
            </a:endParaRPr>
          </a:p>
          <a:p>
            <a:pPr lvl="1"/>
            <a:r>
              <a:rPr lang="en-US" sz="1600" dirty="0" smtClean="0">
                <a:latin typeface="+mj-lt"/>
              </a:rPr>
              <a:t>Founded several colleges</a:t>
            </a:r>
          </a:p>
          <a:p>
            <a:pPr lvl="1"/>
            <a:r>
              <a:rPr lang="en-US" sz="1600" dirty="0" smtClean="0">
                <a:latin typeface="+mj-lt"/>
              </a:rPr>
              <a:t>Constructed numerous public baths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214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ISFAHAN, Abbas the great’s capital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yui_3_3_0_1_1363923312656664" descr="http://depts.washington.edu/silkroad/texts/olearius/pictures/isfahan.jpg">
            <a:hlinkClick r:id="rId2" tgtFrame="_blank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50" y="2819400"/>
            <a:ext cx="3795869" cy="338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906225"/>
            <a:ext cx="4384644" cy="262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5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0"/>
            <a:ext cx="37338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Great mosques that Abbas I had built at Isfahan were the glory of his reign</a:t>
            </a:r>
          </a:p>
          <a:p>
            <a:pPr lvl="1"/>
            <a:r>
              <a:rPr lang="en-US" dirty="0" smtClean="0"/>
              <a:t>Distinguished the monumental construction of the </a:t>
            </a:r>
            <a:r>
              <a:rPr lang="en-US" dirty="0" err="1" smtClean="0"/>
              <a:t>Safavid</a:t>
            </a:r>
            <a:endParaRPr lang="en-US" dirty="0" smtClean="0"/>
          </a:p>
          <a:p>
            <a:pPr lvl="1"/>
            <a:r>
              <a:rPr lang="en-US" dirty="0" smtClean="0"/>
              <a:t>Vividly colored ceramic tiles</a:t>
            </a:r>
          </a:p>
          <a:p>
            <a:pPr lvl="1"/>
            <a:r>
              <a:rPr lang="en-US" dirty="0" smtClean="0"/>
              <a:t>Massive domes and minarets</a:t>
            </a:r>
          </a:p>
          <a:p>
            <a:pPr lvl="1"/>
            <a:r>
              <a:rPr lang="en-US" dirty="0" smtClean="0"/>
              <a:t>Geometric designs</a:t>
            </a:r>
          </a:p>
          <a:p>
            <a:pPr lvl="1"/>
            <a:r>
              <a:rPr lang="en-US" dirty="0" smtClean="0"/>
              <a:t>Floral patterns</a:t>
            </a:r>
          </a:p>
          <a:p>
            <a:pPr lvl="1"/>
            <a:r>
              <a:rPr lang="en-US" dirty="0" smtClean="0"/>
              <a:t>Verses from the Quran written in stylized Arabic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685800"/>
            <a:ext cx="4323439" cy="579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2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Society and Gender Roles:  Ottoman and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Safavid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Comparisons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99" y="1828800"/>
            <a:ext cx="9034130" cy="53340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j-lt"/>
              </a:rPr>
              <a:t>Ottomans and </a:t>
            </a:r>
            <a:r>
              <a:rPr lang="en-US" sz="1600" dirty="0" err="1" smtClean="0">
                <a:solidFill>
                  <a:schemeClr val="tx1"/>
                </a:solidFill>
                <a:latin typeface="+mj-lt"/>
              </a:rPr>
              <a:t>Safavid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 social systems had much in common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Warrior aristocracies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</a:t>
            </a:r>
            <a:endParaRPr lang="en-US" sz="1600" dirty="0" smtClean="0">
              <a:solidFill>
                <a:schemeClr val="tx1"/>
              </a:solidFill>
              <a:latin typeface="+mj-lt"/>
            </a:endParaRPr>
          </a:p>
          <a:p>
            <a:pPr lvl="2"/>
            <a:r>
              <a:rPr lang="en-US" sz="1600" dirty="0">
                <a:solidFill>
                  <a:schemeClr val="tx1"/>
                </a:solidFill>
                <a:latin typeface="+mj-lt"/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hared 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power with the absolutist monarchs of each empire</a:t>
            </a:r>
          </a:p>
          <a:p>
            <a:pPr lvl="2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Enjoyed prestige and luxury in the capital and on rural estates</a:t>
            </a:r>
          </a:p>
          <a:p>
            <a:pPr lvl="2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Gradually retreated to estates, making life increasingly difficult for peasants</a:t>
            </a:r>
          </a:p>
          <a:p>
            <a:pPr lvl="2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As real power of the rulers declined, demands of landlord class grew harsher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Peasantry</a:t>
            </a:r>
          </a:p>
          <a:p>
            <a:pPr lvl="2"/>
            <a:r>
              <a:rPr lang="en-US" sz="1600" dirty="0">
                <a:solidFill>
                  <a:schemeClr val="tx1"/>
                </a:solidFill>
                <a:latin typeface="+mj-lt"/>
              </a:rPr>
              <a:t>Foreign invasions, civil strife, and breakdown of vital services 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caused misery</a:t>
            </a:r>
            <a:endParaRPr lang="en-US" sz="1600" dirty="0" smtClean="0">
              <a:solidFill>
                <a:schemeClr val="tx1"/>
              </a:solidFill>
              <a:latin typeface="+mj-lt"/>
            </a:endParaRPr>
          </a:p>
          <a:p>
            <a:pPr lvl="2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Banditry, peasant uprisings, and flight from the land further drained the resources of both empires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Rulers </a:t>
            </a:r>
            <a:endParaRPr lang="en-US" sz="1600" dirty="0" smtClean="0">
              <a:solidFill>
                <a:schemeClr val="tx1"/>
              </a:solidFill>
              <a:latin typeface="+mj-lt"/>
            </a:endParaRPr>
          </a:p>
          <a:p>
            <a:pPr lvl="2"/>
            <a:r>
              <a:rPr lang="en-US" sz="1600" dirty="0">
                <a:solidFill>
                  <a:schemeClr val="tx1"/>
                </a:solidFill>
                <a:latin typeface="+mj-lt"/>
              </a:rPr>
              <a:t>E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ncouraged 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handicraft production and trade</a:t>
            </a:r>
          </a:p>
          <a:p>
            <a:pPr lvl="3"/>
            <a:r>
              <a:rPr lang="en-US" dirty="0" smtClean="0">
                <a:solidFill>
                  <a:schemeClr val="tx1"/>
                </a:solidFill>
                <a:latin typeface="+mj-lt"/>
              </a:rPr>
              <a:t>Imperial workshops making such things as miniature paintings, rugs and weapons</a:t>
            </a:r>
          </a:p>
          <a:p>
            <a:pPr lvl="2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Supported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public works projects and paid workers well</a:t>
            </a:r>
          </a:p>
          <a:p>
            <a:pPr lvl="3"/>
            <a:r>
              <a:rPr lang="en-US" dirty="0" smtClean="0">
                <a:solidFill>
                  <a:schemeClr val="tx1"/>
                </a:solidFill>
                <a:latin typeface="+mj-lt"/>
              </a:rPr>
              <a:t>Engineers, stonemasons, carpenters, and other artisans</a:t>
            </a:r>
          </a:p>
          <a:p>
            <a:pPr lvl="1"/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756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28600"/>
            <a:ext cx="9144000" cy="2438400"/>
          </a:xfrm>
        </p:spPr>
        <p:txBody>
          <a:bodyPr>
            <a:normAutofit fontScale="77500" lnSpcReduction="20000"/>
          </a:bodyPr>
          <a:lstStyle/>
          <a:p>
            <a:pPr marL="342900" lvl="1">
              <a:buClr>
                <a:schemeClr val="accent1"/>
              </a:buClr>
            </a:pP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Some emperors would increase both internal and international trade</a:t>
            </a:r>
          </a:p>
          <a:p>
            <a:pPr marL="617220" lvl="2">
              <a:buClr>
                <a:schemeClr val="accent1"/>
              </a:buClr>
            </a:pPr>
            <a:r>
              <a:rPr lang="en-US" sz="2600" dirty="0" smtClean="0">
                <a:solidFill>
                  <a:schemeClr val="tx1"/>
                </a:solidFill>
                <a:latin typeface="+mj-lt"/>
              </a:rPr>
              <a:t>Ottomans had upper hand in large-scale trade</a:t>
            </a:r>
          </a:p>
          <a:p>
            <a:pPr marL="982980" lvl="3">
              <a:buClr>
                <a:schemeClr val="accent1"/>
              </a:buClr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Controlled by minority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groups (Christians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and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Jews) who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had extensive contacts with overseas traders that the bazaar merchants of the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Safavid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normally lacked</a:t>
            </a:r>
          </a:p>
          <a:p>
            <a:pPr marL="982980" lvl="3">
              <a:buClr>
                <a:schemeClr val="accent1"/>
              </a:buClr>
            </a:pP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Still behind Western Europe</a:t>
            </a:r>
          </a:p>
          <a:p>
            <a:pPr marL="617220" lvl="2">
              <a:buClr>
                <a:schemeClr val="accent1"/>
              </a:buClr>
            </a:pPr>
            <a:r>
              <a:rPr lang="en-US" sz="2600" dirty="0" err="1" smtClean="0">
                <a:solidFill>
                  <a:schemeClr val="tx1"/>
                </a:solidFill>
                <a:latin typeface="+mj-lt"/>
              </a:rPr>
              <a:t>Safavid</a:t>
            </a:r>
            <a:r>
              <a:rPr lang="en-US" sz="2600" dirty="0" smtClean="0">
                <a:solidFill>
                  <a:schemeClr val="tx1"/>
                </a:solidFill>
                <a:latin typeface="+mj-lt"/>
              </a:rPr>
              <a:t> economy remained much more constricted, less market oriented, and more technologically backwards than Ottomans</a:t>
            </a:r>
          </a:p>
        </p:txBody>
      </p:sp>
      <p:pic>
        <p:nvPicPr>
          <p:cNvPr id="14338" name="Picture 2" descr="http://www.artsrn.ualberta.ca/amcdouga/Hist446/images/ottoman_trade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14600"/>
            <a:ext cx="5334000" cy="410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40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Differences between gunpowder empires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200" dirty="0" smtClean="0">
                <a:latin typeface="+mj-lt"/>
                <a:cs typeface="Estrangelo Edessa" pitchFamily="66" charset="0"/>
              </a:rPr>
              <a:t>Mughals </a:t>
            </a:r>
          </a:p>
          <a:p>
            <a:pPr lvl="1"/>
            <a:r>
              <a:rPr lang="en-US" sz="2800" dirty="0" smtClean="0">
                <a:latin typeface="+mj-lt"/>
                <a:cs typeface="Estrangelo Edessa" pitchFamily="66" charset="0"/>
              </a:rPr>
              <a:t>subjects mostly non-Muslim populations</a:t>
            </a:r>
          </a:p>
          <a:p>
            <a:r>
              <a:rPr lang="en-US" sz="3200" dirty="0" err="1" smtClean="0">
                <a:latin typeface="+mj-lt"/>
                <a:cs typeface="Estrangelo Edessa" pitchFamily="66" charset="0"/>
              </a:rPr>
              <a:t>Safavid</a:t>
            </a:r>
            <a:r>
              <a:rPr lang="en-US" sz="3200" dirty="0" smtClean="0">
                <a:latin typeface="+mj-lt"/>
                <a:cs typeface="Estrangelo Edessa" pitchFamily="66" charset="0"/>
              </a:rPr>
              <a:t> </a:t>
            </a:r>
          </a:p>
          <a:p>
            <a:pPr lvl="1"/>
            <a:r>
              <a:rPr lang="en-US" sz="2800" dirty="0">
                <a:latin typeface="+mj-lt"/>
                <a:cs typeface="Estrangelo Edessa" pitchFamily="66" charset="0"/>
              </a:rPr>
              <a:t>S</a:t>
            </a:r>
            <a:r>
              <a:rPr lang="en-US" sz="2800" dirty="0" smtClean="0">
                <a:latin typeface="+mj-lt"/>
                <a:cs typeface="Estrangelo Edessa" pitchFamily="66" charset="0"/>
              </a:rPr>
              <a:t>ubjects mostly Muslims</a:t>
            </a:r>
          </a:p>
          <a:p>
            <a:pPr lvl="2"/>
            <a:r>
              <a:rPr lang="en-US" sz="2600" dirty="0" smtClean="0">
                <a:latin typeface="+mj-lt"/>
                <a:cs typeface="Estrangelo Edessa" pitchFamily="66" charset="0"/>
              </a:rPr>
              <a:t>Shia</a:t>
            </a:r>
          </a:p>
          <a:p>
            <a:pPr lvl="1"/>
            <a:r>
              <a:rPr lang="en-US" sz="2800" dirty="0" smtClean="0">
                <a:latin typeface="+mj-lt"/>
                <a:cs typeface="Estrangelo Edessa" pitchFamily="66" charset="0"/>
              </a:rPr>
              <a:t>Challenged Ottomans for leadership in Islamic world</a:t>
            </a:r>
          </a:p>
          <a:p>
            <a:r>
              <a:rPr lang="en-US" sz="3200" dirty="0" smtClean="0">
                <a:latin typeface="+mj-lt"/>
                <a:cs typeface="Estrangelo Edessa" pitchFamily="66" charset="0"/>
              </a:rPr>
              <a:t>Ottoman </a:t>
            </a:r>
          </a:p>
          <a:p>
            <a:pPr lvl="1"/>
            <a:r>
              <a:rPr lang="en-US" sz="2800" dirty="0" smtClean="0">
                <a:latin typeface="+mj-lt"/>
                <a:cs typeface="Estrangelo Edessa" pitchFamily="66" charset="0"/>
              </a:rPr>
              <a:t>First centuries – subjects largely Christian from the </a:t>
            </a:r>
          </a:p>
          <a:p>
            <a:pPr lvl="1"/>
            <a:r>
              <a:rPr lang="en-US" sz="2800" dirty="0" smtClean="0">
                <a:latin typeface="+mj-lt"/>
                <a:cs typeface="Estrangelo Edessa" pitchFamily="66" charset="0"/>
              </a:rPr>
              <a:t>15</a:t>
            </a:r>
            <a:r>
              <a:rPr lang="en-US" sz="2800" baseline="30000" dirty="0" smtClean="0">
                <a:latin typeface="+mj-lt"/>
                <a:cs typeface="Estrangelo Edessa" pitchFamily="66" charset="0"/>
              </a:rPr>
              <a:t>th</a:t>
            </a:r>
            <a:r>
              <a:rPr lang="en-US" sz="2800" dirty="0" smtClean="0">
                <a:latin typeface="+mj-lt"/>
                <a:cs typeface="Estrangelo Edessa" pitchFamily="66" charset="0"/>
              </a:rPr>
              <a:t> century onward- subjects mostly Muslim</a:t>
            </a:r>
          </a:p>
          <a:p>
            <a:pPr lvl="2"/>
            <a:r>
              <a:rPr lang="en-US" sz="2600" dirty="0" smtClean="0">
                <a:latin typeface="+mj-lt"/>
                <a:cs typeface="Estrangelo Edessa" pitchFamily="66" charset="0"/>
              </a:rPr>
              <a:t>Sunni</a:t>
            </a:r>
          </a:p>
          <a:p>
            <a:endParaRPr lang="en-US" dirty="0">
              <a:latin typeface="Estrangelo Edessa" pitchFamily="66" charset="0"/>
              <a:cs typeface="Estrangelo Edess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75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Women in Islamic societies under ottomans and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safavids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73563"/>
          </a:xfrm>
        </p:spPr>
        <p:txBody>
          <a:bodyPr>
            <a:noAutofit/>
          </a:bodyPr>
          <a:lstStyle/>
          <a:p>
            <a:pPr marL="342900" lvl="1">
              <a:buClr>
                <a:schemeClr val="accent1"/>
              </a:buClr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Ottoman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and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Safavid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women faced legal and social disadvantages </a:t>
            </a:r>
            <a:endParaRPr lang="en-US" dirty="0" smtClean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</a:rPr>
              <a:t>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ubordinated to fathers and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husbands Seldom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had political or religious power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Patriarchal codes dictated seclusion and veiling 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lvl="2"/>
            <a:r>
              <a:rPr lang="en-US" sz="2000" dirty="0" smtClean="0">
                <a:solidFill>
                  <a:schemeClr val="tx1"/>
                </a:solidFill>
                <a:latin typeface="+mj-lt"/>
              </a:rPr>
              <a:t>Imposed on all classes, but especially the elite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Even women of nomadic Turkic and Mongol backgrounds gradually lost their independence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Wives and concubines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of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the rulers and royal princes continued to exert influence behind the throne </a:t>
            </a:r>
            <a:endParaRPr lang="en-US" dirty="0" smtClean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Many ordinary women were active in trade and moneylending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Although records suggest that women could influence Islamic law that protected their rights to inheritance, most women probably lived undesirable lives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218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Rapid demise of the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safavid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empire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1600200"/>
            <a:ext cx="8239991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latin typeface="+mj-lt"/>
              </a:rPr>
              <a:t>Reasons for fall of </a:t>
            </a:r>
            <a:r>
              <a:rPr lang="en-US" sz="2000" dirty="0" err="1" smtClean="0">
                <a:latin typeface="+mj-lt"/>
              </a:rPr>
              <a:t>Safavid</a:t>
            </a:r>
            <a:r>
              <a:rPr lang="en-US" sz="2000" dirty="0" smtClean="0">
                <a:latin typeface="+mj-lt"/>
              </a:rPr>
              <a:t> Dynasty</a:t>
            </a:r>
          </a:p>
          <a:p>
            <a:pPr lvl="1"/>
            <a:r>
              <a:rPr lang="en-US" dirty="0" smtClean="0">
                <a:latin typeface="+mj-lt"/>
              </a:rPr>
              <a:t>Abbas’s </a:t>
            </a:r>
            <a:r>
              <a:rPr lang="en-US" dirty="0" smtClean="0">
                <a:latin typeface="+mj-lt"/>
              </a:rPr>
              <a:t>fears of being replaced by one of his sons caused him to kill or blind all who could legitimately succeed him</a:t>
            </a:r>
          </a:p>
          <a:p>
            <a:pPr lvl="2"/>
            <a:r>
              <a:rPr lang="en-US" sz="2000" dirty="0" smtClean="0">
                <a:latin typeface="+mj-lt"/>
              </a:rPr>
              <a:t>An easily manipulated grandson was placed on the throne after Abbas’s </a:t>
            </a:r>
            <a:r>
              <a:rPr lang="en-US" sz="2000" dirty="0" smtClean="0">
                <a:latin typeface="+mj-lt"/>
              </a:rPr>
              <a:t>death</a:t>
            </a:r>
            <a:endParaRPr lang="en-US" sz="2000" dirty="0" smtClean="0">
              <a:latin typeface="+mj-lt"/>
            </a:endParaRPr>
          </a:p>
          <a:p>
            <a:pPr lvl="1"/>
            <a:r>
              <a:rPr lang="en-US" dirty="0" smtClean="0">
                <a:latin typeface="+mj-lt"/>
              </a:rPr>
              <a:t>Practice of confining the princes to the atmosphere of luxury led to a sharp fall in the quality of </a:t>
            </a:r>
            <a:r>
              <a:rPr lang="en-US" dirty="0" err="1" smtClean="0">
                <a:latin typeface="+mj-lt"/>
              </a:rPr>
              <a:t>Safavid</a:t>
            </a:r>
            <a:r>
              <a:rPr lang="en-US" dirty="0" smtClean="0">
                <a:latin typeface="+mj-lt"/>
              </a:rPr>
              <a:t> Rulers</a:t>
            </a:r>
          </a:p>
          <a:p>
            <a:pPr lvl="1"/>
            <a:r>
              <a:rPr lang="en-US" dirty="0" smtClean="0">
                <a:latin typeface="+mj-lt"/>
              </a:rPr>
              <a:t>Able shahs, such as Abbas II, were too few to halt the decline of the imperial administration or deal effectively with many foreign threats </a:t>
            </a:r>
          </a:p>
          <a:p>
            <a:pPr lvl="2"/>
            <a:r>
              <a:rPr lang="en-US" sz="2000" dirty="0" smtClean="0">
                <a:latin typeface="+mj-lt"/>
              </a:rPr>
              <a:t>Factional disputes and rebellions</a:t>
            </a:r>
          </a:p>
          <a:p>
            <a:pPr lvl="2"/>
            <a:r>
              <a:rPr lang="en-US" sz="2000" dirty="0" smtClean="0">
                <a:latin typeface="+mj-lt"/>
              </a:rPr>
              <a:t>Nomadic raiders and Ottoman and Mughal armies took </a:t>
            </a:r>
            <a:r>
              <a:rPr lang="en-US" sz="2000" dirty="0" err="1" smtClean="0">
                <a:latin typeface="+mj-lt"/>
              </a:rPr>
              <a:t>Safavid</a:t>
            </a:r>
            <a:r>
              <a:rPr lang="en-US" sz="2000" dirty="0" smtClean="0">
                <a:latin typeface="+mj-lt"/>
              </a:rPr>
              <a:t> territory</a:t>
            </a:r>
          </a:p>
          <a:p>
            <a:pPr lvl="3"/>
            <a:r>
              <a:rPr lang="en-US" sz="2000" dirty="0" smtClean="0">
                <a:latin typeface="+mj-lt"/>
              </a:rPr>
              <a:t>Decline in labor and revenue</a:t>
            </a:r>
          </a:p>
          <a:p>
            <a:pPr lvl="1"/>
            <a:r>
              <a:rPr lang="en-US" dirty="0" smtClean="0">
                <a:latin typeface="+mj-lt"/>
              </a:rPr>
              <a:t>March 1722 – Isfahan was besieged by Afghani tribes</a:t>
            </a:r>
          </a:p>
          <a:p>
            <a:pPr lvl="1"/>
            <a:r>
              <a:rPr lang="en-US" dirty="0" smtClean="0">
                <a:latin typeface="+mj-lt"/>
              </a:rPr>
              <a:t>October 1722 – 80,000 of the capital’s inhabitants died of starvation and disease</a:t>
            </a:r>
          </a:p>
          <a:p>
            <a:pPr lvl="2"/>
            <a:r>
              <a:rPr lang="en-US" sz="2000" dirty="0" smtClean="0">
                <a:latin typeface="+mj-lt"/>
              </a:rPr>
              <a:t>City fell and </a:t>
            </a:r>
            <a:r>
              <a:rPr lang="en-US" sz="2000" dirty="0" err="1" smtClean="0">
                <a:latin typeface="+mj-lt"/>
              </a:rPr>
              <a:t>Safavid</a:t>
            </a:r>
            <a:r>
              <a:rPr lang="en-US" sz="2000" dirty="0" smtClean="0">
                <a:latin typeface="+mj-lt"/>
              </a:rPr>
              <a:t> power was ended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760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Mughals and the apex of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muslim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civilization in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india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37338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Important Ideas: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+mj-lt"/>
              </a:rPr>
              <a:t>16</a:t>
            </a:r>
            <a:r>
              <a:rPr lang="en-US" sz="2400" baseline="30000" dirty="0" smtClean="0">
                <a:solidFill>
                  <a:schemeClr val="tx1"/>
                </a:solidFill>
                <a:latin typeface="+mj-lt"/>
              </a:rPr>
              <a:t>th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c. Babur and his descendants spread the power of the Mughal dynasty through much of the Indian subcontinent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+mj-lt"/>
              </a:rPr>
              <a:t>Under their rule, Islam peaked as a blend of Hindu – Islamic civilization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+mj-lt"/>
              </a:rPr>
              <a:t>By the 17</a:t>
            </a:r>
            <a:r>
              <a:rPr lang="en-US" sz="2400" baseline="30000" dirty="0" smtClean="0">
                <a:solidFill>
                  <a:schemeClr val="tx1"/>
                </a:solidFill>
                <a:latin typeface="+mj-lt"/>
              </a:rPr>
              <a:t>th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c. the dynasty declined due to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  <a:latin typeface="+mj-lt"/>
              </a:rPr>
              <a:t>Wars of succession to the Mughal throne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  <a:latin typeface="+mj-lt"/>
              </a:rPr>
              <a:t>Nomadic incursions from Persia and Afghanistan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  <a:latin typeface="+mj-lt"/>
              </a:rPr>
              <a:t>Internal revolts by the Mughal’s non-Muslim subjects</a:t>
            </a:r>
          </a:p>
          <a:p>
            <a:pPr lvl="2"/>
            <a:endParaRPr lang="en-US" dirty="0" smtClean="0">
              <a:solidFill>
                <a:srgbClr val="0070C0"/>
              </a:solidFill>
              <a:latin typeface="+mj-lt"/>
            </a:endParaRPr>
          </a:p>
          <a:p>
            <a:pPr lvl="1"/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6386" name="Picture 2" descr="http://upload.wikimedia.org/wikipedia/commons/f/ff/Mughal_Historical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59688"/>
            <a:ext cx="4495800" cy="479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33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762000"/>
            <a:ext cx="3429000" cy="58674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Barbur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–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founder of the Mughal  dynasty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claimed to be a descendant from the Mongol khans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Also descended from Turkic warriors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followers were from Turkic or mixed nomadic origins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His motives for conquest were not religious in nature 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Before creation of Mughal dynasty, he lost his original kingdom, centered on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Farghana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in central Asia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835" y="1066800"/>
            <a:ext cx="4782766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1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30126" y="762000"/>
            <a:ext cx="4529470" cy="77724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j-lt"/>
              </a:rPr>
              <a:t>1526 –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Barbur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moved into India</a:t>
            </a:r>
          </a:p>
          <a:p>
            <a:pPr lvl="1">
              <a:buClr>
                <a:srgbClr val="93A299"/>
              </a:buClr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A seasoned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military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commander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and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head of an experienced and well-organized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army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Defeated the Muslim Lodi dynasty of northern India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Used gun carts, movable artillery, and cavalry tactics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Hundreds of war elephants that trampled thousands of Lodi infantrymen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Within two years, he had conquered large portions of the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Indus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and Ganges plains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Established a dynasty that would last more than 300 years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362" name="Picture 2" descr="File:Padshanama elephants det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29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28600" y="422320"/>
            <a:ext cx="4876800" cy="6172200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 err="1" smtClean="0">
                <a:solidFill>
                  <a:schemeClr val="tx1"/>
                </a:solidFill>
                <a:latin typeface="+mj-lt"/>
              </a:rPr>
              <a:t>Barbur</a:t>
            </a:r>
            <a:endParaRPr lang="en-US" sz="3200" dirty="0" smtClean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sz="2800" dirty="0">
                <a:solidFill>
                  <a:schemeClr val="tx1"/>
                </a:solidFill>
                <a:latin typeface="+mj-lt"/>
              </a:rPr>
              <a:t>M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ilitary strategist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+mj-lt"/>
              </a:rPr>
              <a:t>F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ierce fighter who went into battle alongside his troops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  <a:latin typeface="+mj-lt"/>
              </a:rPr>
              <a:t>Cultivated a taste for the arts and music</a:t>
            </a:r>
          </a:p>
          <a:p>
            <a:pPr lvl="2"/>
            <a:r>
              <a:rPr lang="en-US" sz="2600" dirty="0" smtClean="0">
                <a:solidFill>
                  <a:schemeClr val="tx1"/>
                </a:solidFill>
                <a:latin typeface="+mj-lt"/>
              </a:rPr>
              <a:t>Wrote one of the great histories of India</a:t>
            </a:r>
          </a:p>
          <a:p>
            <a:pPr lvl="2"/>
            <a:r>
              <a:rPr lang="en-US" sz="2600" dirty="0">
                <a:solidFill>
                  <a:schemeClr val="tx1"/>
                </a:solidFill>
                <a:latin typeface="+mj-lt"/>
              </a:rPr>
              <a:t>M</a:t>
            </a:r>
            <a:r>
              <a:rPr lang="en-US" sz="2600" dirty="0" smtClean="0">
                <a:solidFill>
                  <a:schemeClr val="tx1"/>
                </a:solidFill>
                <a:latin typeface="+mj-lt"/>
              </a:rPr>
              <a:t>usician</a:t>
            </a:r>
          </a:p>
          <a:p>
            <a:pPr lvl="2"/>
            <a:r>
              <a:rPr lang="en-US" sz="2600" dirty="0" smtClean="0">
                <a:solidFill>
                  <a:schemeClr val="tx1"/>
                </a:solidFill>
                <a:latin typeface="+mj-lt"/>
              </a:rPr>
              <a:t>Designed gardens for his new capital at Delhi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  <a:latin typeface="+mj-lt"/>
              </a:rPr>
              <a:t>Better conqueror than administrator</a:t>
            </a:r>
          </a:p>
          <a:p>
            <a:pPr lvl="2"/>
            <a:r>
              <a:rPr lang="en-US" sz="2600" dirty="0" smtClean="0">
                <a:solidFill>
                  <a:schemeClr val="tx1"/>
                </a:solidFill>
                <a:latin typeface="+mj-lt"/>
              </a:rPr>
              <a:t>Did little to reform the very ineffective Lodi bureaucracy he had taken over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  <a:latin typeface="+mj-lt"/>
              </a:rPr>
              <a:t>1530 – died at the age of 48 </a:t>
            </a:r>
          </a:p>
          <a:p>
            <a:pPr lvl="2"/>
            <a:r>
              <a:rPr lang="en-US" sz="2600" dirty="0" smtClean="0">
                <a:solidFill>
                  <a:schemeClr val="tx1"/>
                </a:solidFill>
                <a:latin typeface="+mj-lt"/>
              </a:rPr>
              <a:t>Succeeded by his brother, </a:t>
            </a:r>
            <a:r>
              <a:rPr lang="en-US" sz="2600" dirty="0" err="1" smtClean="0">
                <a:solidFill>
                  <a:schemeClr val="tx1"/>
                </a:solidFill>
                <a:latin typeface="+mj-lt"/>
              </a:rPr>
              <a:t>Humayan</a:t>
            </a:r>
            <a:endParaRPr lang="en-US" sz="260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524000"/>
            <a:ext cx="3481118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2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28600" y="762000"/>
            <a:ext cx="4648200" cy="5791200"/>
          </a:xfrm>
        </p:spPr>
        <p:txBody>
          <a:bodyPr>
            <a:normAutofit fontScale="92500"/>
          </a:bodyPr>
          <a:lstStyle/>
          <a:p>
            <a:r>
              <a:rPr lang="en-US" sz="3200" dirty="0" err="1" smtClean="0">
                <a:solidFill>
                  <a:schemeClr val="tx1"/>
                </a:solidFill>
                <a:latin typeface="+mj-lt"/>
              </a:rPr>
              <a:t>Humayan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endParaRPr lang="en-US" sz="3200" dirty="0" smtClean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sz="2800" dirty="0" smtClean="0">
                <a:solidFill>
                  <a:schemeClr val="tx1"/>
                </a:solidFill>
                <a:latin typeface="+mj-lt"/>
              </a:rPr>
              <a:t>Brother disputed his succession 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  <a:latin typeface="+mj-lt"/>
              </a:rPr>
              <a:t>1540 – Armies shattered and forced to f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lee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to Persia and live in exile  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  <a:latin typeface="+mj-lt"/>
              </a:rPr>
              <a:t>1545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launched a series of campaigns into India that restored Mughal rule to the northern plains </a:t>
            </a:r>
          </a:p>
          <a:p>
            <a:pPr lvl="2"/>
            <a:r>
              <a:rPr lang="en-US" sz="2600" dirty="0" smtClean="0">
                <a:solidFill>
                  <a:schemeClr val="tx1"/>
                </a:solidFill>
                <a:latin typeface="+mj-lt"/>
              </a:rPr>
              <a:t>Shortly thereafter, he had an accident which resulted in his death </a:t>
            </a:r>
            <a:endParaRPr lang="en-US" sz="2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98951"/>
            <a:ext cx="3395918" cy="43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86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Akbar and the Basis for a lasting empire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52600"/>
            <a:ext cx="37338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+mj-lt"/>
              </a:rPr>
              <a:t>Akbar</a:t>
            </a:r>
          </a:p>
          <a:p>
            <a:pPr lvl="1"/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Humayan’s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son and successor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sz="2800" dirty="0" smtClean="0">
                <a:solidFill>
                  <a:schemeClr val="tx1"/>
                </a:solidFill>
                <a:latin typeface="+mj-lt"/>
              </a:rPr>
              <a:t>Proved to be 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o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ne of the greatest leaders in history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+mj-lt"/>
              </a:rPr>
              <a:t>C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ompared to monarchs like Elizabeth I of England, Philip of Spain, and the Muslim rulers 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Suleyman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 the Magnificent and Abbas 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410" name="Picture 2" descr="http://www.badassoftheweek.com/akb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4073652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50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609600"/>
            <a:ext cx="3810000" cy="6096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Akbar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Courageous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military commander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United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India under his rule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Overseer of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military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and administrative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systems that would form backbone of Mughal Empire for centuries</a:t>
            </a:r>
            <a:endParaRPr lang="en-US" dirty="0" smtClean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Patron of the arts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Social reformer 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</a:rPr>
              <a:t>I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nventor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of his own universalistic religion</a:t>
            </a:r>
          </a:p>
          <a:p>
            <a:pPr lvl="2"/>
            <a:r>
              <a:rPr lang="en-US" i="1" dirty="0" smtClean="0">
                <a:solidFill>
                  <a:schemeClr val="tx1"/>
                </a:solidFill>
                <a:latin typeface="+mj-lt"/>
              </a:rPr>
              <a:t>Din-</a:t>
            </a:r>
            <a:r>
              <a:rPr lang="en-US" i="1" dirty="0" err="1" smtClean="0">
                <a:solidFill>
                  <a:schemeClr val="tx1"/>
                </a:solidFill>
                <a:latin typeface="+mj-lt"/>
              </a:rPr>
              <a:t>i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-</a:t>
            </a:r>
            <a:r>
              <a:rPr lang="en-US" i="1" dirty="0" err="1" smtClean="0">
                <a:solidFill>
                  <a:schemeClr val="tx1"/>
                </a:solidFill>
                <a:latin typeface="+mj-lt"/>
              </a:rPr>
              <a:t>Ilahi</a:t>
            </a:r>
            <a:endParaRPr lang="en-US" i="1" dirty="0" smtClean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Though illiterate, by listening to others read to him, he became educated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 descr="http://freeman-pedia.wikispaces.com/file/view/Mughal%20Empire%20Map.jpg/410091872/800x591/Mughal%20Empire%20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48767"/>
            <a:ext cx="4889500" cy="361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35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838200"/>
            <a:ext cx="8229600" cy="4373563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+mj-lt"/>
              </a:rPr>
              <a:t>Akbar’s administrative reforms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  <a:latin typeface="+mj-lt"/>
              </a:rPr>
              <a:t>Encouraged intermarriage between the Mughal and Hindu aristocracy 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  <a:latin typeface="+mj-lt"/>
              </a:rPr>
              <a:t>Abolished the much-hated </a:t>
            </a:r>
            <a:r>
              <a:rPr lang="en-US" sz="2200" dirty="0" err="1" smtClean="0">
                <a:solidFill>
                  <a:schemeClr val="tx1"/>
                </a:solidFill>
                <a:latin typeface="+mj-lt"/>
              </a:rPr>
              <a:t>jizya</a:t>
            </a:r>
            <a:r>
              <a:rPr lang="en-US" sz="2200" dirty="0" smtClean="0">
                <a:solidFill>
                  <a:schemeClr val="tx1"/>
                </a:solidFill>
                <a:latin typeface="+mj-lt"/>
              </a:rPr>
              <a:t>, or head tax on Hindu unbelievers</a:t>
            </a:r>
          </a:p>
          <a:p>
            <a:pPr lvl="2"/>
            <a:r>
              <a:rPr lang="en-US" sz="2200" dirty="0" smtClean="0">
                <a:solidFill>
                  <a:schemeClr val="tx1"/>
                </a:solidFill>
                <a:latin typeface="+mj-lt"/>
              </a:rPr>
              <a:t>Used by earlier Muslim rulers 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  <a:latin typeface="+mj-lt"/>
              </a:rPr>
              <a:t>Promoted Hindus to highest ranks in government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  <a:latin typeface="+mj-lt"/>
              </a:rPr>
              <a:t>Ended a long-standing ban on the building of new Hindu temples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  <a:latin typeface="+mj-lt"/>
              </a:rPr>
              <a:t>Ordered Muslims to respect cows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  <a:latin typeface="+mj-lt"/>
              </a:rPr>
              <a:t>Din-</a:t>
            </a:r>
            <a:r>
              <a:rPr lang="en-US" sz="2200" dirty="0" err="1" smtClean="0">
                <a:solidFill>
                  <a:schemeClr val="tx1"/>
                </a:solidFill>
                <a:latin typeface="+mj-lt"/>
              </a:rPr>
              <a:t>i</a:t>
            </a:r>
            <a:r>
              <a:rPr lang="en-US" sz="2200" dirty="0" smtClean="0">
                <a:solidFill>
                  <a:schemeClr val="tx1"/>
                </a:solidFill>
                <a:latin typeface="+mj-lt"/>
              </a:rPr>
              <a:t>-</a:t>
            </a:r>
            <a:r>
              <a:rPr lang="en-US" sz="2200" dirty="0" err="1" smtClean="0">
                <a:solidFill>
                  <a:schemeClr val="tx1"/>
                </a:solidFill>
                <a:latin typeface="+mj-lt"/>
              </a:rPr>
              <a:t>Ilahi</a:t>
            </a:r>
            <a:endParaRPr lang="en-US" sz="2200" dirty="0" smtClean="0">
              <a:solidFill>
                <a:schemeClr val="tx1"/>
              </a:solidFill>
              <a:latin typeface="+mj-lt"/>
            </a:endParaRPr>
          </a:p>
          <a:p>
            <a:pPr lvl="2"/>
            <a:r>
              <a:rPr lang="en-US" sz="2200" dirty="0" smtClean="0">
                <a:solidFill>
                  <a:schemeClr val="tx1"/>
                </a:solidFill>
                <a:latin typeface="+mj-lt"/>
              </a:rPr>
              <a:t>Believed would united his Hindu and Muslim subjects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+mj-lt"/>
              </a:rPr>
              <a:t>Muslim and Hindu warrior aristocrats </a:t>
            </a:r>
            <a:endParaRPr lang="en-US" sz="2200" dirty="0">
              <a:solidFill>
                <a:schemeClr val="tx1"/>
              </a:solidFill>
              <a:latin typeface="+mj-lt"/>
            </a:endParaRPr>
          </a:p>
          <a:p>
            <a:pPr lvl="2"/>
            <a:r>
              <a:rPr lang="en-US" sz="2200" dirty="0">
                <a:solidFill>
                  <a:schemeClr val="tx1"/>
                </a:solidFill>
                <a:latin typeface="+mj-lt"/>
              </a:rPr>
              <a:t>S</a:t>
            </a:r>
            <a:r>
              <a:rPr lang="en-US" sz="2200" dirty="0" smtClean="0">
                <a:solidFill>
                  <a:schemeClr val="tx1"/>
                </a:solidFill>
                <a:latin typeface="+mj-lt"/>
              </a:rPr>
              <a:t>upporters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of the Mughal dynasty </a:t>
            </a:r>
            <a:r>
              <a:rPr lang="en-US" sz="2200" dirty="0" smtClean="0">
                <a:solidFill>
                  <a:schemeClr val="tx1"/>
                </a:solidFill>
                <a:latin typeface="+mj-lt"/>
              </a:rPr>
              <a:t>were granted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peasant villages for their support</a:t>
            </a:r>
          </a:p>
          <a:p>
            <a:pPr lvl="2"/>
            <a:r>
              <a:rPr lang="en-US" sz="2200" dirty="0">
                <a:solidFill>
                  <a:schemeClr val="tx1"/>
                </a:solidFill>
                <a:latin typeface="+mj-lt"/>
              </a:rPr>
              <a:t>Required to maintain </a:t>
            </a:r>
            <a:r>
              <a:rPr lang="en-US" sz="2200" dirty="0" err="1">
                <a:solidFill>
                  <a:schemeClr val="tx1"/>
                </a:solidFill>
                <a:latin typeface="+mj-lt"/>
              </a:rPr>
              <a:t>calvary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if emperor needed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98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Ottomans: Important  ideas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382000" cy="4373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j-lt"/>
              </a:rPr>
              <a:t>Ottoman dynasty</a:t>
            </a:r>
          </a:p>
          <a:p>
            <a:pPr lvl="1"/>
            <a:r>
              <a:rPr lang="en-US" dirty="0" smtClean="0">
                <a:latin typeface="+mj-lt"/>
              </a:rPr>
              <a:t>Turkic nomadic people from the central Asia </a:t>
            </a:r>
          </a:p>
          <a:p>
            <a:pPr lvl="1"/>
            <a:r>
              <a:rPr lang="en-US" dirty="0" smtClean="0">
                <a:latin typeface="+mj-lt"/>
              </a:rPr>
              <a:t>Built an empire in eastern Mediterranean </a:t>
            </a:r>
          </a:p>
          <a:p>
            <a:pPr lvl="1"/>
            <a:r>
              <a:rPr lang="en-US" dirty="0">
                <a:latin typeface="+mj-lt"/>
              </a:rPr>
              <a:t>E</a:t>
            </a:r>
            <a:r>
              <a:rPr lang="en-US" dirty="0" smtClean="0">
                <a:latin typeface="+mj-lt"/>
              </a:rPr>
              <a:t>nded the Byzantine Empire, then went deep into eastern and central Europe </a:t>
            </a:r>
          </a:p>
          <a:p>
            <a:pPr lvl="2"/>
            <a:r>
              <a:rPr lang="en-US" dirty="0" smtClean="0">
                <a:latin typeface="+mj-lt"/>
              </a:rPr>
              <a:t>Ruled large number of Christians</a:t>
            </a:r>
          </a:p>
          <a:p>
            <a:pPr lvl="1"/>
            <a:r>
              <a:rPr lang="en-US" dirty="0" smtClean="0">
                <a:latin typeface="+mj-lt"/>
              </a:rPr>
              <a:t>17</a:t>
            </a:r>
            <a:r>
              <a:rPr lang="en-US" baseline="30000" dirty="0" smtClean="0">
                <a:latin typeface="+mj-lt"/>
              </a:rPr>
              <a:t>th</a:t>
            </a:r>
            <a:r>
              <a:rPr lang="en-US" dirty="0" smtClean="0">
                <a:latin typeface="+mj-lt"/>
              </a:rPr>
              <a:t> century – weakened by Muslim and European rivals </a:t>
            </a:r>
          </a:p>
          <a:p>
            <a:pPr lvl="2"/>
            <a:r>
              <a:rPr lang="en-US" dirty="0" smtClean="0">
                <a:latin typeface="+mj-lt"/>
              </a:rPr>
              <a:t>The dynasty practiced social reforms to cope with Western powers</a:t>
            </a:r>
          </a:p>
          <a:p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38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Social Reform and Social Change created by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akbar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52400" y="1676400"/>
            <a:ext cx="4038600" cy="4910329"/>
          </a:xfrm>
        </p:spPr>
        <p:txBody>
          <a:bodyPr>
            <a:normAutofit fontScale="92500"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+mj-lt"/>
              </a:rPr>
              <a:t>Established living quarters for beggars and vagabonds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j-lt"/>
              </a:rPr>
              <a:t>Regulate consumption of alcohol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j-lt"/>
              </a:rPr>
              <a:t>For women, he encouraged widow remarriage 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sz="1600" dirty="0">
                <a:solidFill>
                  <a:schemeClr val="tx1"/>
                </a:solidFill>
                <a:latin typeface="+mj-lt"/>
              </a:rPr>
              <a:t>T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aboo for both Hindus and Muslims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D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iscouraged child marriages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Limited impact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52400" y="3276600"/>
            <a:ext cx="4038600" cy="3992879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endParaRPr lang="en-US" sz="1600" dirty="0" smtClean="0">
              <a:solidFill>
                <a:schemeClr val="tx1"/>
              </a:solidFill>
              <a:latin typeface="+mj-lt"/>
            </a:endParaRPr>
          </a:p>
          <a:p>
            <a:endParaRPr lang="en-US" sz="1600" dirty="0">
              <a:solidFill>
                <a:schemeClr val="tx1"/>
              </a:solidFill>
              <a:latin typeface="+mj-lt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+mj-lt"/>
              </a:rPr>
              <a:t>Legally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prohibited sati 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+mj-lt"/>
              </a:rPr>
              <a:t>B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urning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of high-caste Hindu women on their husband’s funeral 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pyres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+mj-lt"/>
              </a:rPr>
              <a:t>R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isky move for Akbar due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the acceptance of this 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act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by 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powerful Hindu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princes and warrior 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classes 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+mj-lt"/>
              </a:rPr>
              <a:t>Relief for women in purdah, or seclusion in their homes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sz="1600" dirty="0">
                <a:solidFill>
                  <a:schemeClr val="tx1"/>
                </a:solidFill>
                <a:latin typeface="+mj-lt"/>
              </a:rPr>
              <a:t>E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ncouraged the merchants of some cities to set aside special market days for women only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  <a:p>
            <a:endParaRPr lang="en-US" sz="1800" dirty="0" smtClean="0">
              <a:solidFill>
                <a:schemeClr val="tx1"/>
              </a:solidFill>
              <a:latin typeface="+mj-lt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endParaRPr lang="en-US" sz="1800" dirty="0">
              <a:solidFill>
                <a:schemeClr val="tx1"/>
              </a:solidFill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22" y="2264800"/>
            <a:ext cx="4371887" cy="300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29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Mughal Splendor and Early European Contacts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6128" y="1676400"/>
            <a:ext cx="61722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1605 - Akbar died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</a:rPr>
              <a:t>K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new that Din-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i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-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Ilahi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, the religion he had created to reconcile his Hindu and Muslim subjects, had been rejected </a:t>
            </a:r>
          </a:p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Akbar’s successors were his two sons, Jahangir (1605-1627) and Shah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Jahan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(1627-1658)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Did not add territory to Empire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Mughal India reached the peak of its splendor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Mughal armies, supplied with elephant and artillery forces, surpassed those of even the most powerful European rulers</a:t>
            </a:r>
          </a:p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Late 17</a:t>
            </a:r>
            <a:r>
              <a:rPr lang="en-US" baseline="30000" dirty="0" smtClean="0">
                <a:solidFill>
                  <a:schemeClr val="tx1"/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century – Mughal India had become one of the major overseas destinations for European traders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Europeans brought products from throughout Asia, to exchange for a variety of Indian manufactures, particularly cotton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Indian textiles were popular among the working and middle classes in Britain and Europe because they were easily washed and inexpensive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j-lt"/>
              </a:rPr>
              <a:t>Madras – still popular today</a:t>
            </a: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  <a:p>
            <a:endParaRPr lang="en-US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328" y="2462627"/>
            <a:ext cx="2402032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9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Artistic Achievement in the Mughal Era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52578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Jahangir and Shah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Jahan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</a:rPr>
              <a:t>C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ontinued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Akbar’s policy toward the Hindu majority and retained most of the alliances with Hindu princes and local leaders.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Little change in the administrative works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Fought their wars in the same way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Neglected the affairs of the state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Showed little interest in conquest and politics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Both enjoyed the good life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lvl="2"/>
            <a:r>
              <a:rPr lang="en-US" dirty="0">
                <a:solidFill>
                  <a:schemeClr val="tx1"/>
                </a:solidFill>
                <a:latin typeface="+mj-lt"/>
              </a:rPr>
              <a:t>P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leasure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in elaborate court ceremonies, lavish processions, palaces and jewel-studded wardrobes, etc.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Were great patrons of fine arts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j-lt"/>
              </a:rPr>
              <a:t>Promoted works in miniatures – especially ones of traditional Islamic subjects, battles, court scenes, animals and plants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j-lt"/>
              </a:rPr>
              <a:t>Favored stunning architectural works – best known was the Taj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Mahal</a:t>
            </a:r>
            <a:endParaRPr lang="en-US" dirty="0" smtClean="0">
              <a:solidFill>
                <a:schemeClr val="tx1"/>
              </a:solidFill>
              <a:latin typeface="+mj-lt"/>
            </a:endParaRPr>
          </a:p>
          <a:p>
            <a:pPr lvl="3"/>
            <a:r>
              <a:rPr lang="en-US" dirty="0" smtClean="0">
                <a:solidFill>
                  <a:schemeClr val="tx1"/>
                </a:solidFill>
                <a:latin typeface="+mj-lt"/>
              </a:rPr>
              <a:t>Tomb for Shah Jahan’s wife</a:t>
            </a:r>
            <a:endParaRPr lang="en-US" dirty="0" smtClean="0">
              <a:solidFill>
                <a:schemeClr val="tx1"/>
              </a:solidFill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509" y="2514600"/>
            <a:ext cx="3679594" cy="326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Court Politics and the Position of Elite and Ordinary Women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sz="2300" dirty="0" smtClean="0">
                <a:solidFill>
                  <a:schemeClr val="tx1"/>
                </a:solidFill>
                <a:latin typeface="+mj-lt"/>
              </a:rPr>
              <a:t>In both case of Akbar’s sons, the wives took advantage of their husbands’ neglect of politics</a:t>
            </a:r>
          </a:p>
          <a:p>
            <a:pPr lvl="1"/>
            <a:r>
              <a:rPr lang="en-US" sz="2300" dirty="0" smtClean="0">
                <a:solidFill>
                  <a:schemeClr val="tx1"/>
                </a:solidFill>
                <a:latin typeface="+mj-lt"/>
              </a:rPr>
              <a:t>Jahangir’s wife:</a:t>
            </a:r>
          </a:p>
          <a:p>
            <a:pPr lvl="2"/>
            <a:r>
              <a:rPr lang="en-US" sz="2300" dirty="0" smtClean="0">
                <a:solidFill>
                  <a:schemeClr val="tx1"/>
                </a:solidFill>
                <a:latin typeface="+mj-lt"/>
              </a:rPr>
              <a:t>Amassed power by packing the court with able relatives who would dominate the empire</a:t>
            </a:r>
          </a:p>
          <a:p>
            <a:pPr lvl="2"/>
            <a:r>
              <a:rPr lang="en-US" sz="2300" dirty="0" smtClean="0">
                <a:solidFill>
                  <a:schemeClr val="tx1"/>
                </a:solidFill>
                <a:latin typeface="+mj-lt"/>
              </a:rPr>
              <a:t>Was a big spender and major patron of needed charities </a:t>
            </a:r>
          </a:p>
          <a:p>
            <a:pPr lvl="1">
              <a:buClr>
                <a:srgbClr val="93A299"/>
              </a:buClr>
            </a:pPr>
            <a:r>
              <a:rPr lang="en-US" sz="2300" dirty="0">
                <a:solidFill>
                  <a:schemeClr val="tx1"/>
                </a:solidFill>
                <a:latin typeface="Arial"/>
              </a:rPr>
              <a:t>Shah </a:t>
            </a:r>
            <a:r>
              <a:rPr lang="en-US" sz="2300" dirty="0" err="1">
                <a:solidFill>
                  <a:schemeClr val="tx1"/>
                </a:solidFill>
                <a:latin typeface="Arial"/>
              </a:rPr>
              <a:t>Jahan’s</a:t>
            </a:r>
            <a:r>
              <a:rPr lang="en-US" sz="2300" dirty="0">
                <a:solidFill>
                  <a:schemeClr val="tx1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Arial"/>
              </a:rPr>
              <a:t>cosort</a:t>
            </a:r>
            <a:r>
              <a:rPr lang="en-US" sz="2300" dirty="0">
                <a:solidFill>
                  <a:schemeClr val="tx1"/>
                </a:solidFill>
                <a:latin typeface="Arial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Arial"/>
              </a:rPr>
              <a:t>Mumtaz</a:t>
            </a:r>
            <a:r>
              <a:rPr lang="en-US" sz="2300" dirty="0">
                <a:solidFill>
                  <a:schemeClr val="tx1"/>
                </a:solidFill>
                <a:latin typeface="Arial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Arial"/>
              </a:rPr>
              <a:t>Mahal</a:t>
            </a:r>
            <a:endParaRPr lang="en-US" sz="2300" dirty="0" smtClean="0">
              <a:solidFill>
                <a:schemeClr val="tx1"/>
              </a:solidFill>
              <a:latin typeface="+mj-lt"/>
            </a:endParaRPr>
          </a:p>
          <a:p>
            <a:pPr lvl="2"/>
            <a:r>
              <a:rPr lang="en-US" sz="2300" dirty="0" smtClean="0">
                <a:solidFill>
                  <a:schemeClr val="tx1"/>
                </a:solidFill>
                <a:latin typeface="+mj-lt"/>
              </a:rPr>
              <a:t>As involved in court politics</a:t>
            </a:r>
          </a:p>
          <a:p>
            <a:pPr lvl="2"/>
            <a:r>
              <a:rPr lang="en-US" sz="2300" dirty="0" smtClean="0">
                <a:solidFill>
                  <a:schemeClr val="tx1"/>
                </a:solidFill>
                <a:latin typeface="+mj-lt"/>
              </a:rPr>
              <a:t>Did amass limited power </a:t>
            </a:r>
          </a:p>
          <a:p>
            <a:pPr lvl="2"/>
            <a:r>
              <a:rPr lang="en-US" sz="2300" dirty="0" smtClean="0">
                <a:solidFill>
                  <a:schemeClr val="tx1"/>
                </a:solidFill>
                <a:latin typeface="+mj-lt"/>
              </a:rPr>
              <a:t>Mostly remembered for the love and devotion to Shah </a:t>
            </a:r>
            <a:r>
              <a:rPr lang="en-US" sz="2300" dirty="0" err="1" smtClean="0">
                <a:solidFill>
                  <a:schemeClr val="tx1"/>
                </a:solidFill>
                <a:latin typeface="+mj-lt"/>
              </a:rPr>
              <a:t>Jahan</a:t>
            </a:r>
            <a:endParaRPr lang="en-US" sz="2300" dirty="0" smtClean="0">
              <a:solidFill>
                <a:schemeClr val="tx1"/>
              </a:solidFill>
              <a:latin typeface="+mj-lt"/>
            </a:endParaRPr>
          </a:p>
          <a:p>
            <a:pPr lvl="0">
              <a:buClr>
                <a:srgbClr val="93A299"/>
              </a:buClr>
            </a:pPr>
            <a:r>
              <a:rPr lang="en-US" sz="2300" dirty="0">
                <a:solidFill>
                  <a:schemeClr val="tx1"/>
                </a:solidFill>
                <a:latin typeface="Arial"/>
              </a:rPr>
              <a:t>The state women of India after the rulers’ deaths:</a:t>
            </a:r>
          </a:p>
          <a:p>
            <a:pPr lvl="1">
              <a:buClr>
                <a:srgbClr val="CF543F"/>
              </a:buClr>
            </a:pPr>
            <a:r>
              <a:rPr lang="en-US" sz="2300" dirty="0">
                <a:solidFill>
                  <a:schemeClr val="tx1"/>
                </a:solidFill>
                <a:latin typeface="Arial"/>
              </a:rPr>
              <a:t>Child marriage again became popular – age limit lowered</a:t>
            </a:r>
          </a:p>
          <a:p>
            <a:pPr lvl="1">
              <a:buClr>
                <a:srgbClr val="CF543F"/>
              </a:buClr>
            </a:pPr>
            <a:r>
              <a:rPr lang="en-US" sz="2300" dirty="0">
                <a:solidFill>
                  <a:schemeClr val="tx1"/>
                </a:solidFill>
                <a:latin typeface="Arial"/>
              </a:rPr>
              <a:t>Widow remarriage nearly died out</a:t>
            </a:r>
          </a:p>
          <a:p>
            <a:pPr lvl="1">
              <a:buClr>
                <a:srgbClr val="CF543F"/>
              </a:buClr>
            </a:pPr>
            <a:r>
              <a:rPr lang="en-US" sz="2300" dirty="0">
                <a:solidFill>
                  <a:schemeClr val="tx1"/>
                </a:solidFill>
                <a:latin typeface="Arial"/>
              </a:rPr>
              <a:t>Seclusion became more strictly enforced for upper-case women, both Hindu and Muslim</a:t>
            </a:r>
          </a:p>
          <a:p>
            <a:pPr lvl="1">
              <a:buClr>
                <a:srgbClr val="CF543F"/>
              </a:buClr>
            </a:pPr>
            <a:r>
              <a:rPr lang="en-US" sz="2300" dirty="0">
                <a:solidFill>
                  <a:schemeClr val="tx1"/>
                </a:solidFill>
                <a:latin typeface="Arial"/>
              </a:rPr>
              <a:t>Muslim women mostly had to veil themselves</a:t>
            </a:r>
          </a:p>
          <a:p>
            <a:pPr lvl="1">
              <a:buClr>
                <a:srgbClr val="CF543F"/>
              </a:buClr>
            </a:pPr>
            <a:r>
              <a:rPr lang="en-US" sz="2300" dirty="0">
                <a:solidFill>
                  <a:schemeClr val="tx1"/>
                </a:solidFill>
                <a:latin typeface="Arial"/>
              </a:rPr>
              <a:t>Practice of sati spread</a:t>
            </a:r>
          </a:p>
          <a:p>
            <a:pPr lvl="1">
              <a:buClr>
                <a:srgbClr val="CF543F"/>
              </a:buClr>
            </a:pPr>
            <a:r>
              <a:rPr lang="en-US" sz="2300" dirty="0">
                <a:solidFill>
                  <a:schemeClr val="tx1"/>
                </a:solidFill>
                <a:latin typeface="Arial"/>
              </a:rPr>
              <a:t>Birth of girls was no big deal</a:t>
            </a:r>
          </a:p>
          <a:p>
            <a:pPr lvl="1"/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580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Beginning of Imperial decline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73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Later years of the Mughal Empire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</a:rPr>
              <a:t>T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hreatened by internal decay and growing dangers for external enemies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Needed essential administrative, military, and social reforms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</a:rPr>
              <a:t>C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reation of a bloated and corrupt bureaucracy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Army was bloated and backward in weaponry and tactics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Peasants and urban workers had seen their productivity and living standards fall steadily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  <a:latin typeface="+mj-lt"/>
              </a:rPr>
              <a:t>Taj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</a:rPr>
              <a:t>Mahal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and other wonders of the Mughal artistic imagination had been paid for by the mass of the people at a very high price</a:t>
            </a:r>
          </a:p>
          <a:p>
            <a:endParaRPr lang="en-US" dirty="0" smtClean="0">
              <a:solidFill>
                <a:srgbClr val="0070C0"/>
              </a:solidFill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50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457200"/>
            <a:ext cx="4267200" cy="5943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+mj-lt"/>
              </a:rPr>
              <a:t>Aurangzeb </a:t>
            </a:r>
          </a:p>
          <a:p>
            <a:pPr lvl="1"/>
            <a:r>
              <a:rPr lang="en-US" dirty="0" smtClean="0">
                <a:latin typeface="+mj-lt"/>
              </a:rPr>
              <a:t>Shah </a:t>
            </a:r>
            <a:r>
              <a:rPr lang="en-US" dirty="0" smtClean="0">
                <a:latin typeface="+mj-lt"/>
              </a:rPr>
              <a:t>Jahan’s son and successor</a:t>
            </a:r>
          </a:p>
          <a:p>
            <a:pPr lvl="1"/>
            <a:r>
              <a:rPr lang="en-US" sz="2000" dirty="0" smtClean="0">
                <a:latin typeface="+mj-lt"/>
              </a:rPr>
              <a:t>Neglected the affairs of the state</a:t>
            </a:r>
          </a:p>
          <a:p>
            <a:pPr lvl="1"/>
            <a:r>
              <a:rPr lang="en-US" dirty="0" smtClean="0">
                <a:latin typeface="+mj-lt"/>
              </a:rPr>
              <a:t>Determined to extend Mughal control over the whole Indian subcontinent </a:t>
            </a:r>
          </a:p>
          <a:p>
            <a:pPr lvl="2"/>
            <a:r>
              <a:rPr lang="en-US" sz="1800" dirty="0" smtClean="0">
                <a:latin typeface="+mj-lt"/>
              </a:rPr>
              <a:t>Increased the number of empires enemies </a:t>
            </a:r>
          </a:p>
          <a:p>
            <a:pPr lvl="2"/>
            <a:r>
              <a:rPr lang="en-US" dirty="0" smtClean="0">
                <a:latin typeface="+mj-lt"/>
              </a:rPr>
              <a:t>Strained the allegiance of its vassals and allies </a:t>
            </a:r>
          </a:p>
          <a:p>
            <a:pPr lvl="2"/>
            <a:r>
              <a:rPr lang="en-US" sz="1800" dirty="0" smtClean="0">
                <a:latin typeface="+mj-lt"/>
              </a:rPr>
              <a:t>Greatly overextended its huge but obsolete military forces</a:t>
            </a:r>
          </a:p>
          <a:p>
            <a:pPr lvl="2"/>
            <a:r>
              <a:rPr lang="en-US" dirty="0" smtClean="0">
                <a:latin typeface="+mj-lt"/>
              </a:rPr>
              <a:t>Conquered most of the subcontinent </a:t>
            </a:r>
          </a:p>
          <a:p>
            <a:pPr lvl="2"/>
            <a:r>
              <a:rPr lang="en-US" sz="1800" dirty="0" smtClean="0">
                <a:latin typeface="+mj-lt"/>
              </a:rPr>
              <a:t>Almost endless warfare drained the treasury and further enlarged an inefficient bureaucracy and army without gaining corresponding increases in revenues</a:t>
            </a:r>
          </a:p>
          <a:p>
            <a:pPr lvl="2"/>
            <a:r>
              <a:rPr lang="en-US" dirty="0" smtClean="0">
                <a:latin typeface="+mj-lt"/>
              </a:rPr>
              <a:t>Diverted him from the administrative tasks and reforms essential to dynasty’s strength</a:t>
            </a:r>
          </a:p>
          <a:p>
            <a:pPr lvl="2"/>
            <a:r>
              <a:rPr lang="en-US" sz="1800" dirty="0" smtClean="0">
                <a:latin typeface="+mj-lt"/>
              </a:rPr>
              <a:t>South – conquering territory; North – peasant uprisings and revolts by Muslim and Hindu princes</a:t>
            </a:r>
          </a:p>
          <a:p>
            <a:pPr lvl="1"/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524000"/>
            <a:ext cx="4710708" cy="34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5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229600" cy="4373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Aurangzeb believed it was his duty to purify Indian Islam and rid it of the Hindu influences he was convinced were steadily corrupting it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+mj-lt"/>
              </a:rPr>
              <a:t>Non-Muslims were given far fewer posts at the upper levels of bureaucracy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Personal contact with the Emperor was severely restricted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+mj-lt"/>
              </a:rPr>
              <a:t>Forbade the building of new temples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Put an end to Hindu religious festivals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latin typeface="+mj-lt"/>
              </a:rPr>
              <a:t>Reinstated the hated head tax on unbelieves 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lvl="2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Attempt to force subjects to convert to Islam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j-lt"/>
              </a:rPr>
              <a:t>Fell heavily on the Hindu poor</a:t>
            </a:r>
            <a:endParaRPr lang="en-US" sz="1800" dirty="0" smtClean="0">
              <a:solidFill>
                <a:schemeClr val="tx1"/>
              </a:solidFill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51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373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By the end of Aurangzeb’s reign, the Mughal Empire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</a:rPr>
              <a:t>W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as far larger than it had been under any of the earlier emperors, but extremely unstable </a:t>
            </a:r>
            <a:endParaRPr lang="en-US" dirty="0" smtClean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</a:rPr>
              <a:t>F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urther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declined with the rise of new sects like the Sikhs (more resources drained)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j-lt"/>
              </a:rPr>
              <a:t>The Sikhs were persecuted causing them to transform Sikhism into an anti-Muslim force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Suffered from internal rebellions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Additionally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, Muslim kingdoms in central and east India resisted Mughal hegemony (influence of one state over another) and Islamic invaders waited in the wings to strike the weakening Mughals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j-lt"/>
              </a:rPr>
              <a:t>As centralized political control broke down and warfare increased, the temptation of others to intervene grew 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j-lt"/>
              </a:rPr>
              <a:t>English who saw potential opportunities in India 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713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From frontier warriors  to empire builders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5029200" cy="5105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+mj-lt"/>
              </a:rPr>
              <a:t>1243 – Mongol invasion in eastern Anatolia</a:t>
            </a:r>
          </a:p>
          <a:p>
            <a:pPr lvl="1"/>
            <a:r>
              <a:rPr lang="en-US" dirty="0" smtClean="0">
                <a:latin typeface="+mj-lt"/>
              </a:rPr>
              <a:t>Collapse of Seljuk Turkic kingdom of Rum in Asia Minor</a:t>
            </a:r>
          </a:p>
          <a:p>
            <a:pPr lvl="1"/>
            <a:r>
              <a:rPr lang="en-US" dirty="0" smtClean="0">
                <a:latin typeface="+mj-lt"/>
              </a:rPr>
              <a:t>Open the way for Ottomans to seize power   </a:t>
            </a:r>
          </a:p>
          <a:p>
            <a:pPr lvl="2"/>
            <a:r>
              <a:rPr lang="en-US" dirty="0">
                <a:latin typeface="+mj-lt"/>
              </a:rPr>
              <a:t>B</a:t>
            </a:r>
            <a:r>
              <a:rPr lang="en-US" dirty="0" smtClean="0">
                <a:latin typeface="+mj-lt"/>
              </a:rPr>
              <a:t>egan to build an empire based in Anatolia</a:t>
            </a:r>
          </a:p>
          <a:p>
            <a:r>
              <a:rPr lang="en-US" dirty="0" smtClean="0">
                <a:latin typeface="+mj-lt"/>
              </a:rPr>
              <a:t>1350s – Ottomans advanced from Asia Minor into Europe </a:t>
            </a:r>
          </a:p>
          <a:p>
            <a:pPr lvl="1"/>
            <a:r>
              <a:rPr lang="en-US" dirty="0" smtClean="0">
                <a:latin typeface="+mj-lt"/>
              </a:rPr>
              <a:t>By end of 14</a:t>
            </a:r>
            <a:r>
              <a:rPr lang="en-US" baseline="30000" dirty="0" smtClean="0">
                <a:latin typeface="+mj-lt"/>
              </a:rPr>
              <a:t>th</a:t>
            </a:r>
            <a:r>
              <a:rPr lang="en-US" dirty="0" smtClean="0">
                <a:latin typeface="+mj-lt"/>
              </a:rPr>
              <a:t> century, the Ottomans conquered large portions of the Balkans </a:t>
            </a:r>
          </a:p>
          <a:p>
            <a:r>
              <a:rPr lang="en-US" dirty="0" smtClean="0">
                <a:latin typeface="+mj-lt"/>
              </a:rPr>
              <a:t>1402- Armies of </a:t>
            </a:r>
            <a:r>
              <a:rPr lang="en-US" dirty="0" err="1" smtClean="0">
                <a:latin typeface="+mj-lt"/>
              </a:rPr>
              <a:t>Timur</a:t>
            </a:r>
            <a:r>
              <a:rPr lang="en-US" dirty="0" smtClean="0">
                <a:latin typeface="+mj-lt"/>
              </a:rPr>
              <a:t> swept into Anatolia and defeated the Ottoman sultan </a:t>
            </a:r>
            <a:r>
              <a:rPr lang="en-US" dirty="0" err="1" smtClean="0">
                <a:latin typeface="+mj-lt"/>
              </a:rPr>
              <a:t>Bayazid</a:t>
            </a:r>
            <a:r>
              <a:rPr lang="en-US" dirty="0" smtClean="0">
                <a:latin typeface="+mj-lt"/>
              </a:rPr>
              <a:t> at Angora</a:t>
            </a:r>
          </a:p>
          <a:p>
            <a:pPr lvl="1"/>
            <a:r>
              <a:rPr lang="en-US" dirty="0" smtClean="0">
                <a:latin typeface="+mj-lt"/>
              </a:rPr>
              <a:t>Led to civil war</a:t>
            </a:r>
          </a:p>
          <a:p>
            <a:pPr lvl="1"/>
            <a:r>
              <a:rPr lang="en-US" dirty="0" err="1" smtClean="0">
                <a:latin typeface="+mj-lt"/>
              </a:rPr>
              <a:t>Mehmed</a:t>
            </a:r>
            <a:r>
              <a:rPr lang="en-US" dirty="0" smtClean="0">
                <a:latin typeface="+mj-lt"/>
              </a:rPr>
              <a:t> I reunified the empire and continued conquests in Europe and Asia Minor</a:t>
            </a:r>
            <a:endParaRPr lang="en-US" dirty="0">
              <a:latin typeface="+mj-lt"/>
            </a:endParaRPr>
          </a:p>
        </p:txBody>
      </p:sp>
      <p:pic>
        <p:nvPicPr>
          <p:cNvPr id="1026" name="Picture 2" descr="http://upload.wikimedia.org/wikipedia/en/d/de/Byzantium1081ADlightpurple-1-%2BAntio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4016374" cy="273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07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4800600"/>
            <a:ext cx="8229600" cy="4373563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j-lt"/>
              </a:rPr>
              <a:t>1453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- the Ottomans, led by </a:t>
            </a:r>
            <a:r>
              <a:rPr lang="en-US" dirty="0" err="1" smtClean="0">
                <a:latin typeface="+mj-lt"/>
              </a:rPr>
              <a:t>Mehmed</a:t>
            </a:r>
            <a:r>
              <a:rPr lang="en-US" dirty="0" smtClean="0">
                <a:latin typeface="+mj-lt"/>
              </a:rPr>
              <a:t> II – The Conqueror, won a victory capturing Constantinople,  capital of the once powerful Byzantine Empire</a:t>
            </a:r>
            <a:endParaRPr lang="en-US" dirty="0">
              <a:latin typeface="+mj-lt"/>
            </a:endParaRPr>
          </a:p>
          <a:p>
            <a:pPr lvl="1"/>
            <a:r>
              <a:rPr lang="en-US" dirty="0" smtClean="0">
                <a:latin typeface="+mj-lt"/>
              </a:rPr>
              <a:t>100,000 Ottoman soldiers assaulted the triple ring of land walls that had protected the city for centuries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81000"/>
            <a:ext cx="541972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6200"/>
            <a:ext cx="8958549" cy="2590800"/>
          </a:xfrm>
        </p:spPr>
        <p:txBody>
          <a:bodyPr>
            <a:normAutofit fontScale="92500" lnSpcReduction="10000"/>
          </a:bodyPr>
          <a:lstStyle/>
          <a:p>
            <a:pPr lvl="0">
              <a:buClr>
                <a:srgbClr val="93A299"/>
              </a:buClr>
            </a:pPr>
            <a:r>
              <a:rPr lang="en-US" dirty="0" smtClean="0">
                <a:solidFill>
                  <a:srgbClr val="564B3C"/>
                </a:solidFill>
                <a:latin typeface="Arial"/>
              </a:rPr>
              <a:t>Over the next two centuries after </a:t>
            </a:r>
            <a:r>
              <a:rPr lang="en-US" dirty="0">
                <a:solidFill>
                  <a:srgbClr val="564B3C"/>
                </a:solidFill>
                <a:latin typeface="Arial"/>
              </a:rPr>
              <a:t>conquering </a:t>
            </a:r>
            <a:r>
              <a:rPr lang="en-US" dirty="0" smtClean="0">
                <a:solidFill>
                  <a:srgbClr val="564B3C"/>
                </a:solidFill>
                <a:latin typeface="Arial"/>
              </a:rPr>
              <a:t>Constantinople</a:t>
            </a:r>
          </a:p>
          <a:p>
            <a:pPr lvl="1">
              <a:buClr>
                <a:srgbClr val="93A299"/>
              </a:buClr>
            </a:pPr>
            <a:r>
              <a:rPr lang="en-US" dirty="0" smtClean="0">
                <a:solidFill>
                  <a:srgbClr val="564B3C"/>
                </a:solidFill>
                <a:latin typeface="Arial"/>
              </a:rPr>
              <a:t>Extended into </a:t>
            </a:r>
            <a:r>
              <a:rPr lang="en-US" dirty="0">
                <a:solidFill>
                  <a:srgbClr val="564B3C"/>
                </a:solidFill>
                <a:latin typeface="Arial"/>
              </a:rPr>
              <a:t>Syria and Egypt and across North Africa</a:t>
            </a:r>
          </a:p>
          <a:p>
            <a:pPr lvl="2">
              <a:buClr>
                <a:srgbClr val="93A299"/>
              </a:buClr>
            </a:pPr>
            <a:r>
              <a:rPr lang="en-US" dirty="0">
                <a:solidFill>
                  <a:srgbClr val="564B3C"/>
                </a:solidFill>
                <a:latin typeface="Arial"/>
              </a:rPr>
              <a:t>R</a:t>
            </a:r>
            <a:r>
              <a:rPr lang="en-US" dirty="0" smtClean="0">
                <a:solidFill>
                  <a:srgbClr val="564B3C"/>
                </a:solidFill>
                <a:latin typeface="Arial"/>
              </a:rPr>
              <a:t>uled </a:t>
            </a:r>
            <a:r>
              <a:rPr lang="en-US" dirty="0">
                <a:solidFill>
                  <a:srgbClr val="564B3C"/>
                </a:solidFill>
                <a:latin typeface="Arial"/>
              </a:rPr>
              <a:t>the bulk of the Arab </a:t>
            </a:r>
            <a:r>
              <a:rPr lang="en-US" dirty="0" smtClean="0">
                <a:solidFill>
                  <a:srgbClr val="564B3C"/>
                </a:solidFill>
                <a:latin typeface="Arial"/>
              </a:rPr>
              <a:t>world </a:t>
            </a:r>
          </a:p>
          <a:p>
            <a:pPr lvl="2">
              <a:buClr>
                <a:srgbClr val="93A299"/>
              </a:buClr>
            </a:pPr>
            <a:r>
              <a:rPr lang="en-US" dirty="0">
                <a:solidFill>
                  <a:srgbClr val="564B3C"/>
                </a:solidFill>
                <a:latin typeface="Arial"/>
              </a:rPr>
              <a:t>B</a:t>
            </a:r>
            <a:r>
              <a:rPr lang="en-US" dirty="0" smtClean="0">
                <a:solidFill>
                  <a:srgbClr val="564B3C"/>
                </a:solidFill>
                <a:latin typeface="Arial"/>
              </a:rPr>
              <a:t>ecame </a:t>
            </a:r>
            <a:r>
              <a:rPr lang="en-US" dirty="0">
                <a:solidFill>
                  <a:srgbClr val="564B3C"/>
                </a:solidFill>
                <a:latin typeface="Arial"/>
              </a:rPr>
              <a:t>the protectors of the Islamic </a:t>
            </a:r>
            <a:r>
              <a:rPr lang="en-US" dirty="0" smtClean="0">
                <a:solidFill>
                  <a:srgbClr val="564B3C"/>
                </a:solidFill>
                <a:latin typeface="Arial"/>
              </a:rPr>
              <a:t>heartlands</a:t>
            </a:r>
          </a:p>
          <a:p>
            <a:pPr lvl="1"/>
            <a:r>
              <a:rPr lang="en-US" dirty="0" smtClean="0">
                <a:solidFill>
                  <a:srgbClr val="564B3C"/>
                </a:solidFill>
                <a:latin typeface="Arial"/>
              </a:rPr>
              <a:t>Spread through the Balkans into Hungary in Europe, and around the Black and Red Seas</a:t>
            </a:r>
          </a:p>
          <a:p>
            <a:pPr lvl="2"/>
            <a:r>
              <a:rPr lang="en-US" dirty="0" smtClean="0">
                <a:solidFill>
                  <a:srgbClr val="564B3C"/>
                </a:solidFill>
                <a:latin typeface="Arial"/>
              </a:rPr>
              <a:t>Became </a:t>
            </a:r>
            <a:r>
              <a:rPr lang="en-US" dirty="0">
                <a:solidFill>
                  <a:srgbClr val="564B3C"/>
                </a:solidFill>
                <a:latin typeface="Arial"/>
              </a:rPr>
              <a:t>a</a:t>
            </a:r>
            <a:r>
              <a:rPr lang="en-US" dirty="0" smtClean="0">
                <a:solidFill>
                  <a:srgbClr val="564B3C"/>
                </a:solidFill>
                <a:latin typeface="Arial"/>
              </a:rPr>
              <a:t> threat to Christian Europe </a:t>
            </a:r>
          </a:p>
          <a:p>
            <a:pPr lvl="1"/>
            <a:r>
              <a:rPr lang="en-US" dirty="0" smtClean="0">
                <a:solidFill>
                  <a:srgbClr val="564B3C"/>
                </a:solidFill>
                <a:latin typeface="Arial"/>
              </a:rPr>
              <a:t>Became a formidable naval power in the Mediterranean </a:t>
            </a:r>
            <a:endParaRPr lang="en-US" dirty="0">
              <a:solidFill>
                <a:srgbClr val="564B3C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2050" name="Picture 2" descr="http://www.classzone.com/cz/books/ms_wh_survey/resources/images/chapter_maps/wh15_ottomanemp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77146"/>
            <a:ext cx="5476874" cy="405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07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4343400"/>
            <a:ext cx="8915400" cy="2133600"/>
          </a:xfrm>
        </p:spPr>
        <p:txBody>
          <a:bodyPr>
            <a:normAutofit fontScale="85000" lnSpcReduction="10000"/>
          </a:bodyPr>
          <a:lstStyle/>
          <a:p>
            <a:r>
              <a:rPr lang="en-US" sz="3600" dirty="0" smtClean="0">
                <a:latin typeface="+mj-lt"/>
              </a:rPr>
              <a:t>1863- Ottoman armies laid siege to the capital of the Austrian Habsburg dynasty at Vienna</a:t>
            </a:r>
          </a:p>
          <a:p>
            <a:r>
              <a:rPr lang="en-US" sz="3600" dirty="0" smtClean="0">
                <a:latin typeface="+mj-lt"/>
              </a:rPr>
              <a:t>Ottomans remained a major force in European politics until the late 19</a:t>
            </a:r>
            <a:r>
              <a:rPr lang="en-US" sz="3600" baseline="30000" dirty="0" smtClean="0">
                <a:latin typeface="+mj-lt"/>
              </a:rPr>
              <a:t>th</a:t>
            </a:r>
            <a:r>
              <a:rPr lang="en-US" sz="3600" dirty="0" smtClean="0">
                <a:latin typeface="+mj-lt"/>
              </a:rPr>
              <a:t> century</a:t>
            </a:r>
            <a:endParaRPr lang="en-US" sz="3600" dirty="0">
              <a:latin typeface="+mj-lt"/>
            </a:endParaRPr>
          </a:p>
        </p:txBody>
      </p:sp>
      <p:pic>
        <p:nvPicPr>
          <p:cNvPr id="55300" name="Picture 4" descr="File:Vienna Battle 1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228600"/>
            <a:ext cx="57150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7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6264</TotalTime>
  <Words>4163</Words>
  <Application>Microsoft Office PowerPoint</Application>
  <PresentationFormat>On-screen Show (4:3)</PresentationFormat>
  <Paragraphs>481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Comic Sans MS</vt:lpstr>
      <vt:lpstr>Estrangelo Edessa</vt:lpstr>
      <vt:lpstr>Times New Roman</vt:lpstr>
      <vt:lpstr>Apothecary</vt:lpstr>
      <vt:lpstr>Muslim Empires Chapter 20</vt:lpstr>
      <vt:lpstr>Introduction</vt:lpstr>
      <vt:lpstr>Similarities between Gunpowder empires</vt:lpstr>
      <vt:lpstr>Differences between gunpowder empires</vt:lpstr>
      <vt:lpstr>Ottomans: Important  ideas </vt:lpstr>
      <vt:lpstr>From frontier warriors  to empire builders  </vt:lpstr>
      <vt:lpstr>PowerPoint Presentation</vt:lpstr>
      <vt:lpstr>PowerPoint Presentation</vt:lpstr>
      <vt:lpstr>PowerPoint Presentation</vt:lpstr>
      <vt:lpstr>PowerPoint Presentation</vt:lpstr>
      <vt:lpstr>A state Geared to Warfare</vt:lpstr>
      <vt:lpstr>PowerPoint Presentation</vt:lpstr>
      <vt:lpstr>Sultans and Their Court</vt:lpstr>
      <vt:lpstr>PowerPoint Presentation</vt:lpstr>
      <vt:lpstr>PowerPoint Presentation</vt:lpstr>
      <vt:lpstr>Constantinople restored and Ottoman Culture</vt:lpstr>
      <vt:lpstr>PowerPoint Presentation</vt:lpstr>
      <vt:lpstr>PowerPoint Presentation</vt:lpstr>
      <vt:lpstr>PowerPoint Presentation</vt:lpstr>
      <vt:lpstr>PowerPoint Presentation</vt:lpstr>
      <vt:lpstr>The problem of ottoman decline</vt:lpstr>
      <vt:lpstr>PowerPoint Presentation</vt:lpstr>
      <vt:lpstr>Military reverses and the ottoman retreat</vt:lpstr>
      <vt:lpstr>PowerPoint Presentation</vt:lpstr>
      <vt:lpstr>The Shi’ite challenge of the safavids</vt:lpstr>
      <vt:lpstr>PowerPoint Presentation</vt:lpstr>
      <vt:lpstr>PowerPoint Presentation</vt:lpstr>
      <vt:lpstr>PowerPoint Presentation</vt:lpstr>
      <vt:lpstr>PowerPoint Presentation</vt:lpstr>
      <vt:lpstr>Gunpowder empires and shifting balance of global power</vt:lpstr>
      <vt:lpstr>Politics and war under safavid shahs</vt:lpstr>
      <vt:lpstr>PowerPoint Presentation</vt:lpstr>
      <vt:lpstr>Safavid state</vt:lpstr>
      <vt:lpstr>Safavid religion</vt:lpstr>
      <vt:lpstr>Elite affluence and artistic splendor</vt:lpstr>
      <vt:lpstr>ISFAHAN, Abbas the great’s capital</vt:lpstr>
      <vt:lpstr>PowerPoint Presentation</vt:lpstr>
      <vt:lpstr>Society and Gender Roles:  Ottoman and Safavid Comparisons</vt:lpstr>
      <vt:lpstr>PowerPoint Presentation</vt:lpstr>
      <vt:lpstr>Women in Islamic societies under ottomans and safavids</vt:lpstr>
      <vt:lpstr>Rapid demise of the safavid empire</vt:lpstr>
      <vt:lpstr>Mughals and the apex of muslim civilization in india</vt:lpstr>
      <vt:lpstr>PowerPoint Presentation</vt:lpstr>
      <vt:lpstr>PowerPoint Presentation</vt:lpstr>
      <vt:lpstr>PowerPoint Presentation</vt:lpstr>
      <vt:lpstr>PowerPoint Presentation</vt:lpstr>
      <vt:lpstr>Akbar and the Basis for a lasting empire</vt:lpstr>
      <vt:lpstr>PowerPoint Presentation</vt:lpstr>
      <vt:lpstr>PowerPoint Presentation</vt:lpstr>
      <vt:lpstr>Social Reform and Social Change created by akbar </vt:lpstr>
      <vt:lpstr>Mughal Splendor and Early European Contacts</vt:lpstr>
      <vt:lpstr>Artistic Achievement in the Mughal Era</vt:lpstr>
      <vt:lpstr>Court Politics and the Position of Elite and Ordinary Women</vt:lpstr>
      <vt:lpstr>Beginning of Imperial decline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Muslim Empires Ch. 20</dc:title>
  <dc:creator>Diane Pavlica</dc:creator>
  <cp:lastModifiedBy>Jordan Meiners</cp:lastModifiedBy>
  <cp:revision>169</cp:revision>
  <cp:lastPrinted>2014-03-18T16:53:25Z</cp:lastPrinted>
  <dcterms:created xsi:type="dcterms:W3CDTF">2013-03-19T02:55:28Z</dcterms:created>
  <dcterms:modified xsi:type="dcterms:W3CDTF">2015-03-08T22:10:44Z</dcterms:modified>
</cp:coreProperties>
</file>