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9" r:id="rId4"/>
    <p:sldId id="258" r:id="rId5"/>
    <p:sldId id="30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300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303" r:id="rId26"/>
    <p:sldId id="293" r:id="rId27"/>
    <p:sldId id="277" r:id="rId28"/>
    <p:sldId id="304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5" r:id="rId43"/>
    <p:sldId id="296" r:id="rId44"/>
    <p:sldId id="297" r:id="rId45"/>
    <p:sldId id="298" r:id="rId46"/>
    <p:sldId id="29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3940-D633-411A-A335-68E9FE46CAC9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0DBB6DC-84C6-496E-876C-41A7E1D511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3940-D633-411A-A335-68E9FE46CAC9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B6DC-84C6-496E-876C-41A7E1D511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3940-D633-411A-A335-68E9FE46CAC9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B6DC-84C6-496E-876C-41A7E1D511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3940-D633-411A-A335-68E9FE46CAC9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B6DC-84C6-496E-876C-41A7E1D5112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3940-D633-411A-A335-68E9FE46CAC9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0DBB6DC-84C6-496E-876C-41A7E1D5112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3940-D633-411A-A335-68E9FE46CAC9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B6DC-84C6-496E-876C-41A7E1D5112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3940-D633-411A-A335-68E9FE46CAC9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B6DC-84C6-496E-876C-41A7E1D5112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3940-D633-411A-A335-68E9FE46CAC9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B6DC-84C6-496E-876C-41A7E1D511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3940-D633-411A-A335-68E9FE46CAC9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B6DC-84C6-496E-876C-41A7E1D511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3940-D633-411A-A335-68E9FE46CAC9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B6DC-84C6-496E-876C-41A7E1D5112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3940-D633-411A-A335-68E9FE46CAC9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0DBB6DC-84C6-496E-876C-41A7E1D5112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3993940-D633-411A-A335-68E9FE46CAC9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0DBB6DC-84C6-496E-876C-41A7E1D5112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Russian Revolution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82075"/>
            <a:ext cx="4648200" cy="2362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1924 – Lenin died; Joseph Stalin emerges as leader of Soviet state</a:t>
            </a:r>
          </a:p>
          <a:p>
            <a:r>
              <a:rPr lang="en-US" dirty="0" smtClean="0"/>
              <a:t>Stalin represented a strongly nationalist version of communism</a:t>
            </a:r>
          </a:p>
          <a:p>
            <a:pPr lvl="1"/>
            <a:r>
              <a:rPr lang="en-US" dirty="0" smtClean="0"/>
              <a:t>Represented the anti-Western strain in Russian tradition</a:t>
            </a:r>
          </a:p>
          <a:p>
            <a:pPr lvl="1"/>
            <a:r>
              <a:rPr lang="en-US" dirty="0" smtClean="0"/>
              <a:t>Rival leaders were killed or expelled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22504"/>
            <a:ext cx="7620000" cy="42830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52399"/>
            <a:ext cx="1538832" cy="216542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Soviet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828800"/>
            <a:ext cx="9144000" cy="4572000"/>
          </a:xfrm>
        </p:spPr>
        <p:txBody>
          <a:bodyPr/>
          <a:lstStyle/>
          <a:p>
            <a:r>
              <a:rPr lang="en-US" dirty="0" smtClean="0"/>
              <a:t>The mid-1920s were a surprisingly open-ended period in Soviet history</a:t>
            </a:r>
          </a:p>
          <a:p>
            <a:pPr lvl="1"/>
            <a:r>
              <a:rPr lang="en-US" dirty="0" smtClean="0"/>
              <a:t>Youth movements, women’s groups, and particularly organizations of workers all actively debated policies</a:t>
            </a:r>
          </a:p>
          <a:p>
            <a:pPr lvl="1"/>
            <a:r>
              <a:rPr lang="en-US" dirty="0" smtClean="0"/>
              <a:t>Workers were able to influence management practices, and women’s groups helped carve out legal equality and new educational and work opportunities for their members</a:t>
            </a:r>
          </a:p>
          <a:p>
            <a:pPr lvl="1"/>
            <a:r>
              <a:rPr lang="en-US" dirty="0" smtClean="0"/>
              <a:t>Rapid spread of education </a:t>
            </a:r>
          </a:p>
          <a:p>
            <a:pPr lvl="2"/>
            <a:r>
              <a:rPr lang="en-US" dirty="0"/>
              <a:t>B</a:t>
            </a:r>
            <a:r>
              <a:rPr lang="en-US" dirty="0" smtClean="0"/>
              <a:t>eliefs in communist political analysis and science</a:t>
            </a:r>
          </a:p>
          <a:p>
            <a:pPr lvl="2"/>
            <a:r>
              <a:rPr lang="en-US" dirty="0" smtClean="0"/>
              <a:t>Literacy gained ground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smtClean="0"/>
              <a:t>Stalinism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4800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1927 – Joseph Stalin acquired full power over potential rivals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uthoritarian control</a:t>
            </a:r>
          </a:p>
          <a:p>
            <a:pPr lvl="1"/>
            <a:r>
              <a:rPr lang="en-US" dirty="0" smtClean="0"/>
              <a:t>Renewal of  socialism </a:t>
            </a:r>
          </a:p>
          <a:p>
            <a:pPr lvl="2"/>
            <a:r>
              <a:rPr lang="en-US" dirty="0" smtClean="0"/>
              <a:t>Lenin’s New Economic Plan had moved away from socialism and was terminated</a:t>
            </a:r>
          </a:p>
          <a:p>
            <a:r>
              <a:rPr lang="en-US" dirty="0" smtClean="0"/>
              <a:t>By this time, the majority of land was in the hands of a minority of wealthy, commercially oriented peasants (kulaks)</a:t>
            </a:r>
          </a:p>
          <a:p>
            <a:pPr lvl="1"/>
            <a:r>
              <a:rPr lang="en-US" dirty="0" smtClean="0"/>
              <a:t>Profit-based market agriculture</a:t>
            </a:r>
          </a:p>
          <a:p>
            <a:r>
              <a:rPr lang="en-US" dirty="0" smtClean="0"/>
              <a:t>Stalin wanted an industrial society in full control the state (a </a:t>
            </a:r>
            <a:r>
              <a:rPr lang="en-US" dirty="0" err="1" smtClean="0"/>
              <a:t>noncapitalist</a:t>
            </a:r>
            <a:r>
              <a:rPr lang="en-US" dirty="0" smtClean="0"/>
              <a:t> modernization)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illing to borrow Western techniques and advice, but insisted on Russian control</a:t>
            </a:r>
            <a:endParaRPr lang="en-US" dirty="0"/>
          </a:p>
        </p:txBody>
      </p:sp>
      <p:pic>
        <p:nvPicPr>
          <p:cNvPr id="35842" name="Picture 2" descr="File:Smoke of chimneys is the breath of Soviet Rus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2050" y="609600"/>
            <a:ext cx="417195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4645"/>
            <a:ext cx="77724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Centralized Economic Policies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979714"/>
            <a:ext cx="4724400" cy="5867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1928 - </a:t>
            </a:r>
            <a:r>
              <a:rPr lang="en-US" i="1" dirty="0" smtClean="0"/>
              <a:t>Collectivization</a:t>
            </a:r>
            <a:r>
              <a:rPr lang="en-US" dirty="0" smtClean="0"/>
              <a:t> – </a:t>
            </a:r>
            <a:r>
              <a:rPr lang="en-US" dirty="0"/>
              <a:t>L</a:t>
            </a:r>
            <a:r>
              <a:rPr lang="en-US" dirty="0" smtClean="0"/>
              <a:t>arge, state-run farms rather than individual holdings (like the West)</a:t>
            </a:r>
          </a:p>
          <a:p>
            <a:pPr lvl="1"/>
            <a:r>
              <a:rPr lang="en-US" dirty="0" smtClean="0"/>
              <a:t>Would make peasants share scarce machines while increasing Communist party control</a:t>
            </a:r>
          </a:p>
          <a:p>
            <a:pPr lvl="1"/>
            <a:r>
              <a:rPr lang="en-US" dirty="0" smtClean="0"/>
              <a:t>Communist party agitators pressed peasants to join in collectives</a:t>
            </a:r>
          </a:p>
          <a:p>
            <a:pPr lvl="1"/>
            <a:r>
              <a:rPr lang="en-US" dirty="0" smtClean="0"/>
              <a:t>Most kulaks refused to cooperate, often destroying livestock and other property rather than submitting to collectivization  </a:t>
            </a:r>
          </a:p>
          <a:p>
            <a:pPr lvl="2"/>
            <a:r>
              <a:rPr lang="en-US" dirty="0" smtClean="0"/>
              <a:t>Caused devastating famine </a:t>
            </a:r>
          </a:p>
          <a:p>
            <a:pPr lvl="2"/>
            <a:r>
              <a:rPr lang="en-US" dirty="0" smtClean="0"/>
              <a:t>Early 1930s – millions of kulaks were killed or deported to Siberia</a:t>
            </a:r>
          </a:p>
          <a:p>
            <a:pPr lvl="1"/>
            <a:r>
              <a:rPr lang="en-US" dirty="0" smtClean="0"/>
              <a:t>Never successful 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easants who participated were unmotivated</a:t>
            </a:r>
          </a:p>
          <a:p>
            <a:pPr lvl="2"/>
            <a:r>
              <a:rPr lang="en-US" dirty="0" smtClean="0"/>
              <a:t>Agricultural production remained low</a:t>
            </a:r>
            <a:endParaRPr lang="en-US" dirty="0"/>
          </a:p>
        </p:txBody>
      </p:sp>
      <p:pic>
        <p:nvPicPr>
          <p:cNvPr id="34818" name="Picture 2" descr="http://upload.wikimedia.org/wikipedia/commons/thumb/7/72/Children_are_digging_up_frozen_potatoes_in_the_field_of_a_collective_farm._Udachne_village,_Donec%E2%80%99k_oblast._1933.jpg/220px-Children_are_digging_up_frozen_potatoes_in_the_field_of_a_collective_farm._Udachne_village,_Donec%E2%80%99k_oblast._1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9653" y="228600"/>
            <a:ext cx="2425700" cy="1819276"/>
          </a:xfrm>
          <a:prstGeom prst="rect">
            <a:avLst/>
          </a:prstGeom>
          <a:noFill/>
        </p:spPr>
      </p:pic>
      <p:pic>
        <p:nvPicPr>
          <p:cNvPr id="34820" name="Picture 4" descr="https://www.mtholyoke.edu/courses/rschwart/hist151/russian_revolution/stalin_despot/album/images/emaciated_children_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130588"/>
            <a:ext cx="2667000" cy="200025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273906"/>
            <a:ext cx="3810000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381000"/>
            <a:ext cx="4114800" cy="6781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Under Stalin, the government built massive factories for metallurgy, mining, and electric power to </a:t>
            </a:r>
          </a:p>
          <a:p>
            <a:pPr lvl="1"/>
            <a:r>
              <a:rPr lang="en-US" dirty="0" smtClean="0"/>
              <a:t>Five-year plans – set clear priorities for industrial development, including expected output levels and new facilities</a:t>
            </a:r>
            <a:endParaRPr lang="en-US" dirty="0"/>
          </a:p>
          <a:p>
            <a:pPr lvl="1"/>
            <a:r>
              <a:rPr lang="en-US" dirty="0" smtClean="0"/>
              <a:t>Made Russia an industrial country independent of Western-dominated world banking and trading patterns</a:t>
            </a:r>
          </a:p>
          <a:p>
            <a:pPr lvl="1"/>
            <a:r>
              <a:rPr lang="en-US" dirty="0" smtClean="0"/>
              <a:t>Russia’s great natural resources prepared for possible war with Hitler’s anticommunist Germany</a:t>
            </a:r>
          </a:p>
          <a:p>
            <a:pPr lvl="1"/>
            <a:r>
              <a:rPr lang="en-US" dirty="0" smtClean="0"/>
              <a:t>Rapid industrial growth occurred</a:t>
            </a:r>
          </a:p>
          <a:p>
            <a:pPr lvl="2"/>
            <a:r>
              <a:rPr lang="en-US" dirty="0" smtClean="0"/>
              <a:t>During the first two five-year plans, to 1937 - (while West is experiencing economic depression) Soviet output of machinery and metal products grew significantly</a:t>
            </a:r>
          </a:p>
          <a:p>
            <a:pPr lvl="2"/>
            <a:r>
              <a:rPr lang="en-US" dirty="0" smtClean="0"/>
              <a:t>Soviet Union – third industrial power </a:t>
            </a:r>
          </a:p>
          <a:p>
            <a:pPr lvl="3"/>
            <a:r>
              <a:rPr lang="en-US" dirty="0"/>
              <a:t>B</a:t>
            </a:r>
            <a:r>
              <a:rPr lang="en-US" dirty="0" smtClean="0"/>
              <a:t>ehind Germany and United States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981200"/>
            <a:ext cx="4689605" cy="33048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52400"/>
            <a:ext cx="7772400" cy="1143000"/>
          </a:xfrm>
        </p:spPr>
        <p:txBody>
          <a:bodyPr/>
          <a:lstStyle/>
          <a:p>
            <a:r>
              <a:rPr lang="en-US" dirty="0" smtClean="0"/>
              <a:t>Toward and Industrial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2362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Increasing numbers of people were crowded into inadequate housing</a:t>
            </a:r>
          </a:p>
          <a:p>
            <a:pPr lvl="1"/>
            <a:r>
              <a:rPr lang="en-US" dirty="0" smtClean="0"/>
              <a:t>Government reluctant to put too many resources into housing</a:t>
            </a:r>
          </a:p>
          <a:p>
            <a:r>
              <a:rPr lang="en-US" dirty="0" smtClean="0"/>
              <a:t>Factory discipline was strict as communist managers tried to instill new habits into former peasants</a:t>
            </a:r>
          </a:p>
          <a:p>
            <a:r>
              <a:rPr lang="en-US" dirty="0" smtClean="0"/>
              <a:t>Communist policy quickly built up a network of welfare services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ven more than the West</a:t>
            </a:r>
            <a:endParaRPr lang="en-US" dirty="0"/>
          </a:p>
        </p:txBody>
      </p:sp>
      <p:pic>
        <p:nvPicPr>
          <p:cNvPr id="32770" name="Picture 2" descr="http://www.marxists.org/history/ussr/art/photography/workers/russia/moscow/constructing-apartment/building-apart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048000"/>
            <a:ext cx="5029200" cy="3169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91281"/>
            <a:ext cx="7772400" cy="5794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Totalitarian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625" y="601530"/>
            <a:ext cx="9067800" cy="351327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Stalin combined his industrialization program with a new intensification of government police procedures</a:t>
            </a:r>
          </a:p>
          <a:p>
            <a:pPr lvl="1"/>
            <a:r>
              <a:rPr lang="en-US" dirty="0" smtClean="0"/>
              <a:t>Used the party and state apparatus to monopolize power even more than Hitler’s state attempted</a:t>
            </a:r>
          </a:p>
          <a:p>
            <a:pPr lvl="1"/>
            <a:r>
              <a:rPr lang="en-US" dirty="0" smtClean="0"/>
              <a:t>Opponents and imagined opponents of his version of communism were executed</a:t>
            </a:r>
          </a:p>
          <a:p>
            <a:pPr lvl="2"/>
            <a:r>
              <a:rPr lang="en-US" dirty="0" smtClean="0"/>
              <a:t>1937-1938: the great purge</a:t>
            </a:r>
          </a:p>
          <a:p>
            <a:pPr lvl="3"/>
            <a:r>
              <a:rPr lang="en-US" dirty="0" smtClean="0"/>
              <a:t>Hundreds of party leaders intimidated into confessing imaginary crimes against the state</a:t>
            </a:r>
          </a:p>
          <a:p>
            <a:pPr lvl="4"/>
            <a:r>
              <a:rPr lang="en-US" dirty="0" smtClean="0"/>
              <a:t>Most put to death</a:t>
            </a:r>
          </a:p>
          <a:p>
            <a:pPr lvl="2"/>
            <a:r>
              <a:rPr lang="en-US" dirty="0" smtClean="0"/>
              <a:t>Thousands of people sent to Siberian labor camps</a:t>
            </a:r>
          </a:p>
          <a:p>
            <a:pPr lvl="1"/>
            <a:r>
              <a:rPr lang="en-US" dirty="0" smtClean="0"/>
              <a:t>News outlets were monopolized by the state the party</a:t>
            </a:r>
          </a:p>
          <a:p>
            <a:pPr lvl="1"/>
            <a:r>
              <a:rPr lang="en-US" dirty="0" smtClean="0"/>
              <a:t>1934 - Secret police renamed Ministry of Internal Affairs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tmosphere of terror spread in Soviet Society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237302"/>
            <a:ext cx="3131057" cy="2174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4038600"/>
            <a:ext cx="4572000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deathcamps.org/occupation/pic/lvovnkv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58200" cy="6431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"/>
            <a:ext cx="8610600" cy="4572000"/>
          </a:xfrm>
        </p:spPr>
        <p:txBody>
          <a:bodyPr/>
          <a:lstStyle/>
          <a:p>
            <a:r>
              <a:rPr lang="en-US" dirty="0" smtClean="0"/>
              <a:t>In foreign policy, Stalin had to pay close attention to Nazi Germany</a:t>
            </a:r>
          </a:p>
          <a:p>
            <a:pPr lvl="1"/>
            <a:r>
              <a:rPr lang="en-US" dirty="0" smtClean="0"/>
              <a:t>Hitler hated the Slavic peoples and communism, and wanted to create a “living room” for Germany to the east</a:t>
            </a:r>
          </a:p>
          <a:p>
            <a:pPr lvl="1"/>
            <a:r>
              <a:rPr lang="en-US" dirty="0" smtClean="0"/>
              <a:t>Stalin initially hoped that he could cooperate with Western democracies in blocking the German threat</a:t>
            </a:r>
          </a:p>
          <a:p>
            <a:pPr lvl="2"/>
            <a:r>
              <a:rPr lang="en-US" dirty="0" smtClean="0"/>
              <a:t>Cooperated in the Spanish Civil War in 1936 and 1937 , but France and Britain incapable of forceful action and were suspicious of the Soviets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971800"/>
            <a:ext cx="4371975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95800" y="381000"/>
            <a:ext cx="4572000" cy="6477000"/>
          </a:xfrm>
        </p:spPr>
        <p:txBody>
          <a:bodyPr>
            <a:normAutofit/>
          </a:bodyPr>
          <a:lstStyle/>
          <a:p>
            <a:r>
              <a:rPr lang="en-US" dirty="0" smtClean="0"/>
              <a:t>1939 – Ribbentrop-Molotov pact</a:t>
            </a:r>
          </a:p>
          <a:p>
            <a:pPr lvl="1"/>
            <a:r>
              <a:rPr lang="en-US" dirty="0" smtClean="0"/>
              <a:t>Stalin’s historic agreement with Hitler</a:t>
            </a:r>
          </a:p>
          <a:p>
            <a:pPr lvl="1"/>
            <a:r>
              <a:rPr lang="en-US" dirty="0" smtClean="0"/>
              <a:t>Bought some time for greater war preparation </a:t>
            </a:r>
            <a:endParaRPr lang="en-US" dirty="0"/>
          </a:p>
          <a:p>
            <a:pPr lvl="1"/>
            <a:r>
              <a:rPr lang="en-US" dirty="0"/>
              <a:t>E</a:t>
            </a:r>
            <a:r>
              <a:rPr lang="en-US" dirty="0" smtClean="0"/>
              <a:t>nabled Soviet troops to attack eastern Poland and Finland 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egain territories lost in WWI</a:t>
            </a:r>
          </a:p>
          <a:p>
            <a:pPr lvl="2"/>
            <a:r>
              <a:rPr lang="en-US" dirty="0" smtClean="0"/>
              <a:t>Revival of Russia’s long interest in conquest</a:t>
            </a:r>
          </a:p>
          <a:p>
            <a:r>
              <a:rPr lang="en-US" dirty="0" smtClean="0"/>
              <a:t>The Nazis, after occupying France and being defeated in Britain, turn east towards the Soviet Union</a:t>
            </a:r>
          </a:p>
          <a:p>
            <a:pPr lvl="1"/>
            <a:r>
              <a:rPr lang="en-US" dirty="0" smtClean="0"/>
              <a:t>1941 – Nazis invade Soviet Union</a:t>
            </a:r>
          </a:p>
          <a:p>
            <a:pPr lvl="1"/>
            <a:r>
              <a:rPr lang="en-US" dirty="0" smtClean="0"/>
              <a:t>Soviet Union allied with Western Powers, including United States</a:t>
            </a:r>
            <a:endParaRPr lang="en-US" dirty="0"/>
          </a:p>
        </p:txBody>
      </p:sp>
      <p:pic>
        <p:nvPicPr>
          <p:cNvPr id="29698" name="Picture 2" descr="http://www.english-online.at/history/world-war-2/operation-barbarossa-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429000"/>
            <a:ext cx="4191000" cy="3143250"/>
          </a:xfrm>
          <a:prstGeom prst="rect">
            <a:avLst/>
          </a:prstGeom>
          <a:noFill/>
        </p:spPr>
      </p:pic>
      <p:pic>
        <p:nvPicPr>
          <p:cNvPr id="29700" name="Picture 4" descr="http://www.johndclare.net/images/Roadto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04800"/>
            <a:ext cx="2286000" cy="2977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21149"/>
            <a:ext cx="2667000" cy="427038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Russian Revolution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6187"/>
            <a:ext cx="8686800" cy="45720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March 1917 – strikes and food riots broke out in Russia’s capital, Petrograd (renamed St. Petersburg in 1991)</a:t>
            </a:r>
          </a:p>
          <a:p>
            <a:pPr lvl="1"/>
            <a:r>
              <a:rPr lang="en-US" sz="1600" dirty="0" smtClean="0"/>
              <a:t>Misery of WWI</a:t>
            </a:r>
          </a:p>
          <a:p>
            <a:pPr lvl="1"/>
            <a:r>
              <a:rPr lang="en-US" sz="1600" dirty="0" smtClean="0"/>
              <a:t>Conditions of early industrialization</a:t>
            </a:r>
          </a:p>
          <a:p>
            <a:pPr lvl="1"/>
            <a:r>
              <a:rPr lang="en-US" sz="1600" dirty="0" smtClean="0"/>
              <a:t>Incomplete rural reform</a:t>
            </a:r>
          </a:p>
          <a:p>
            <a:pPr lvl="1"/>
            <a:r>
              <a:rPr lang="en-US" sz="1600" dirty="0" smtClean="0"/>
              <a:t>Unresponsive political system</a:t>
            </a:r>
          </a:p>
          <a:p>
            <a:r>
              <a:rPr lang="en-US" sz="1600" dirty="0" smtClean="0"/>
              <a:t>Rioters wanted food, work, and a new political regime</a:t>
            </a:r>
          </a:p>
          <a:p>
            <a:r>
              <a:rPr lang="en-US" sz="1600" dirty="0" smtClean="0"/>
              <a:t>A council of workers (called a soviet) took over the city government and arrested the tsar’s ministers</a:t>
            </a:r>
          </a:p>
          <a:p>
            <a:pPr lvl="1"/>
            <a:r>
              <a:rPr lang="en-US" sz="1600" dirty="0" smtClean="0"/>
              <a:t>Tsar Nicholas abdicated, the Duma declared Russia a republic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755366"/>
            <a:ext cx="5943600" cy="3811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457200"/>
            <a:ext cx="3429000" cy="609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Soviet Union’s new industrial base proved vital in providing the material needed for war</a:t>
            </a:r>
          </a:p>
          <a:p>
            <a:r>
              <a:rPr lang="en-US" dirty="0" smtClean="0"/>
              <a:t>Cities such as Leningrad and Stalingrad were overwhelmed by Germans for months, with huge loss of life</a:t>
            </a:r>
          </a:p>
          <a:p>
            <a:r>
              <a:rPr lang="en-US" dirty="0" smtClean="0"/>
              <a:t>1943 – Red Army pressed westward </a:t>
            </a:r>
          </a:p>
          <a:p>
            <a:r>
              <a:rPr lang="en-US" dirty="0" smtClean="0"/>
              <a:t>Russia was able to regain its former western boundaries at the expense of nations such as Poland</a:t>
            </a:r>
            <a:endParaRPr lang="en-US" dirty="0"/>
          </a:p>
        </p:txBody>
      </p:sp>
      <p:pic>
        <p:nvPicPr>
          <p:cNvPr id="28676" name="Picture 4" descr="File:Stalingrad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39394"/>
            <a:ext cx="4403332" cy="326580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706368"/>
            <a:ext cx="272415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772400" cy="5794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Soviet Union as a Superpower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731838"/>
            <a:ext cx="4495800" cy="604996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Soviet Union emerged as a world power</a:t>
            </a:r>
          </a:p>
          <a:p>
            <a:pPr lvl="1"/>
            <a:r>
              <a:rPr lang="en-US" dirty="0" smtClean="0"/>
              <a:t>Industrialization </a:t>
            </a:r>
          </a:p>
          <a:p>
            <a:pPr lvl="2"/>
            <a:r>
              <a:rPr lang="en-US" dirty="0" smtClean="0"/>
              <a:t>Weapon development – atomic and hydrogen bombs</a:t>
            </a:r>
          </a:p>
          <a:p>
            <a:pPr lvl="1"/>
            <a:r>
              <a:rPr lang="en-US" dirty="0" smtClean="0"/>
              <a:t>WWII push westward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stablished a protectorate over the communist regime of North Korea to match the American protectorate in South Korea</a:t>
            </a:r>
          </a:p>
          <a:p>
            <a:pPr lvl="1"/>
            <a:r>
              <a:rPr lang="en-US" dirty="0" smtClean="0"/>
              <a:t>Aided the victorious Communist party in China </a:t>
            </a:r>
          </a:p>
          <a:p>
            <a:pPr lvl="1"/>
            <a:r>
              <a:rPr lang="en-US" dirty="0" smtClean="0"/>
              <a:t>1970s – New ally in communist Vietnam</a:t>
            </a:r>
          </a:p>
          <a:p>
            <a:pPr lvl="2"/>
            <a:r>
              <a:rPr lang="en-US" dirty="0" smtClean="0"/>
              <a:t>Provided naval bases for Russian fleet</a:t>
            </a:r>
          </a:p>
          <a:p>
            <a:pPr lvl="1"/>
            <a:r>
              <a:rPr lang="en-US" dirty="0" smtClean="0"/>
              <a:t>Growing military and economic strength gave the postwar Soviet Union new leverage in the Middle East, Africa, and even parts of Latin America</a:t>
            </a:r>
          </a:p>
          <a:p>
            <a:pPr lvl="2"/>
            <a:r>
              <a:rPr lang="en-US" dirty="0" smtClean="0"/>
              <a:t>1960s – allied with Cuba </a:t>
            </a:r>
          </a:p>
          <a:p>
            <a:pPr lvl="3"/>
            <a:r>
              <a:rPr lang="en-US" dirty="0" smtClean="0"/>
              <a:t>Cuban Missile Crisis</a:t>
            </a:r>
          </a:p>
          <a:p>
            <a:endParaRPr lang="en-US" dirty="0"/>
          </a:p>
        </p:txBody>
      </p:sp>
      <p:pic>
        <p:nvPicPr>
          <p:cNvPr id="1026" name="Picture 2" descr="http://carnegieendowment.org/images/article_images/figure2-web-02-4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93126"/>
            <a:ext cx="426719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lutoniumpandemonium.files.wordpress.com/2012/10/arms_race_196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222" y="838200"/>
            <a:ext cx="2969953" cy="220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New Soviet Empire in Eastern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4572000" cy="585179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Clearest extension of the Soviet sphere developed right after WWII in eastern Europe</a:t>
            </a:r>
          </a:p>
          <a:p>
            <a:pPr lvl="1"/>
            <a:r>
              <a:rPr lang="en-US" dirty="0" smtClean="0"/>
              <a:t>Helped launch the cold war</a:t>
            </a:r>
          </a:p>
          <a:p>
            <a:r>
              <a:rPr lang="en-US" dirty="0" smtClean="0"/>
              <a:t>The small nations of eastern Europe (mostly new or revived after WWI) had gone through a troubled period between the world wars</a:t>
            </a:r>
          </a:p>
          <a:p>
            <a:pPr lvl="1"/>
            <a:r>
              <a:rPr lang="en-US" dirty="0" smtClean="0"/>
              <a:t>Vulnerable to Nazi and then Soviet advances</a:t>
            </a:r>
          </a:p>
          <a:p>
            <a:pPr lvl="1"/>
            <a:r>
              <a:rPr lang="en-US" dirty="0" smtClean="0"/>
              <a:t>By 1918 -Consumed by nationalist excitement at independence</a:t>
            </a:r>
          </a:p>
          <a:p>
            <a:pPr lvl="1"/>
            <a:r>
              <a:rPr lang="en-US" dirty="0" smtClean="0"/>
              <a:t>Bitter rivalries weakened them diplomatically and economically</a:t>
            </a:r>
          </a:p>
          <a:p>
            <a:pPr lvl="1"/>
            <a:r>
              <a:rPr lang="en-US" dirty="0" smtClean="0"/>
              <a:t>Most went from democratic to authoritarian governments</a:t>
            </a:r>
          </a:p>
          <a:p>
            <a:pPr lvl="2"/>
            <a:r>
              <a:rPr lang="en-US" dirty="0" smtClean="0"/>
              <a:t>Poland – dictator</a:t>
            </a:r>
          </a:p>
          <a:p>
            <a:pPr lvl="2"/>
            <a:r>
              <a:rPr lang="en-US" dirty="0" smtClean="0"/>
              <a:t>Yugoslavia - monarch</a:t>
            </a:r>
          </a:p>
          <a:p>
            <a:pPr lvl="1"/>
            <a:r>
              <a:rPr lang="en-US" dirty="0" smtClean="0"/>
              <a:t>Social tensions</a:t>
            </a:r>
          </a:p>
          <a:p>
            <a:pPr lvl="1"/>
            <a:r>
              <a:rPr lang="en-US" dirty="0" smtClean="0"/>
              <a:t>Remained primarily agricultural and heavily dependent on sales to western Europe</a:t>
            </a:r>
          </a:p>
          <a:p>
            <a:pPr lvl="2"/>
            <a:r>
              <a:rPr lang="en-US" dirty="0" smtClean="0"/>
              <a:t>Hurt by the depression</a:t>
            </a:r>
          </a:p>
          <a:p>
            <a:pPr lvl="1"/>
            <a:r>
              <a:rPr lang="en-US" dirty="0" smtClean="0"/>
              <a:t>Most nations tried to block land reforms</a:t>
            </a:r>
            <a:endParaRPr lang="en-US" dirty="0"/>
          </a:p>
        </p:txBody>
      </p:sp>
      <p:pic>
        <p:nvPicPr>
          <p:cNvPr id="2050" name="Picture 2" descr="http://www.worldology.com/Europe/images/interw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897" y="1981200"/>
            <a:ext cx="408670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609600"/>
            <a:ext cx="3733800" cy="6096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Nazis would attack eastern Europe</a:t>
            </a:r>
          </a:p>
          <a:p>
            <a:pPr lvl="1"/>
            <a:r>
              <a:rPr lang="en-US" dirty="0" smtClean="0"/>
              <a:t>Ineffective Western response</a:t>
            </a:r>
          </a:p>
          <a:p>
            <a:pPr lvl="1"/>
            <a:r>
              <a:rPr lang="en-US" dirty="0" smtClean="0"/>
              <a:t>Czechoslovakia, Poland, and Yugoslavia seized by German or Italian forces</a:t>
            </a:r>
          </a:p>
          <a:p>
            <a:r>
              <a:rPr lang="en-US" dirty="0" smtClean="0"/>
              <a:t>Several other east European authoritarians allied themselves directly with Hitler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hared ideological leanings  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ear of the Soviet Union</a:t>
            </a:r>
          </a:p>
          <a:p>
            <a:r>
              <a:rPr lang="en-US" dirty="0"/>
              <a:t>E</a:t>
            </a:r>
            <a:r>
              <a:rPr lang="en-US" dirty="0" smtClean="0"/>
              <a:t>astern Europe fell under Nazi control for four years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ompelled to provide troops and labor for Hitler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ubject to Holocaust attack on the Jews</a:t>
            </a:r>
            <a:endParaRPr lang="en-US" dirty="0"/>
          </a:p>
        </p:txBody>
      </p:sp>
      <p:pic>
        <p:nvPicPr>
          <p:cNvPr id="25602" name="Picture 2" descr="http://www.holocaust.com.au/lb/images/liberation_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7752" y="304800"/>
            <a:ext cx="4670352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2667000" cy="6705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1943 -The </a:t>
            </a:r>
            <a:r>
              <a:rPr lang="en-US" dirty="0" smtClean="0"/>
              <a:t>Red Armies </a:t>
            </a:r>
            <a:r>
              <a:rPr lang="en-US" dirty="0" smtClean="0"/>
              <a:t>directly liberated </a:t>
            </a:r>
            <a:r>
              <a:rPr lang="en-US" dirty="0" smtClean="0"/>
              <a:t>all of eastern Europe and the eastern part of Germany to the Elbe River</a:t>
            </a:r>
          </a:p>
          <a:p>
            <a:pPr lvl="1"/>
            <a:r>
              <a:rPr lang="en-US" dirty="0" smtClean="0"/>
              <a:t>Exceptions: Greece and Yugoslavia</a:t>
            </a:r>
          </a:p>
          <a:p>
            <a:r>
              <a:rPr lang="en-US" dirty="0" smtClean="0"/>
              <a:t>1945-</a:t>
            </a:r>
            <a:r>
              <a:rPr lang="en-US" dirty="0" smtClean="0"/>
              <a:t>1948 </a:t>
            </a:r>
            <a:r>
              <a:rPr lang="en-US" dirty="0" smtClean="0"/>
              <a:t>– Soviet military might and collaboration with local communist movements crushed opposition parties and forced out noncommunist </a:t>
            </a:r>
            <a:r>
              <a:rPr lang="en-US" dirty="0" smtClean="0"/>
              <a:t>regimes</a:t>
            </a:r>
          </a:p>
          <a:p>
            <a:pPr lvl="1"/>
            <a:r>
              <a:rPr lang="en-US" dirty="0" smtClean="0"/>
              <a:t>Soviet takeover of eastern Europe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678656"/>
            <a:ext cx="5662619" cy="4891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4038600" cy="6324600"/>
          </a:xfrm>
        </p:spPr>
        <p:txBody>
          <a:bodyPr>
            <a:normAutofit/>
          </a:bodyPr>
          <a:lstStyle/>
          <a:p>
            <a:pPr lvl="0">
              <a:buClr>
                <a:srgbClr val="D34817"/>
              </a:buClr>
            </a:pPr>
            <a:r>
              <a:rPr lang="en-US" sz="2200" dirty="0">
                <a:solidFill>
                  <a:prstClr val="black"/>
                </a:solidFill>
              </a:rPr>
              <a:t>Early 1950s – New Soviet-sponsored regimes </a:t>
            </a:r>
          </a:p>
          <a:p>
            <a:pPr lvl="1">
              <a:buClr>
                <a:srgbClr val="9B2D1F"/>
              </a:buClr>
            </a:pPr>
            <a:r>
              <a:rPr lang="en-US" sz="2000" dirty="0">
                <a:solidFill>
                  <a:prstClr val="black"/>
                </a:solidFill>
              </a:rPr>
              <a:t>Attacked possible rivals for power</a:t>
            </a:r>
          </a:p>
          <a:p>
            <a:pPr lvl="2">
              <a:buClr>
                <a:srgbClr val="D34817">
                  <a:tint val="60000"/>
                </a:srgbClr>
              </a:buClr>
            </a:pPr>
            <a:r>
              <a:rPr lang="en-US" sz="1700" dirty="0">
                <a:solidFill>
                  <a:prstClr val="black"/>
                </a:solidFill>
              </a:rPr>
              <a:t>Including Catholic church</a:t>
            </a:r>
          </a:p>
          <a:p>
            <a:pPr lvl="1">
              <a:buClr>
                <a:srgbClr val="9B2D1F"/>
              </a:buClr>
            </a:pPr>
            <a:r>
              <a:rPr lang="en-US" sz="2000" dirty="0">
                <a:solidFill>
                  <a:prstClr val="black"/>
                </a:solidFill>
              </a:rPr>
              <a:t>Implemented mass education and propaganda</a:t>
            </a:r>
          </a:p>
          <a:p>
            <a:pPr lvl="1">
              <a:buClr>
                <a:srgbClr val="9B2D1F"/>
              </a:buClr>
            </a:pPr>
            <a:r>
              <a:rPr lang="en-US" sz="2000" dirty="0">
                <a:solidFill>
                  <a:prstClr val="black"/>
                </a:solidFill>
              </a:rPr>
              <a:t>Collectivization of agriculture ended the large estate system</a:t>
            </a:r>
          </a:p>
          <a:p>
            <a:pPr lvl="1">
              <a:buClr>
                <a:srgbClr val="9B2D1F"/>
              </a:buClr>
            </a:pPr>
            <a:r>
              <a:rPr lang="en-US" sz="2000" dirty="0">
                <a:solidFill>
                  <a:prstClr val="black"/>
                </a:solidFill>
              </a:rPr>
              <a:t>Industrialization was pushed through successive five-year plans</a:t>
            </a:r>
          </a:p>
          <a:p>
            <a:pPr lvl="1">
              <a:buClr>
                <a:srgbClr val="9B2D1F"/>
              </a:buClr>
            </a:pPr>
            <a:r>
              <a:rPr lang="en-US" sz="2000" dirty="0">
                <a:solidFill>
                  <a:prstClr val="black"/>
                </a:solidFill>
              </a:rPr>
              <a:t>After formation of NATO, most east European nations joined the Warsaw Pact</a:t>
            </a:r>
          </a:p>
          <a:p>
            <a:pPr lvl="2">
              <a:buClr>
                <a:srgbClr val="D34817">
                  <a:tint val="60000"/>
                </a:srgbClr>
              </a:buClr>
            </a:pPr>
            <a:r>
              <a:rPr lang="en-US" sz="1700" dirty="0">
                <a:solidFill>
                  <a:prstClr val="black"/>
                </a:solidFill>
              </a:rPr>
              <a:t>Common defense alliance</a:t>
            </a:r>
          </a:p>
          <a:p>
            <a:pPr lvl="1">
              <a:buClr>
                <a:srgbClr val="9B2D1F"/>
              </a:buClr>
            </a:pPr>
            <a:r>
              <a:rPr lang="en-US" sz="2000" dirty="0">
                <a:solidFill>
                  <a:prstClr val="black"/>
                </a:solidFill>
              </a:rPr>
              <a:t>Soviet troops stationed throughout Eastern Europe</a:t>
            </a:r>
          </a:p>
          <a:p>
            <a:pPr lvl="2">
              <a:buClr>
                <a:srgbClr val="D34817">
                  <a:tint val="60000"/>
                </a:srgbClr>
              </a:buClr>
            </a:pPr>
            <a:r>
              <a:rPr lang="en-US" sz="1700" dirty="0">
                <a:solidFill>
                  <a:prstClr val="black"/>
                </a:solidFill>
              </a:rPr>
              <a:t>Confront the Western alliance</a:t>
            </a:r>
          </a:p>
          <a:p>
            <a:pPr lvl="2">
              <a:buClr>
                <a:srgbClr val="D34817">
                  <a:tint val="60000"/>
                </a:srgbClr>
              </a:buClr>
            </a:pPr>
            <a:r>
              <a:rPr lang="en-US" sz="1700" dirty="0">
                <a:solidFill>
                  <a:prstClr val="black"/>
                </a:solidFill>
              </a:rPr>
              <a:t>Monitor new regimes and loyalty to the cause</a:t>
            </a:r>
          </a:p>
          <a:p>
            <a:endParaRPr lang="en-US" dirty="0"/>
          </a:p>
        </p:txBody>
      </p:sp>
      <p:pic>
        <p:nvPicPr>
          <p:cNvPr id="1026" name="Picture 2" descr="http://guweb2.gonzaga.edu/faculty/brunell/wegermany_files/Europemap-19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4257675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8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sers.erols.com/mwhite28/images/ussr195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58753" cy="631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48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3505200"/>
            <a:ext cx="3649145" cy="3200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1953 – dissatisfaction with tight controls in East Germany brought workers’ uprising</a:t>
            </a:r>
          </a:p>
          <a:p>
            <a:pPr lvl="1"/>
            <a:r>
              <a:rPr lang="en-US" dirty="0" smtClean="0"/>
              <a:t>Repressed by Soviet troops</a:t>
            </a:r>
          </a:p>
          <a:p>
            <a:pPr lvl="1"/>
            <a:r>
              <a:rPr lang="en-US" dirty="0" smtClean="0"/>
              <a:t>Widespread exodus to West Germany</a:t>
            </a:r>
          </a:p>
          <a:p>
            <a:pPr lvl="2"/>
            <a:r>
              <a:rPr lang="en-US" dirty="0" smtClean="0"/>
              <a:t>1961 – Berlin </a:t>
            </a:r>
            <a:r>
              <a:rPr lang="en-US" dirty="0" smtClean="0"/>
              <a:t>Wall built to contain the flow</a:t>
            </a:r>
            <a:endParaRPr lang="en-US" dirty="0" smtClean="0"/>
          </a:p>
          <a:p>
            <a:pPr lvl="2"/>
            <a:r>
              <a:rPr lang="en-US" dirty="0" smtClean="0"/>
              <a:t>All along the new borders of eastern Europe, barbed wire fences and armed patrols kept people </a:t>
            </a:r>
            <a:r>
              <a:rPr lang="en-US" dirty="0" smtClean="0"/>
              <a:t>in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3716889" cy="28135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8600"/>
            <a:ext cx="4090771" cy="2749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3313782"/>
            <a:ext cx="2419670" cy="31095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0923" y="3810000"/>
            <a:ext cx="2320182" cy="2267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371600"/>
            <a:ext cx="7772400" cy="4572000"/>
          </a:xfrm>
        </p:spPr>
        <p:txBody>
          <a:bodyPr/>
          <a:lstStyle/>
          <a:p>
            <a:pPr lvl="0">
              <a:buClr>
                <a:srgbClr val="D34817"/>
              </a:buClr>
            </a:pPr>
            <a:r>
              <a:rPr lang="en-US" dirty="0">
                <a:solidFill>
                  <a:prstClr val="black"/>
                </a:solidFill>
              </a:rPr>
              <a:t>1956 – relaxation of Stalinism</a:t>
            </a:r>
          </a:p>
          <a:p>
            <a:pPr lvl="1">
              <a:buClr>
                <a:srgbClr val="9B2D1F"/>
              </a:buClr>
            </a:pPr>
            <a:r>
              <a:rPr lang="en-US" dirty="0">
                <a:solidFill>
                  <a:prstClr val="black"/>
                </a:solidFill>
              </a:rPr>
              <a:t>More liberal communist leaders arose in Hungary and Poland, creating greater freedom within </a:t>
            </a:r>
            <a:r>
              <a:rPr lang="en-US" dirty="0" smtClean="0">
                <a:solidFill>
                  <a:prstClr val="black"/>
                </a:solidFill>
              </a:rPr>
              <a:t>communism</a:t>
            </a:r>
          </a:p>
          <a:p>
            <a:pPr lvl="2">
              <a:buClr>
                <a:srgbClr val="9B2D1F"/>
              </a:buClr>
            </a:pPr>
            <a:r>
              <a:rPr lang="en-US" dirty="0" smtClean="0">
                <a:solidFill>
                  <a:prstClr val="black"/>
                </a:solidFill>
              </a:rPr>
              <a:t>Poland </a:t>
            </a:r>
          </a:p>
          <a:p>
            <a:pPr lvl="3">
              <a:buClr>
                <a:srgbClr val="9B2D1F"/>
              </a:buClr>
            </a:pPr>
            <a:r>
              <a:rPr lang="en-US" dirty="0" smtClean="0">
                <a:solidFill>
                  <a:prstClr val="black"/>
                </a:solidFill>
              </a:rPr>
              <a:t>Allowed to halt agricultural collectivization, establishing widespread peasant ownership of land</a:t>
            </a:r>
          </a:p>
          <a:p>
            <a:pPr lvl="3">
              <a:buClr>
                <a:srgbClr val="9B2D1F"/>
              </a:buClr>
            </a:pPr>
            <a:r>
              <a:rPr lang="en-US" dirty="0" smtClean="0">
                <a:solidFill>
                  <a:prstClr val="black"/>
                </a:solidFill>
              </a:rPr>
              <a:t>Catholic Church gained greater tolerance</a:t>
            </a:r>
          </a:p>
          <a:p>
            <a:pPr lvl="2">
              <a:buClr>
                <a:srgbClr val="9B2D1F"/>
              </a:buClr>
            </a:pPr>
            <a:r>
              <a:rPr lang="en-US" dirty="0" smtClean="0">
                <a:solidFill>
                  <a:prstClr val="black"/>
                </a:solidFill>
              </a:rPr>
              <a:t>Hungary </a:t>
            </a:r>
          </a:p>
          <a:p>
            <a:pPr lvl="3">
              <a:buClr>
                <a:srgbClr val="9B2D1F"/>
              </a:buClr>
            </a:pPr>
            <a:r>
              <a:rPr lang="en-US" dirty="0" smtClean="0">
                <a:solidFill>
                  <a:prstClr val="black"/>
                </a:solidFill>
              </a:rPr>
              <a:t>New regime was cruelly crushed by Soviet army and replaced by hard-lined Stalinist leadership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92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716" y="152400"/>
            <a:ext cx="7772400" cy="655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Evolution of Domestic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After WWII – Stalinist </a:t>
            </a:r>
            <a:r>
              <a:rPr lang="en-US" dirty="0" smtClean="0"/>
              <a:t>policies continued </a:t>
            </a:r>
            <a:endParaRPr lang="en-US" dirty="0" smtClean="0"/>
          </a:p>
          <a:p>
            <a:pPr lvl="1"/>
            <a:r>
              <a:rPr lang="en-US" dirty="0" smtClean="0"/>
              <a:t>Strict </a:t>
            </a:r>
            <a:r>
              <a:rPr lang="en-US" dirty="0" smtClean="0"/>
              <a:t>Communist party and police controls </a:t>
            </a:r>
          </a:p>
          <a:p>
            <a:pPr lvl="1"/>
            <a:r>
              <a:rPr lang="en-US" dirty="0" smtClean="0"/>
              <a:t>After 1947 – news media blasted America as an evil power and corrupt </a:t>
            </a:r>
            <a:r>
              <a:rPr lang="en-US" dirty="0" smtClean="0"/>
              <a:t>society</a:t>
            </a:r>
          </a:p>
          <a:p>
            <a:pPr lvl="1"/>
            <a:r>
              <a:rPr lang="en-US" dirty="0" smtClean="0"/>
              <a:t>Fearful of a new war with the U.S., many agreed to a strong national government </a:t>
            </a:r>
            <a:endParaRPr lang="en-US" dirty="0" smtClean="0"/>
          </a:p>
          <a:p>
            <a:pPr lvl="1"/>
            <a:r>
              <a:rPr lang="en-US" dirty="0" smtClean="0"/>
              <a:t>Mid 20</a:t>
            </a:r>
            <a:r>
              <a:rPr lang="en-US" baseline="30000" dirty="0" smtClean="0"/>
              <a:t>th</a:t>
            </a:r>
            <a:r>
              <a:rPr lang="en-US" dirty="0" smtClean="0"/>
              <a:t> century - Strict limits on </a:t>
            </a:r>
            <a:r>
              <a:rPr lang="en-US" dirty="0" smtClean="0"/>
              <a:t>travel and outside media kept </a:t>
            </a:r>
            <a:r>
              <a:rPr lang="en-US" dirty="0" smtClean="0"/>
              <a:t>the Soviet Union </a:t>
            </a:r>
            <a:r>
              <a:rPr lang="en-US" dirty="0" smtClean="0"/>
              <a:t>isolated</a:t>
            </a:r>
          </a:p>
          <a:p>
            <a:pPr lvl="2"/>
            <a:r>
              <a:rPr lang="en-US" dirty="0" smtClean="0"/>
              <a:t>Culture and economy removed from world patterns</a:t>
            </a:r>
            <a:endParaRPr lang="en-US" dirty="0" smtClean="0"/>
          </a:p>
          <a:p>
            <a:pPr lvl="1"/>
            <a:r>
              <a:rPr lang="en-US" dirty="0" smtClean="0"/>
              <a:t>Politically – emphasis on central controls</a:t>
            </a:r>
          </a:p>
          <a:p>
            <a:pPr lvl="2"/>
            <a:r>
              <a:rPr lang="en-US" dirty="0" smtClean="0"/>
              <a:t>Party membership was necessary to bureaucratic promotion </a:t>
            </a:r>
            <a:endParaRPr lang="en-US" dirty="0" smtClean="0"/>
          </a:p>
          <a:p>
            <a:pPr lvl="3"/>
            <a:r>
              <a:rPr lang="en-US" dirty="0" smtClean="0"/>
              <a:t>6</a:t>
            </a:r>
            <a:r>
              <a:rPr lang="en-US" dirty="0" smtClean="0"/>
              <a:t>% of population belonged to Communist </a:t>
            </a:r>
            <a:r>
              <a:rPr lang="en-US" dirty="0" smtClean="0"/>
              <a:t>Party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Patrol of the October revo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4728617" cy="29908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257800" y="1447800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Left: Armed </a:t>
            </a:r>
            <a:r>
              <a:rPr lang="en-US" dirty="0"/>
              <a:t>workers and soldiers escorting captured policemen. Petrograd, 1917</a:t>
            </a:r>
          </a:p>
        </p:txBody>
      </p:sp>
      <p:pic>
        <p:nvPicPr>
          <p:cNvPr id="1028" name="Picture 4" descr="File:Демонстрация работниц Путиловского завода в первый день Февральской революции 19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733800"/>
            <a:ext cx="4614083" cy="292417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4876800"/>
            <a:ext cx="3440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Right: workers </a:t>
            </a:r>
            <a:r>
              <a:rPr lang="en-US" dirty="0"/>
              <a:t>protesting in the streets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5794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Soviet Culture: Promoting New Beliefs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6700" y="914400"/>
            <a:ext cx="87630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Government and Communist </a:t>
            </a:r>
            <a:r>
              <a:rPr lang="en-US" dirty="0" smtClean="0"/>
              <a:t>Party </a:t>
            </a:r>
            <a:r>
              <a:rPr lang="en-US" dirty="0" smtClean="0"/>
              <a:t>cultural agenda</a:t>
            </a:r>
          </a:p>
          <a:p>
            <a:pPr lvl="1"/>
            <a:r>
              <a:rPr lang="en-US" dirty="0" smtClean="0"/>
              <a:t>War on Orthodox church and other religions </a:t>
            </a:r>
            <a:r>
              <a:rPr lang="en-US" dirty="0" smtClean="0"/>
              <a:t>to create a secular society</a:t>
            </a:r>
            <a:endParaRPr lang="en-US" dirty="0" smtClean="0"/>
          </a:p>
          <a:p>
            <a:pPr lvl="2"/>
            <a:r>
              <a:rPr lang="en-US" dirty="0" smtClean="0"/>
              <a:t>Did not try to abolish the Orthodox church </a:t>
            </a:r>
            <a:r>
              <a:rPr lang="en-US" dirty="0" smtClean="0"/>
              <a:t>outright</a:t>
            </a:r>
          </a:p>
          <a:p>
            <a:pPr lvl="3"/>
            <a:r>
              <a:rPr lang="en-US" dirty="0" smtClean="0"/>
              <a:t>Barred from giving religious instruction to anyone under 18</a:t>
            </a:r>
            <a:endParaRPr lang="en-US" dirty="0" smtClean="0"/>
          </a:p>
          <a:p>
            <a:pPr lvl="2"/>
            <a:r>
              <a:rPr lang="en-US" dirty="0" smtClean="0"/>
              <a:t>Limited freedom of </a:t>
            </a:r>
            <a:r>
              <a:rPr lang="en-US" dirty="0" smtClean="0"/>
              <a:t>religion for </a:t>
            </a:r>
            <a:r>
              <a:rPr lang="en-US" dirty="0" smtClean="0"/>
              <a:t>Jewish </a:t>
            </a:r>
            <a:r>
              <a:rPr lang="en-US" dirty="0" smtClean="0"/>
              <a:t>minority</a:t>
            </a:r>
            <a:endParaRPr lang="en-US" dirty="0" smtClean="0"/>
          </a:p>
          <a:p>
            <a:pPr lvl="2"/>
            <a:r>
              <a:rPr lang="en-US" dirty="0" smtClean="0"/>
              <a:t>Marxist, scientific orthodoxy</a:t>
            </a:r>
          </a:p>
          <a:p>
            <a:pPr lvl="1"/>
            <a:r>
              <a:rPr lang="en-US" dirty="0" smtClean="0"/>
              <a:t>Artistic, literary styles, and political writings were monitored carefully to ensure that they were pro-Communist Party</a:t>
            </a:r>
          </a:p>
          <a:p>
            <a:pPr lvl="1"/>
            <a:r>
              <a:rPr lang="en-US" dirty="0" smtClean="0"/>
              <a:t>Educational system was used to create a loyal</a:t>
            </a:r>
            <a:r>
              <a:rPr lang="en-US" dirty="0" smtClean="0"/>
              <a:t>, pro-Communist youth</a:t>
            </a:r>
          </a:p>
          <a:p>
            <a:pPr lvl="2"/>
            <a:r>
              <a:rPr lang="en-US" dirty="0" smtClean="0"/>
              <a:t>Train and recruit technicians and bureaucrats</a:t>
            </a:r>
            <a:endParaRPr lang="en-US" dirty="0" smtClean="0"/>
          </a:p>
          <a:p>
            <a:pPr lvl="1"/>
            <a:r>
              <a:rPr lang="en-US" dirty="0" smtClean="0"/>
              <a:t> Opposed Western </a:t>
            </a:r>
            <a:r>
              <a:rPr lang="en-US" dirty="0" smtClean="0"/>
              <a:t>cultural </a:t>
            </a:r>
            <a:r>
              <a:rPr lang="en-US" dirty="0" smtClean="0"/>
              <a:t>elements</a:t>
            </a:r>
            <a:r>
              <a:rPr lang="en-US" dirty="0" smtClean="0"/>
              <a:t> </a:t>
            </a:r>
            <a:r>
              <a:rPr lang="en-US" dirty="0" smtClean="0"/>
              <a:t>of the 19</a:t>
            </a:r>
            <a:r>
              <a:rPr lang="en-US" baseline="30000" dirty="0" smtClean="0"/>
              <a:t>th</a:t>
            </a:r>
            <a:r>
              <a:rPr lang="en-US" dirty="0" smtClean="0"/>
              <a:t> century tsarist elite</a:t>
            </a:r>
          </a:p>
          <a:p>
            <a:pPr lvl="2"/>
            <a:r>
              <a:rPr lang="en-US" dirty="0" smtClean="0"/>
              <a:t>Modern Western styles of art and literature were attacked as corrupt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9100" y="457200"/>
            <a:ext cx="8953500" cy="4572000"/>
          </a:xfrm>
        </p:spPr>
        <p:txBody>
          <a:bodyPr/>
          <a:lstStyle/>
          <a:p>
            <a:r>
              <a:rPr lang="en-US" dirty="0" smtClean="0"/>
              <a:t>Soviet culture placed strong emphasis on science and social science</a:t>
            </a:r>
          </a:p>
          <a:p>
            <a:pPr lvl="1"/>
            <a:r>
              <a:rPr lang="en-US" dirty="0" smtClean="0"/>
              <a:t>Scientists enjoyed great prestige and </a:t>
            </a:r>
            <a:r>
              <a:rPr lang="en-US" dirty="0" smtClean="0"/>
              <a:t>power</a:t>
            </a:r>
          </a:p>
          <a:p>
            <a:pPr lvl="1"/>
            <a:r>
              <a:rPr lang="en-US" dirty="0" smtClean="0"/>
              <a:t>Research heavily funded by government</a:t>
            </a:r>
            <a:endParaRPr lang="en-US" dirty="0" smtClean="0"/>
          </a:p>
          <a:p>
            <a:pPr lvl="1"/>
            <a:r>
              <a:rPr lang="en-US" dirty="0" smtClean="0"/>
              <a:t>Several fundamental discoveries in physics, chemistry, and mathematics</a:t>
            </a:r>
          </a:p>
          <a:p>
            <a:pPr lvl="1"/>
            <a:r>
              <a:rPr lang="en-US" dirty="0" smtClean="0"/>
              <a:t>Contributed to technology and weaponry </a:t>
            </a:r>
            <a:endParaRPr lang="en-US" dirty="0"/>
          </a:p>
        </p:txBody>
      </p:sp>
      <p:pic>
        <p:nvPicPr>
          <p:cNvPr id="20482" name="Picture 2" descr="http://t3.gstatic.com/images?q=tbn:ANd9GcRKuEVO3U5AGalRQ9qZPmfyUk3_gPk2bZ4s7uLa0UTrdEe95e03S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971800"/>
            <a:ext cx="5105400" cy="3428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7772400" cy="427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Economy and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742854"/>
            <a:ext cx="4038600" cy="558174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Between 1920s to 1950s- Soviet Union became </a:t>
            </a:r>
            <a:r>
              <a:rPr lang="en-US" dirty="0" smtClean="0"/>
              <a:t>industrial </a:t>
            </a:r>
            <a:r>
              <a:rPr lang="en-US" dirty="0" smtClean="0"/>
              <a:t>society</a:t>
            </a:r>
          </a:p>
          <a:p>
            <a:pPr lvl="1"/>
            <a:r>
              <a:rPr lang="en-US" dirty="0" smtClean="0"/>
              <a:t>Manufacturing grew </a:t>
            </a:r>
            <a:r>
              <a:rPr lang="en-US" dirty="0" smtClean="0"/>
              <a:t>rapidly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ity </a:t>
            </a:r>
            <a:r>
              <a:rPr lang="en-US" dirty="0" smtClean="0"/>
              <a:t>populations rose to more than 50 percent of population</a:t>
            </a:r>
          </a:p>
          <a:p>
            <a:pPr lvl="1"/>
            <a:r>
              <a:rPr lang="en-US" dirty="0" smtClean="0"/>
              <a:t>By 1950s – most of Eastern Europe was industrialized</a:t>
            </a:r>
          </a:p>
          <a:p>
            <a:pPr lvl="1"/>
            <a:r>
              <a:rPr lang="en-US" dirty="0" smtClean="0"/>
              <a:t>State control of nearly all economic sectors</a:t>
            </a:r>
          </a:p>
          <a:p>
            <a:pPr lvl="2"/>
            <a:r>
              <a:rPr lang="en-US" dirty="0" smtClean="0"/>
              <a:t>Lagged in the priorities it placed on consumer goods</a:t>
            </a:r>
          </a:p>
          <a:p>
            <a:pPr lvl="3"/>
            <a:r>
              <a:rPr lang="en-US" dirty="0" smtClean="0"/>
              <a:t>Automobiles, housing </a:t>
            </a:r>
            <a:r>
              <a:rPr lang="en-US" dirty="0" smtClean="0"/>
              <a:t>construction</a:t>
            </a:r>
          </a:p>
          <a:p>
            <a:pPr lvl="1"/>
            <a:r>
              <a:rPr lang="en-US" dirty="0" smtClean="0"/>
              <a:t>Complaints </a:t>
            </a:r>
            <a:r>
              <a:rPr lang="en-US" dirty="0" smtClean="0"/>
              <a:t>about poor consumer products and long lines to obtain desired goods remained a feature of Soviet and eastern European life</a:t>
            </a:r>
            <a:endParaRPr lang="en-US" dirty="0"/>
          </a:p>
        </p:txBody>
      </p:sp>
      <p:pic>
        <p:nvPicPr>
          <p:cNvPr id="2050" name="Picture 2" descr="http://www.cipe.org/blog/wp-content/uploads/2013/11/Fall-of-Soviet-Union-1991-empty-stor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419" y="3733800"/>
            <a:ext cx="441402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.dailymail.co.uk/i/pix/2013/01/01/article-2255693-16B57A8C000005DC-948_964x6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90600"/>
            <a:ext cx="3390900" cy="227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Soviet family reacted to some of the same pressure of industrialization the Western family experienced</a:t>
            </a:r>
          </a:p>
          <a:p>
            <a:pPr lvl="1"/>
            <a:r>
              <a:rPr lang="en-US" dirty="0" smtClean="0"/>
              <a:t>Massive movement to the cities and crowded housing</a:t>
            </a:r>
            <a:endParaRPr lang="en-US" dirty="0" smtClean="0"/>
          </a:p>
          <a:p>
            <a:pPr lvl="1"/>
            <a:r>
              <a:rPr lang="en-US" dirty="0" smtClean="0"/>
              <a:t>Nuclear </a:t>
            </a:r>
            <a:r>
              <a:rPr lang="en-US" dirty="0" smtClean="0"/>
              <a:t>family unit</a:t>
            </a:r>
          </a:p>
          <a:p>
            <a:pPr lvl="1"/>
            <a:r>
              <a:rPr lang="en-US" dirty="0" smtClean="0"/>
              <a:t>Birth rate dropped</a:t>
            </a:r>
          </a:p>
          <a:p>
            <a:pPr lvl="1"/>
            <a:r>
              <a:rPr lang="en-US" dirty="0" smtClean="0"/>
              <a:t>Declining infant death rates</a:t>
            </a:r>
          </a:p>
          <a:p>
            <a:pPr lvl="2"/>
            <a:r>
              <a:rPr lang="en-US" dirty="0" smtClean="0"/>
              <a:t>Improved diets and medical care</a:t>
            </a:r>
          </a:p>
          <a:p>
            <a:pPr lvl="1"/>
            <a:r>
              <a:rPr lang="en-US" dirty="0" smtClean="0"/>
              <a:t>Children more strictly disciplined than the West</a:t>
            </a:r>
          </a:p>
          <a:p>
            <a:pPr lvl="1"/>
            <a:r>
              <a:rPr lang="en-US" dirty="0" smtClean="0"/>
              <a:t>Most </a:t>
            </a:r>
            <a:r>
              <a:rPr lang="en-US" dirty="0" smtClean="0"/>
              <a:t>married women worked </a:t>
            </a:r>
            <a:endParaRPr lang="en-US" dirty="0"/>
          </a:p>
          <a:p>
            <a:pPr lvl="2"/>
            <a:r>
              <a:rPr lang="en-US" dirty="0" smtClean="0"/>
              <a:t>essential </a:t>
            </a:r>
            <a:r>
              <a:rPr lang="en-US" dirty="0" smtClean="0"/>
              <a:t>feature of an economy struggling to industrialize</a:t>
            </a:r>
          </a:p>
          <a:p>
            <a:pPr lvl="2"/>
            <a:r>
              <a:rPr lang="en-US" dirty="0" smtClean="0"/>
              <a:t>Performed many heavy physical </a:t>
            </a:r>
            <a:r>
              <a:rPr lang="en-US" dirty="0" smtClean="0"/>
              <a:t>tasks</a:t>
            </a:r>
          </a:p>
          <a:p>
            <a:pPr lvl="2"/>
            <a:r>
              <a:rPr lang="en-US" dirty="0" smtClean="0"/>
              <a:t>dominated </a:t>
            </a:r>
            <a:r>
              <a:rPr lang="en-US" dirty="0" smtClean="0"/>
              <a:t>some </a:t>
            </a:r>
            <a:r>
              <a:rPr lang="en-US" dirty="0" smtClean="0"/>
              <a:t>professions, such </a:t>
            </a:r>
            <a:r>
              <a:rPr lang="en-US" dirty="0" smtClean="0"/>
              <a:t>as </a:t>
            </a:r>
            <a:r>
              <a:rPr lang="en-US" dirty="0" smtClean="0"/>
              <a:t>medicine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-381000"/>
            <a:ext cx="7772400" cy="1143000"/>
          </a:xfrm>
        </p:spPr>
        <p:txBody>
          <a:bodyPr/>
          <a:lstStyle/>
          <a:p>
            <a:r>
              <a:rPr lang="en-US" dirty="0" smtClean="0"/>
              <a:t>De-</a:t>
            </a:r>
            <a:r>
              <a:rPr lang="en-US" dirty="0" err="1" smtClean="0"/>
              <a:t>Stalinzation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762000"/>
            <a:ext cx="44196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1953 – Stalin dies</a:t>
            </a:r>
          </a:p>
          <a:p>
            <a:pPr lvl="1"/>
            <a:r>
              <a:rPr lang="en-US" dirty="0" smtClean="0"/>
              <a:t>Gradual loosening of Stalin’s cultural isolation</a:t>
            </a:r>
          </a:p>
          <a:p>
            <a:r>
              <a:rPr lang="en-US" dirty="0" smtClean="0"/>
              <a:t>1956 – Nikita Khrushchev </a:t>
            </a:r>
          </a:p>
          <a:p>
            <a:pPr lvl="1"/>
            <a:r>
              <a:rPr lang="en-US" dirty="0" smtClean="0"/>
              <a:t>Attacked Stalinism for its concentration of power and arbitrary dictatorship</a:t>
            </a:r>
          </a:p>
          <a:p>
            <a:pPr lvl="1"/>
            <a:r>
              <a:rPr lang="en-US" dirty="0" smtClean="0"/>
              <a:t>Condemned Stalin for his treatment of political </a:t>
            </a:r>
            <a:r>
              <a:rPr lang="en-US" dirty="0" smtClean="0"/>
              <a:t>opponents and failure in preparing for WWII</a:t>
            </a:r>
            <a:endParaRPr lang="en-US" dirty="0" smtClean="0"/>
          </a:p>
          <a:p>
            <a:pPr lvl="1"/>
            <a:r>
              <a:rPr lang="en-US" dirty="0" smtClean="0"/>
              <a:t>Decentralized </a:t>
            </a:r>
            <a:r>
              <a:rPr lang="en-US" dirty="0" smtClean="0"/>
              <a:t>some decision making</a:t>
            </a:r>
          </a:p>
          <a:p>
            <a:pPr lvl="1"/>
            <a:r>
              <a:rPr lang="en-US" dirty="0" smtClean="0"/>
              <a:t>Police repression eased</a:t>
            </a:r>
          </a:p>
          <a:p>
            <a:pPr lvl="1"/>
            <a:r>
              <a:rPr lang="en-US" dirty="0" smtClean="0"/>
              <a:t>Outright critics of regime less likely to be executed </a:t>
            </a:r>
            <a:endParaRPr lang="en-US" dirty="0" smtClean="0"/>
          </a:p>
          <a:p>
            <a:pPr lvl="2"/>
            <a:r>
              <a:rPr lang="en-US" dirty="0"/>
              <a:t>S</a:t>
            </a:r>
            <a:r>
              <a:rPr lang="en-US" dirty="0" smtClean="0"/>
              <a:t>ent </a:t>
            </a:r>
            <a:r>
              <a:rPr lang="en-US" dirty="0" smtClean="0"/>
              <a:t>to psychiatric institutions </a:t>
            </a:r>
            <a:r>
              <a:rPr lang="en-US" dirty="0" smtClean="0"/>
              <a:t>instead</a:t>
            </a:r>
            <a:endParaRPr lang="en-US" dirty="0" smtClean="0"/>
          </a:p>
          <a:p>
            <a:pPr lvl="1"/>
            <a:r>
              <a:rPr lang="en-US" dirty="0" smtClean="0"/>
              <a:t>Still… party control and centralized economic planning</a:t>
            </a:r>
            <a:endParaRPr lang="en-US" dirty="0"/>
          </a:p>
        </p:txBody>
      </p:sp>
      <p:pic>
        <p:nvPicPr>
          <p:cNvPr id="17410" name="Picture 2" descr="File:John Kennedy, Nikita Khrushchev 19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1200"/>
            <a:ext cx="3999855" cy="3105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373380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From Khrushchev’s fall from power into 1980s </a:t>
            </a:r>
            <a:endParaRPr lang="en-US" dirty="0" smtClean="0"/>
          </a:p>
          <a:p>
            <a:pPr lvl="1"/>
            <a:r>
              <a:rPr lang="en-US" dirty="0" smtClean="0"/>
              <a:t>Soviet </a:t>
            </a:r>
            <a:r>
              <a:rPr lang="en-US" dirty="0" smtClean="0"/>
              <a:t>Union remained stable</a:t>
            </a:r>
          </a:p>
          <a:p>
            <a:pPr lvl="2"/>
            <a:r>
              <a:rPr lang="en-US" dirty="0" smtClean="0"/>
              <a:t>Recurrent worries over sluggish productivity compelled expensive grain deals with Western </a:t>
            </a:r>
            <a:r>
              <a:rPr lang="en-US" dirty="0" smtClean="0"/>
              <a:t>nations, including the United States</a:t>
            </a:r>
            <a:endParaRPr lang="en-US" dirty="0" smtClean="0"/>
          </a:p>
          <a:p>
            <a:pPr lvl="1"/>
            <a:r>
              <a:rPr lang="en-US" dirty="0" smtClean="0"/>
              <a:t>Cold War policies eased </a:t>
            </a:r>
          </a:p>
          <a:p>
            <a:pPr lvl="1"/>
            <a:r>
              <a:rPr lang="en-US" dirty="0" smtClean="0"/>
              <a:t>Soviet desire to </a:t>
            </a:r>
            <a:r>
              <a:rPr lang="en-US" dirty="0" smtClean="0"/>
              <a:t>beat the West in industry</a:t>
            </a:r>
          </a:p>
          <a:p>
            <a:r>
              <a:rPr lang="en-US" dirty="0" smtClean="0"/>
              <a:t>1962 – Soviet government installed missiles in Cuba (Cuban Missile Crisis)</a:t>
            </a:r>
          </a:p>
          <a:p>
            <a:pPr lvl="1"/>
            <a:r>
              <a:rPr lang="en-US" dirty="0" smtClean="0"/>
              <a:t>Khrushchev had no desire for war, and would promote a new policy of peaceful coexistence</a:t>
            </a:r>
            <a:endParaRPr lang="en-US" dirty="0"/>
          </a:p>
        </p:txBody>
      </p:sp>
      <p:pic>
        <p:nvPicPr>
          <p:cNvPr id="16386" name="Picture 2" descr="http://upload.wikimedia.org/wikipedia/commons/b/b6/P-2H_Neptune_over_Soviet_ship_Oct_1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905000"/>
            <a:ext cx="4191000" cy="3029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533400"/>
            <a:ext cx="4876800" cy="6324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Khrushchev wanted to beat United States economically </a:t>
            </a:r>
          </a:p>
          <a:p>
            <a:r>
              <a:rPr lang="en-US" dirty="0" smtClean="0"/>
              <a:t>1957 – Sputnik </a:t>
            </a:r>
          </a:p>
          <a:p>
            <a:pPr lvl="1"/>
            <a:r>
              <a:rPr lang="en-US" dirty="0" smtClean="0"/>
              <a:t>First satellite send into space</a:t>
            </a:r>
          </a:p>
          <a:p>
            <a:r>
              <a:rPr lang="en-US" dirty="0" smtClean="0"/>
              <a:t>1961 – Yuri Gagarin was first manned flight into space</a:t>
            </a:r>
          </a:p>
          <a:p>
            <a:r>
              <a:rPr lang="en-US" dirty="0" smtClean="0"/>
              <a:t>1960s – greater access to Western media</a:t>
            </a:r>
          </a:p>
          <a:p>
            <a:pPr lvl="1"/>
            <a:r>
              <a:rPr lang="en-US" dirty="0" smtClean="0"/>
              <a:t>Lowered cold war tensions with the West</a:t>
            </a:r>
          </a:p>
          <a:p>
            <a:r>
              <a:rPr lang="en-US" dirty="0" smtClean="0"/>
              <a:t>1970s – Soviet Union invaded </a:t>
            </a:r>
            <a:r>
              <a:rPr lang="en-US" dirty="0" smtClean="0"/>
              <a:t>Afghanistan</a:t>
            </a:r>
          </a:p>
          <a:p>
            <a:pPr lvl="1"/>
            <a:r>
              <a:rPr lang="en-US" dirty="0" smtClean="0"/>
              <a:t>Desire to create puppet regime</a:t>
            </a:r>
            <a:endParaRPr lang="en-US" dirty="0" smtClean="0"/>
          </a:p>
          <a:p>
            <a:r>
              <a:rPr lang="en-US" dirty="0" smtClean="0"/>
              <a:t>1980s – problems of work motivation and discipline</a:t>
            </a:r>
          </a:p>
          <a:p>
            <a:pPr lvl="1"/>
            <a:r>
              <a:rPr lang="en-US" dirty="0" smtClean="0"/>
              <a:t>Lack of consumer goods</a:t>
            </a:r>
          </a:p>
          <a:p>
            <a:pPr lvl="1"/>
            <a:r>
              <a:rPr lang="en-US" dirty="0" smtClean="0"/>
              <a:t>Many workers found little reason for great diligence </a:t>
            </a:r>
          </a:p>
          <a:p>
            <a:pPr lvl="1"/>
            <a:r>
              <a:rPr lang="en-US" dirty="0" smtClean="0"/>
              <a:t>High rates of alcoholism </a:t>
            </a:r>
            <a:endParaRPr lang="en-US" dirty="0"/>
          </a:p>
          <a:p>
            <a:pPr lvl="2"/>
            <a:r>
              <a:rPr lang="en-US" dirty="0" smtClean="0"/>
              <a:t>Increased death rates</a:t>
            </a:r>
            <a:endParaRPr lang="en-US" dirty="0"/>
          </a:p>
        </p:txBody>
      </p:sp>
      <p:pic>
        <p:nvPicPr>
          <p:cNvPr id="15362" name="Picture 2" descr="File:Dawn of the Space 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57200"/>
            <a:ext cx="3962400" cy="570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5517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Explosion of 1980s and 1990s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840955"/>
            <a:ext cx="7772400" cy="159744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1985 onward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intensive </a:t>
            </a:r>
            <a:r>
              <a:rPr lang="en-US" dirty="0" smtClean="0"/>
              <a:t>reform</a:t>
            </a:r>
          </a:p>
          <a:p>
            <a:pPr lvl="1"/>
            <a:r>
              <a:rPr lang="en-US" dirty="0" smtClean="0"/>
              <a:t>Soviet </a:t>
            </a:r>
            <a:r>
              <a:rPr lang="en-US" dirty="0" smtClean="0"/>
              <a:t>Union would begin to </a:t>
            </a:r>
            <a:r>
              <a:rPr lang="en-US" dirty="0" smtClean="0"/>
              <a:t>dismantle</a:t>
            </a:r>
            <a:endParaRPr lang="en-US" dirty="0" smtClean="0"/>
          </a:p>
          <a:p>
            <a:pPr lvl="2"/>
            <a:r>
              <a:rPr lang="en-US" dirty="0" smtClean="0"/>
              <a:t>Deteriorating Soviet economic performance</a:t>
            </a:r>
          </a:p>
          <a:p>
            <a:pPr lvl="2"/>
            <a:r>
              <a:rPr lang="en-US" dirty="0" smtClean="0"/>
              <a:t>Costs of military rivalry with the United States</a:t>
            </a:r>
            <a:endParaRPr lang="en-US" dirty="0"/>
          </a:p>
        </p:txBody>
      </p:sp>
      <p:pic>
        <p:nvPicPr>
          <p:cNvPr id="3074" name="Picture 2" descr="http://mapcollection.files.wordpress.com/2012/07/rsz_ussrn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6896100" cy="411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772400" cy="503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Economic Stagnation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14400"/>
            <a:ext cx="77724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By 1980s – Stagnant economy</a:t>
            </a:r>
          </a:p>
          <a:p>
            <a:pPr lvl="1"/>
            <a:r>
              <a:rPr lang="en-US" dirty="0" smtClean="0"/>
              <a:t>Rigid </a:t>
            </a:r>
            <a:r>
              <a:rPr lang="en-US" dirty="0" smtClean="0"/>
              <a:t>central </a:t>
            </a:r>
            <a:r>
              <a:rPr lang="en-US" dirty="0" smtClean="0"/>
              <a:t>planning 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ealth problems</a:t>
            </a:r>
          </a:p>
          <a:p>
            <a:pPr lvl="2"/>
            <a:r>
              <a:rPr lang="en-US" dirty="0" smtClean="0"/>
              <a:t>Extensive environmental damage throughout Eastern Europe</a:t>
            </a:r>
          </a:p>
          <a:p>
            <a:pPr lvl="3"/>
            <a:r>
              <a:rPr lang="en-US" dirty="0" smtClean="0"/>
              <a:t>Half of all rivers severely polluted </a:t>
            </a:r>
          </a:p>
          <a:p>
            <a:pPr lvl="3"/>
            <a:r>
              <a:rPr lang="en-US" dirty="0" smtClean="0"/>
              <a:t>40% of agricultural land endangered</a:t>
            </a:r>
          </a:p>
          <a:p>
            <a:pPr lvl="2"/>
            <a:r>
              <a:rPr lang="en-US" dirty="0" smtClean="0"/>
              <a:t>High rates and severity of respiratory and other diseases</a:t>
            </a:r>
          </a:p>
          <a:p>
            <a:pPr lvl="2"/>
            <a:r>
              <a:rPr lang="en-US" dirty="0" smtClean="0"/>
              <a:t>Highest infant mortality rates in the world</a:t>
            </a:r>
            <a:endParaRPr lang="en-US" dirty="0" smtClean="0"/>
          </a:p>
          <a:p>
            <a:pPr lvl="1"/>
            <a:r>
              <a:rPr lang="en-US" dirty="0"/>
              <a:t>M</a:t>
            </a:r>
            <a:r>
              <a:rPr lang="en-US" dirty="0" smtClean="0"/>
              <a:t>ilitary </a:t>
            </a:r>
            <a:r>
              <a:rPr lang="en-US" dirty="0" smtClean="0"/>
              <a:t>spending </a:t>
            </a:r>
            <a:endParaRPr lang="en-US" dirty="0" smtClean="0"/>
          </a:p>
          <a:p>
            <a:pPr lvl="2"/>
            <a:r>
              <a:rPr lang="en-US" dirty="0" smtClean="0"/>
              <a:t>1/3 </a:t>
            </a:r>
            <a:r>
              <a:rPr lang="en-US" dirty="0" smtClean="0"/>
              <a:t>of national </a:t>
            </a:r>
            <a:r>
              <a:rPr lang="en-US" dirty="0" smtClean="0"/>
              <a:t>income</a:t>
            </a:r>
          </a:p>
          <a:p>
            <a:pPr lvl="1"/>
            <a:r>
              <a:rPr lang="en-US" dirty="0" smtClean="0"/>
              <a:t>Poor </a:t>
            </a:r>
            <a:r>
              <a:rPr lang="en-US" dirty="0" smtClean="0"/>
              <a:t>worker morale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4191000"/>
            <a:ext cx="3371850" cy="2252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6782" y="-30480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Reform and Agitation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6427" y="228600"/>
            <a:ext cx="4837782" cy="65913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1985 – Mikhail Gorbachev</a:t>
            </a:r>
          </a:p>
          <a:p>
            <a:pPr lvl="1"/>
            <a:r>
              <a:rPr lang="en-US" dirty="0" smtClean="0"/>
              <a:t>Western style, dressing in fashionable clothes</a:t>
            </a:r>
          </a:p>
          <a:p>
            <a:pPr lvl="1"/>
            <a:r>
              <a:rPr lang="en-US" dirty="0" smtClean="0"/>
              <a:t>Open press conferences</a:t>
            </a:r>
          </a:p>
          <a:p>
            <a:pPr lvl="1"/>
            <a:r>
              <a:rPr lang="en-US" dirty="0" smtClean="0"/>
              <a:t>Allowed Soviet media to engage in active debate </a:t>
            </a:r>
            <a:r>
              <a:rPr lang="en-US" dirty="0" smtClean="0"/>
              <a:t>and </a:t>
            </a:r>
            <a:r>
              <a:rPr lang="en-US" dirty="0" smtClean="0"/>
              <a:t>report on problems </a:t>
            </a:r>
            <a:r>
              <a:rPr lang="en-US" dirty="0" smtClean="0"/>
              <a:t>and</a:t>
            </a:r>
            <a:r>
              <a:rPr lang="en-US" dirty="0" smtClean="0"/>
              <a:t> </a:t>
            </a:r>
            <a:r>
              <a:rPr lang="en-US" dirty="0" smtClean="0"/>
              <a:t>successes</a:t>
            </a:r>
          </a:p>
          <a:p>
            <a:pPr lvl="1"/>
            <a:r>
              <a:rPr lang="en-US" dirty="0" smtClean="0"/>
              <a:t>Reduction in nuclear armaments</a:t>
            </a:r>
          </a:p>
          <a:p>
            <a:pPr lvl="1"/>
            <a:r>
              <a:rPr lang="en-US" dirty="0" smtClean="0"/>
              <a:t>Ended war in Afghanistan</a:t>
            </a:r>
          </a:p>
          <a:p>
            <a:pPr lvl="1"/>
            <a:r>
              <a:rPr lang="en-US" dirty="0" smtClean="0"/>
              <a:t>Policy of </a:t>
            </a:r>
            <a:r>
              <a:rPr lang="en-US" i="1" dirty="0" smtClean="0"/>
              <a:t>glasnost – </a:t>
            </a:r>
            <a:r>
              <a:rPr lang="en-US" dirty="0" smtClean="0"/>
              <a:t>openness </a:t>
            </a:r>
            <a:endParaRPr lang="en-US" dirty="0" smtClean="0"/>
          </a:p>
          <a:p>
            <a:pPr lvl="2"/>
            <a:r>
              <a:rPr lang="en-US" dirty="0"/>
              <a:t>N</a:t>
            </a:r>
            <a:r>
              <a:rPr lang="en-US" dirty="0" smtClean="0"/>
              <a:t>ew </a:t>
            </a:r>
            <a:r>
              <a:rPr lang="en-US" dirty="0" smtClean="0"/>
              <a:t>freedom to comment and </a:t>
            </a:r>
            <a:r>
              <a:rPr lang="en-US" dirty="0" smtClean="0"/>
              <a:t>criticize</a:t>
            </a:r>
            <a:endParaRPr lang="en-US" dirty="0" smtClean="0"/>
          </a:p>
          <a:p>
            <a:pPr lvl="1"/>
            <a:r>
              <a:rPr lang="en-US" dirty="0" smtClean="0"/>
              <a:t>Market incentives to </a:t>
            </a:r>
            <a:r>
              <a:rPr lang="en-US" dirty="0" smtClean="0"/>
              <a:t>grow economy</a:t>
            </a:r>
            <a:endParaRPr lang="en-US" dirty="0" smtClean="0"/>
          </a:p>
          <a:p>
            <a:pPr lvl="1"/>
            <a:r>
              <a:rPr lang="en-US" dirty="0" smtClean="0"/>
              <a:t>Still… strong limits on political freedom</a:t>
            </a:r>
          </a:p>
          <a:p>
            <a:pPr lvl="1"/>
            <a:r>
              <a:rPr lang="en-US" dirty="0" smtClean="0"/>
              <a:t>Opened Soviet union to fuller participation in world economy</a:t>
            </a:r>
          </a:p>
          <a:p>
            <a:pPr lvl="2"/>
            <a:r>
              <a:rPr lang="en-US" dirty="0" smtClean="0"/>
              <a:t>McDonald’s in Moscow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erestroika </a:t>
            </a:r>
            <a:r>
              <a:rPr lang="en-US" dirty="0" smtClean="0"/>
              <a:t>– economic restructuring </a:t>
            </a:r>
          </a:p>
          <a:p>
            <a:pPr lvl="2"/>
            <a:r>
              <a:rPr lang="en-US" dirty="0" smtClean="0"/>
              <a:t>More private ownership </a:t>
            </a:r>
            <a:endParaRPr lang="en-US" dirty="0"/>
          </a:p>
          <a:p>
            <a:pPr lvl="2"/>
            <a:r>
              <a:rPr lang="en-US" dirty="0"/>
              <a:t>D</a:t>
            </a:r>
            <a:r>
              <a:rPr lang="en-US" dirty="0" smtClean="0"/>
              <a:t>ecentralized </a:t>
            </a:r>
            <a:r>
              <a:rPr lang="en-US" dirty="0" smtClean="0"/>
              <a:t>control in industry and agriculture</a:t>
            </a:r>
          </a:p>
          <a:p>
            <a:pPr lvl="2"/>
            <a:r>
              <a:rPr lang="en-US" dirty="0" smtClean="0"/>
              <a:t>Foreign investment newly encouraged</a:t>
            </a:r>
          </a:p>
          <a:p>
            <a:pPr lvl="1"/>
            <a:r>
              <a:rPr lang="en-US" dirty="0" smtClean="0"/>
              <a:t>Reductions in Soviet military spending</a:t>
            </a:r>
          </a:p>
          <a:p>
            <a:pPr lvl="2"/>
            <a:r>
              <a:rPr lang="en-US" dirty="0" smtClean="0"/>
              <a:t>F</a:t>
            </a:r>
            <a:r>
              <a:rPr lang="en-US" dirty="0" smtClean="0"/>
              <a:t>ree resources </a:t>
            </a:r>
            <a:r>
              <a:rPr lang="en-US" dirty="0" smtClean="0"/>
              <a:t>for consumer goods</a:t>
            </a:r>
            <a:endParaRPr lang="en-US" dirty="0"/>
          </a:p>
        </p:txBody>
      </p:sp>
      <p:pic>
        <p:nvPicPr>
          <p:cNvPr id="12290" name="Picture 2" descr="RIAN archive 850809 General Secretary of the CPSU CC M. Gorbachev (crop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1368" y="990600"/>
            <a:ext cx="1752600" cy="2214650"/>
          </a:xfrm>
          <a:prstGeom prst="rect">
            <a:avLst/>
          </a:prstGeom>
          <a:noFill/>
        </p:spPr>
      </p:pic>
      <p:pic>
        <p:nvPicPr>
          <p:cNvPr id="4098" name="Picture 2" descr="http://www.allrussias.com/images/newth368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977" y="3581400"/>
            <a:ext cx="4001183" cy="301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334347"/>
            <a:ext cx="7772400" cy="1143000"/>
          </a:xfrm>
        </p:spPr>
        <p:txBody>
          <a:bodyPr/>
          <a:lstStyle/>
          <a:p>
            <a:r>
              <a:rPr lang="en-US" dirty="0" smtClean="0"/>
              <a:t>Liberalism to Communism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40837"/>
            <a:ext cx="4419600" cy="5943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After the March 1917 revolution a liberal provisional government struggled to rule country</a:t>
            </a:r>
          </a:p>
          <a:p>
            <a:pPr lvl="1"/>
            <a:r>
              <a:rPr lang="en-US" sz="2000" dirty="0" smtClean="0"/>
              <a:t>Ruled for only eight months</a:t>
            </a:r>
          </a:p>
          <a:p>
            <a:pPr lvl="1"/>
            <a:r>
              <a:rPr lang="en-US" sz="2000" dirty="0" smtClean="0"/>
              <a:t>Liberalism not deeply rooted in Russia</a:t>
            </a:r>
          </a:p>
          <a:p>
            <a:pPr lvl="1"/>
            <a:r>
              <a:rPr lang="en-US" sz="2000" dirty="0" smtClean="0"/>
              <a:t>Refused to withdraw from WWI</a:t>
            </a:r>
            <a:endParaRPr lang="en-US" sz="2000" dirty="0"/>
          </a:p>
          <a:p>
            <a:pPr lvl="2"/>
            <a:r>
              <a:rPr lang="en-US" dirty="0" smtClean="0"/>
              <a:t>Increased economic misery and popular discontent</a:t>
            </a:r>
          </a:p>
          <a:p>
            <a:pPr lvl="1"/>
            <a:r>
              <a:rPr lang="en-US" sz="2000" dirty="0"/>
              <a:t>H</a:t>
            </a:r>
            <a:r>
              <a:rPr lang="en-US" sz="2000" dirty="0" smtClean="0"/>
              <a:t>eld back from massive land reforms, leaving peasants unhappy</a:t>
            </a:r>
          </a:p>
          <a:p>
            <a:r>
              <a:rPr lang="en-US" sz="2000" dirty="0" smtClean="0"/>
              <a:t>Serious popular unrest continued… </a:t>
            </a:r>
          </a:p>
          <a:p>
            <a:pPr lvl="1"/>
            <a:r>
              <a:rPr lang="en-US" sz="2000" dirty="0" smtClean="0"/>
              <a:t>In November (October, by the Russian calendar), a second revolution expelled liberal leadership</a:t>
            </a:r>
          </a:p>
          <a:p>
            <a:pPr lvl="2"/>
            <a:r>
              <a:rPr lang="en-US" dirty="0" smtClean="0"/>
              <a:t>The Bolshevik leader, Lenin, gains control</a:t>
            </a:r>
          </a:p>
          <a:p>
            <a:endParaRPr lang="en-US" dirty="0"/>
          </a:p>
        </p:txBody>
      </p:sp>
      <p:pic>
        <p:nvPicPr>
          <p:cNvPr id="43010" name="Picture 2" descr="http://llco.org/wp-content/uploads/2011/06/lenin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19200"/>
            <a:ext cx="3810000" cy="5013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609600"/>
            <a:ext cx="77724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1988 – Gorbachev encouraged a new constitution</a:t>
            </a:r>
          </a:p>
          <a:p>
            <a:pPr lvl="1"/>
            <a:r>
              <a:rPr lang="en-US" dirty="0" smtClean="0"/>
              <a:t>Gave power to a new parliament </a:t>
            </a:r>
            <a:endParaRPr lang="en-US" dirty="0" smtClean="0"/>
          </a:p>
          <a:p>
            <a:pPr lvl="2"/>
            <a:r>
              <a:rPr lang="en-US" dirty="0" smtClean="0"/>
              <a:t>Congress </a:t>
            </a:r>
            <a:r>
              <a:rPr lang="en-US" dirty="0" smtClean="0"/>
              <a:t>of People’s </a:t>
            </a:r>
            <a:r>
              <a:rPr lang="en-US" dirty="0" smtClean="0"/>
              <a:t>Deputies</a:t>
            </a:r>
            <a:endParaRPr lang="en-US" dirty="0" smtClean="0"/>
          </a:p>
          <a:p>
            <a:pPr lvl="1"/>
            <a:r>
              <a:rPr lang="en-US" dirty="0" smtClean="0"/>
              <a:t>Abolished Communist monopoly on elections</a:t>
            </a:r>
          </a:p>
          <a:p>
            <a:pPr lvl="2"/>
            <a:r>
              <a:rPr lang="en-US" dirty="0" smtClean="0"/>
              <a:t>Important opposition groups developed both inside and outside the party </a:t>
            </a:r>
          </a:p>
          <a:p>
            <a:pPr lvl="3"/>
            <a:r>
              <a:rPr lang="en-US" dirty="0" smtClean="0"/>
              <a:t>Conservatives vs. Radicals</a:t>
            </a:r>
          </a:p>
          <a:p>
            <a:pPr lvl="1"/>
            <a:r>
              <a:rPr lang="en-US" dirty="0" smtClean="0"/>
              <a:t>1990 – Gorbachev elected President</a:t>
            </a:r>
          </a:p>
          <a:p>
            <a:r>
              <a:rPr lang="en-US" dirty="0" smtClean="0"/>
              <a:t>1988 onward - Despite reforms, continued economic stagnation provoked agitation among minority nationalities </a:t>
            </a:r>
            <a:r>
              <a:rPr lang="en-US" dirty="0" smtClean="0"/>
              <a:t>who wanted </a:t>
            </a:r>
            <a:r>
              <a:rPr lang="en-US" dirty="0" err="1" smtClean="0"/>
              <a:t>indepedence</a:t>
            </a:r>
            <a:endParaRPr lang="en-US" dirty="0" smtClean="0"/>
          </a:p>
          <a:p>
            <a:pPr lvl="1"/>
            <a:r>
              <a:rPr lang="en-US" dirty="0" smtClean="0"/>
              <a:t>Muslims and Armenian Christians rioted in the south</a:t>
            </a:r>
          </a:p>
          <a:p>
            <a:pPr lvl="1"/>
            <a:r>
              <a:rPr lang="en-US" dirty="0" smtClean="0"/>
              <a:t>Baltic nationalists and other European minorities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340470"/>
            <a:ext cx="7543800" cy="6556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Dismantling the Soviet Empire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"/>
            <a:ext cx="4419600" cy="6705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Many Eastern Europe states</a:t>
            </a:r>
            <a:r>
              <a:rPr lang="en-US" dirty="0"/>
              <a:t> </a:t>
            </a:r>
            <a:r>
              <a:rPr lang="en-US" dirty="0" smtClean="0"/>
              <a:t>uniformly </a:t>
            </a:r>
            <a:r>
              <a:rPr lang="en-US" dirty="0" smtClean="0"/>
              <a:t>moved for greater independence</a:t>
            </a:r>
          </a:p>
          <a:p>
            <a:pPr lvl="1"/>
            <a:r>
              <a:rPr lang="en-US" dirty="0" smtClean="0"/>
              <a:t>1989 - Bulgaria </a:t>
            </a:r>
          </a:p>
          <a:p>
            <a:pPr lvl="2"/>
            <a:r>
              <a:rPr lang="en-US" dirty="0" smtClean="0"/>
              <a:t>Communist l</a:t>
            </a:r>
            <a:r>
              <a:rPr lang="en-US" dirty="0" smtClean="0"/>
              <a:t>eader ousted </a:t>
            </a:r>
            <a:r>
              <a:rPr lang="en-US" dirty="0" smtClean="0"/>
              <a:t>and free elections arranged</a:t>
            </a:r>
          </a:p>
          <a:p>
            <a:pPr lvl="1"/>
            <a:r>
              <a:rPr lang="en-US" dirty="0" smtClean="0"/>
              <a:t>1988 – Hungary </a:t>
            </a:r>
            <a:endParaRPr lang="en-US" dirty="0" smtClean="0"/>
          </a:p>
          <a:p>
            <a:pPr lvl="2"/>
            <a:r>
              <a:rPr lang="en-US" dirty="0"/>
              <a:t>C</a:t>
            </a:r>
            <a:r>
              <a:rPr lang="en-US" dirty="0" smtClean="0"/>
              <a:t>hanged </a:t>
            </a:r>
            <a:r>
              <a:rPr lang="en-US" dirty="0" smtClean="0"/>
              <a:t>leadership and installed a noncommunist president</a:t>
            </a:r>
          </a:p>
          <a:p>
            <a:pPr lvl="1"/>
            <a:r>
              <a:rPr lang="en-US" dirty="0" smtClean="0"/>
              <a:t>1988 – </a:t>
            </a:r>
            <a:r>
              <a:rPr lang="en-US" dirty="0" smtClean="0"/>
              <a:t>Poland 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nstalled </a:t>
            </a:r>
            <a:r>
              <a:rPr lang="en-US" dirty="0" smtClean="0"/>
              <a:t>a noncommunist government </a:t>
            </a:r>
            <a:endParaRPr lang="en-US" dirty="0" smtClean="0"/>
          </a:p>
          <a:p>
            <a:pPr lvl="2"/>
            <a:r>
              <a:rPr lang="en-US" dirty="0"/>
              <a:t>D</a:t>
            </a:r>
            <a:r>
              <a:rPr lang="en-US" dirty="0" smtClean="0"/>
              <a:t>ismantle </a:t>
            </a:r>
            <a:r>
              <a:rPr lang="en-US" dirty="0" smtClean="0"/>
              <a:t>the state-run economy</a:t>
            </a:r>
          </a:p>
          <a:p>
            <a:pPr lvl="1"/>
            <a:r>
              <a:rPr lang="en-US" dirty="0" smtClean="0"/>
              <a:t>1989 – East-Germany </a:t>
            </a:r>
            <a:endParaRPr lang="en-US" dirty="0" smtClean="0"/>
          </a:p>
          <a:p>
            <a:pPr lvl="2"/>
            <a:r>
              <a:rPr lang="en-US" dirty="0"/>
              <a:t>E</a:t>
            </a:r>
            <a:r>
              <a:rPr lang="en-US" dirty="0" smtClean="0"/>
              <a:t>xpelled </a:t>
            </a:r>
            <a:r>
              <a:rPr lang="en-US" dirty="0" smtClean="0"/>
              <a:t>key leaders and moved rapidly toward unification with West Germany</a:t>
            </a:r>
          </a:p>
          <a:p>
            <a:pPr lvl="2"/>
            <a:r>
              <a:rPr lang="en-US" dirty="0" smtClean="0"/>
              <a:t>Berlin Wall was dismantled and a noncommunist won a free election</a:t>
            </a:r>
          </a:p>
          <a:p>
            <a:pPr lvl="1"/>
            <a:r>
              <a:rPr lang="en-US" dirty="0" smtClean="0"/>
              <a:t>1989 – Czechoslovakia </a:t>
            </a:r>
            <a:endParaRPr lang="en-US" dirty="0" smtClean="0"/>
          </a:p>
          <a:p>
            <a:pPr lvl="2"/>
            <a:r>
              <a:rPr lang="en-US" dirty="0"/>
              <a:t>I</a:t>
            </a:r>
            <a:r>
              <a:rPr lang="en-US" dirty="0" smtClean="0"/>
              <a:t>nstalled </a:t>
            </a:r>
            <a:r>
              <a:rPr lang="en-US" dirty="0" smtClean="0"/>
              <a:t>a new </a:t>
            </a:r>
            <a:r>
              <a:rPr lang="en-US" dirty="0" smtClean="0"/>
              <a:t>government 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ntroduced </a:t>
            </a:r>
            <a:r>
              <a:rPr lang="en-US" dirty="0" smtClean="0"/>
              <a:t>free elections </a:t>
            </a:r>
            <a:endParaRPr lang="en-US" dirty="0" smtClean="0"/>
          </a:p>
          <a:p>
            <a:pPr lvl="2"/>
            <a:r>
              <a:rPr lang="en-US" dirty="0"/>
              <a:t>M</a:t>
            </a:r>
            <a:r>
              <a:rPr lang="en-US" dirty="0" smtClean="0"/>
              <a:t>arket </a:t>
            </a:r>
            <a:r>
              <a:rPr lang="en-US" dirty="0" smtClean="0"/>
              <a:t>driven economy</a:t>
            </a:r>
          </a:p>
          <a:p>
            <a:pPr lvl="1"/>
            <a:r>
              <a:rPr lang="en-US" dirty="0" smtClean="0"/>
              <a:t>Romania – </a:t>
            </a:r>
            <a:endParaRPr lang="en-US" dirty="0" smtClean="0"/>
          </a:p>
          <a:p>
            <a:pPr lvl="2"/>
            <a:r>
              <a:rPr lang="en-US" dirty="0"/>
              <a:t>V</a:t>
            </a:r>
            <a:r>
              <a:rPr lang="en-US" dirty="0" smtClean="0"/>
              <a:t>iolence </a:t>
            </a:r>
            <a:r>
              <a:rPr lang="en-US" dirty="0" smtClean="0"/>
              <a:t>occurred as the authoritarian communist leader was swept out by force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90600"/>
            <a:ext cx="4115157" cy="2865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256" y="3991932"/>
            <a:ext cx="3980901" cy="2662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"/>
            <a:ext cx="2438399" cy="6705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Reform in eastern Europe (like in Soviet Union) was complicated by clashes between nationalities</a:t>
            </a:r>
          </a:p>
          <a:p>
            <a:pPr lvl="1"/>
            <a:r>
              <a:rPr lang="en-US" dirty="0" smtClean="0"/>
              <a:t>Romanians and Hungarians fought</a:t>
            </a:r>
          </a:p>
          <a:p>
            <a:pPr lvl="1"/>
            <a:r>
              <a:rPr lang="en-US" dirty="0" smtClean="0"/>
              <a:t>Bulgarians attacked a Turkish minority</a:t>
            </a:r>
          </a:p>
          <a:p>
            <a:pPr lvl="1"/>
            <a:r>
              <a:rPr lang="en-US" dirty="0" smtClean="0"/>
              <a:t>Yugoslavia had clashes between rival Slavic groups</a:t>
            </a:r>
          </a:p>
          <a:p>
            <a:pPr lvl="1"/>
            <a:r>
              <a:rPr lang="en-US" dirty="0" smtClean="0"/>
              <a:t>Bitter fighting broke out in Bosnia, with Serbs, Croats, and Muslims all fighting for territory</a:t>
            </a:r>
          </a:p>
          <a:p>
            <a:pPr lvl="2"/>
            <a:r>
              <a:rPr lang="en-US" dirty="0" smtClean="0"/>
              <a:t>1998-1999 – bloody clashes between Serbs and Albanians in the province of Kosovo prompted heavy handed outside interventions</a:t>
            </a:r>
            <a:endParaRPr lang="en-US" dirty="0"/>
          </a:p>
        </p:txBody>
      </p:sp>
      <p:pic>
        <p:nvPicPr>
          <p:cNvPr id="5122" name="Picture 2" descr="http://images.nationmaster.com/images/motw/commonwealth/ussr_ethnic_19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592" y="990600"/>
            <a:ext cx="6182807" cy="432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Shocks in 1991: The End of the Soviet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96012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1991 – attempted government coup in Soviet Union</a:t>
            </a:r>
          </a:p>
          <a:p>
            <a:pPr lvl="1"/>
            <a:r>
              <a:rPr lang="en-US" dirty="0" smtClean="0"/>
              <a:t>Gorbachev’s presidency and democratic decentralization were threatened</a:t>
            </a:r>
          </a:p>
          <a:p>
            <a:pPr lvl="1"/>
            <a:r>
              <a:rPr lang="en-US" dirty="0" smtClean="0"/>
              <a:t>New </a:t>
            </a:r>
            <a:r>
              <a:rPr lang="en-US" dirty="0" smtClean="0"/>
              <a:t>attacks on the Communist party </a:t>
            </a:r>
            <a:endParaRPr lang="en-US" dirty="0" smtClean="0"/>
          </a:p>
          <a:p>
            <a:pPr lvl="1"/>
            <a:r>
              <a:rPr lang="en-US" dirty="0"/>
              <a:t>N</a:t>
            </a:r>
            <a:r>
              <a:rPr lang="en-US" dirty="0" smtClean="0"/>
              <a:t>ew </a:t>
            </a:r>
            <a:r>
              <a:rPr lang="en-US" dirty="0" smtClean="0"/>
              <a:t>independence movements by minority nationalities</a:t>
            </a:r>
          </a:p>
          <a:p>
            <a:pPr lvl="2"/>
            <a:r>
              <a:rPr lang="en-US" dirty="0" smtClean="0"/>
              <a:t>Baltic republics declared independence </a:t>
            </a:r>
            <a:r>
              <a:rPr lang="en-US" dirty="0" smtClean="0"/>
              <a:t>again </a:t>
            </a:r>
          </a:p>
          <a:p>
            <a:pPr lvl="3"/>
            <a:r>
              <a:rPr lang="en-US" dirty="0" smtClean="0"/>
              <a:t>widespread </a:t>
            </a:r>
            <a:r>
              <a:rPr lang="en-US" dirty="0" smtClean="0"/>
              <a:t>international recognition</a:t>
            </a:r>
          </a:p>
          <a:p>
            <a:pPr lvl="2"/>
            <a:r>
              <a:rPr lang="en-US" dirty="0" smtClean="0"/>
              <a:t>European </a:t>
            </a:r>
            <a:r>
              <a:rPr lang="en-US" dirty="0" smtClean="0"/>
              <a:t>borders – Belarus, Ukraine, Moldova</a:t>
            </a:r>
          </a:p>
          <a:p>
            <a:pPr lvl="2"/>
            <a:r>
              <a:rPr lang="en-US" dirty="0" smtClean="0"/>
              <a:t>Muslim areas of Central Asia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65870" y="228600"/>
            <a:ext cx="3020929" cy="6248400"/>
          </a:xfrm>
        </p:spPr>
        <p:txBody>
          <a:bodyPr>
            <a:normAutofit/>
          </a:bodyPr>
          <a:lstStyle/>
          <a:p>
            <a:r>
              <a:rPr lang="en-US" dirty="0" smtClean="0"/>
              <a:t>December 1991 – the Soviet Union was dismantled and replaced by a loose union of the successor republics</a:t>
            </a:r>
          </a:p>
          <a:p>
            <a:pPr lvl="1"/>
            <a:r>
              <a:rPr lang="en-US" dirty="0" smtClean="0"/>
              <a:t>The Commonwealth of Independent States</a:t>
            </a:r>
          </a:p>
          <a:p>
            <a:pPr lvl="1"/>
            <a:r>
              <a:rPr lang="en-US" dirty="0" smtClean="0"/>
              <a:t>Most of the republics, which had been tied into the larger Soviet economy, faced serious economic problems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http://en.ria.ru/images/16027/45/1602745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14325"/>
            <a:ext cx="5437271" cy="607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09600"/>
            <a:ext cx="8686800" cy="5943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Boris Yeltsin - Elected president of the Russian Republic</a:t>
            </a:r>
          </a:p>
          <a:p>
            <a:pPr lvl="1"/>
            <a:r>
              <a:rPr lang="en-US" dirty="0" smtClean="0"/>
              <a:t>Communist party dissolved</a:t>
            </a:r>
          </a:p>
          <a:p>
            <a:pPr lvl="1"/>
            <a:r>
              <a:rPr lang="en-US" dirty="0" smtClean="0"/>
              <a:t>Struggled </a:t>
            </a:r>
            <a:r>
              <a:rPr lang="en-US" dirty="0" smtClean="0"/>
              <a:t>to gain a political base</a:t>
            </a:r>
          </a:p>
          <a:p>
            <a:pPr lvl="2"/>
            <a:r>
              <a:rPr lang="en-US" dirty="0" smtClean="0"/>
              <a:t>Pitted against the parliament, composed mainly of former communists</a:t>
            </a:r>
          </a:p>
          <a:p>
            <a:pPr lvl="1"/>
            <a:r>
              <a:rPr lang="en-US" dirty="0" smtClean="0"/>
              <a:t>1993 – Yeltsin and army emerged victorious when an armed clash emerged</a:t>
            </a:r>
          </a:p>
          <a:p>
            <a:pPr lvl="1"/>
            <a:r>
              <a:rPr lang="en-US" dirty="0" smtClean="0"/>
              <a:t>Another constitution written, designed to stabilize democracy</a:t>
            </a:r>
          </a:p>
          <a:p>
            <a:pPr lvl="1"/>
            <a:r>
              <a:rPr lang="en-US" dirty="0" smtClean="0"/>
              <a:t>Economic reforms – more private enterprise with protection for some state-run operations</a:t>
            </a:r>
          </a:p>
          <a:p>
            <a:pPr lvl="1"/>
            <a:r>
              <a:rPr lang="en-US" dirty="0" smtClean="0"/>
              <a:t>Diplomatically – </a:t>
            </a:r>
            <a:r>
              <a:rPr lang="en-US" dirty="0"/>
              <a:t>C</a:t>
            </a:r>
            <a:r>
              <a:rPr lang="en-US" dirty="0" smtClean="0"/>
              <a:t>ontinued </a:t>
            </a:r>
            <a:r>
              <a:rPr lang="en-US" dirty="0" smtClean="0"/>
              <a:t>collaboration with the West</a:t>
            </a:r>
          </a:p>
          <a:p>
            <a:pPr lvl="1"/>
            <a:r>
              <a:rPr lang="en-US" dirty="0" smtClean="0"/>
              <a:t>Cultural creativity remained high, with greater freedom to publish</a:t>
            </a:r>
          </a:p>
          <a:p>
            <a:pPr lvl="2"/>
            <a:r>
              <a:rPr lang="en-US" dirty="0" smtClean="0"/>
              <a:t>Limited funding for scientific research</a:t>
            </a:r>
          </a:p>
          <a:p>
            <a:r>
              <a:rPr lang="en-US" dirty="0" smtClean="0"/>
              <a:t>Late 1990s – economy remained very weak </a:t>
            </a:r>
          </a:p>
          <a:p>
            <a:pPr lvl="1"/>
            <a:r>
              <a:rPr lang="en-US" dirty="0" smtClean="0"/>
              <a:t>Production levels down</a:t>
            </a:r>
          </a:p>
          <a:p>
            <a:pPr lvl="1"/>
            <a:r>
              <a:rPr lang="en-US" dirty="0" smtClean="0"/>
              <a:t>Supplies to consumers uncertain</a:t>
            </a:r>
          </a:p>
          <a:p>
            <a:pPr lvl="1"/>
            <a:r>
              <a:rPr lang="en-US" dirty="0" smtClean="0"/>
              <a:t>High unemployment</a:t>
            </a:r>
          </a:p>
          <a:p>
            <a:pPr lvl="1"/>
            <a:r>
              <a:rPr lang="en-US" dirty="0" smtClean="0"/>
              <a:t>Economy came to near collapse as the value of the ruble plummeted</a:t>
            </a:r>
          </a:p>
          <a:p>
            <a:pPr lvl="1"/>
            <a:r>
              <a:rPr lang="en-US" dirty="0" smtClean="0"/>
              <a:t>Organized crime gained ground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Conclusion:  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43088" cy="5257800"/>
          </a:xfrm>
        </p:spPr>
        <p:txBody>
          <a:bodyPr>
            <a:normAutofit/>
          </a:bodyPr>
          <a:lstStyle/>
          <a:p>
            <a:r>
              <a:rPr lang="en-US" dirty="0"/>
              <a:t>Recent trends in Russian history demonstrate that Russia and East Europe had changed relatively little in some ways during the twentieth century. </a:t>
            </a:r>
            <a:endParaRPr lang="en-US" dirty="0" smtClean="0"/>
          </a:p>
          <a:p>
            <a:pPr lvl="1"/>
            <a:r>
              <a:rPr lang="en-US" dirty="0" smtClean="0"/>
              <a:t>Ethnic </a:t>
            </a:r>
            <a:r>
              <a:rPr lang="en-US" dirty="0"/>
              <a:t>differences continue to divide the new nations of the post-Soviet </a:t>
            </a:r>
            <a:r>
              <a:rPr lang="en-US" dirty="0" smtClean="0"/>
              <a:t>era</a:t>
            </a:r>
            <a:endParaRPr lang="en-US" dirty="0" smtClean="0"/>
          </a:p>
          <a:p>
            <a:pPr lvl="1"/>
            <a:r>
              <a:rPr lang="en-US" dirty="0" smtClean="0"/>
              <a:t>Religion </a:t>
            </a:r>
            <a:r>
              <a:rPr lang="en-US" dirty="0"/>
              <a:t>continued to remain a vital </a:t>
            </a:r>
            <a:r>
              <a:rPr lang="en-US" dirty="0" smtClean="0"/>
              <a:t>force</a:t>
            </a:r>
            <a:endParaRPr lang="en-US" dirty="0" smtClean="0"/>
          </a:p>
          <a:p>
            <a:pPr lvl="1"/>
            <a:r>
              <a:rPr lang="en-US" dirty="0" smtClean="0"/>
              <a:t>Russia </a:t>
            </a:r>
            <a:r>
              <a:rPr lang="en-US" dirty="0"/>
              <a:t>remained attracted to Western culture, including the concepts of political liberty and a market </a:t>
            </a:r>
            <a:r>
              <a:rPr lang="en-US" dirty="0" smtClean="0"/>
              <a:t>economy</a:t>
            </a:r>
          </a:p>
          <a:p>
            <a:pPr lvl="1"/>
            <a:r>
              <a:rPr lang="en-US" dirty="0" smtClean="0"/>
              <a:t>Strong</a:t>
            </a:r>
            <a:r>
              <a:rPr lang="en-US" dirty="0"/>
              <a:t>, central </a:t>
            </a:r>
            <a:r>
              <a:rPr lang="en-US" dirty="0" smtClean="0"/>
              <a:t>authority remains and democracy </a:t>
            </a:r>
            <a:r>
              <a:rPr lang="en-US" dirty="0"/>
              <a:t>has not been </a:t>
            </a:r>
            <a:r>
              <a:rPr lang="en-US" dirty="0" smtClean="0"/>
              <a:t>well-established</a:t>
            </a:r>
            <a:endParaRPr lang="en-US" dirty="0" smtClean="0"/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6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304800"/>
            <a:ext cx="4114800" cy="6248400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D34817"/>
              </a:buClr>
            </a:pPr>
            <a:r>
              <a:rPr lang="en-US" sz="2400" dirty="0">
                <a:solidFill>
                  <a:prstClr val="black"/>
                </a:solidFill>
              </a:rPr>
              <a:t>A civil war followed between those who supported Lenin’s program and those who wished to return to the rule of the Tsar</a:t>
            </a:r>
          </a:p>
          <a:p>
            <a:pPr lvl="1">
              <a:buClr>
                <a:srgbClr val="9B2D1F"/>
              </a:buClr>
            </a:pPr>
            <a:r>
              <a:rPr lang="en-US" sz="2200" dirty="0">
                <a:solidFill>
                  <a:prstClr val="black"/>
                </a:solidFill>
              </a:rPr>
              <a:t>“Reds” – supporters of Lenin</a:t>
            </a:r>
          </a:p>
          <a:p>
            <a:pPr lvl="2">
              <a:buClr>
                <a:srgbClr val="D34817">
                  <a:tint val="60000"/>
                </a:srgbClr>
              </a:buClr>
            </a:pPr>
            <a:r>
              <a:rPr lang="en-US" sz="1900" dirty="0">
                <a:solidFill>
                  <a:prstClr val="black"/>
                </a:solidFill>
              </a:rPr>
              <a:t>Were victorious (secured the position of the new Communist government)</a:t>
            </a:r>
          </a:p>
          <a:p>
            <a:pPr lvl="2">
              <a:buClr>
                <a:srgbClr val="D34817">
                  <a:tint val="60000"/>
                </a:srgbClr>
              </a:buClr>
            </a:pPr>
            <a:r>
              <a:rPr lang="en-US" sz="1900" dirty="0">
                <a:solidFill>
                  <a:prstClr val="black"/>
                </a:solidFill>
              </a:rPr>
              <a:t>Had support of the peasants and workers</a:t>
            </a:r>
          </a:p>
          <a:p>
            <a:pPr lvl="1">
              <a:buClr>
                <a:srgbClr val="9B2D1F"/>
              </a:buClr>
            </a:pPr>
            <a:r>
              <a:rPr lang="en-US" sz="2200" dirty="0">
                <a:solidFill>
                  <a:prstClr val="black"/>
                </a:solidFill>
              </a:rPr>
              <a:t>“Whites” – supporters of a Tsar</a:t>
            </a:r>
          </a:p>
          <a:p>
            <a:pPr lvl="2">
              <a:buClr>
                <a:srgbClr val="D34817">
                  <a:tint val="60000"/>
                </a:srgbClr>
              </a:buClr>
            </a:pPr>
            <a:r>
              <a:rPr lang="en-US" sz="1900" dirty="0">
                <a:solidFill>
                  <a:prstClr val="black"/>
                </a:solidFill>
              </a:rPr>
              <a:t>Had support from the United States</a:t>
            </a:r>
          </a:p>
          <a:p>
            <a:pPr lvl="0">
              <a:buClr>
                <a:srgbClr val="D34817"/>
              </a:buClr>
            </a:pPr>
            <a:r>
              <a:rPr lang="en-US" sz="2400" dirty="0">
                <a:solidFill>
                  <a:prstClr val="black"/>
                </a:solidFill>
              </a:rPr>
              <a:t>After winning the civil war, Lenin executed Tsar Nicholas II and his family in cold blood so that the monarchy could never been restored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548548"/>
            <a:ext cx="4935174" cy="576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457200"/>
            <a:ext cx="44958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Lenin and the Bolsheviks (Russian Communist Party) faced several immediate problems</a:t>
            </a:r>
          </a:p>
          <a:p>
            <a:pPr lvl="1"/>
            <a:r>
              <a:rPr lang="en-US" dirty="0" smtClean="0"/>
              <a:t>1917- Brest-Litovsk treaty</a:t>
            </a:r>
          </a:p>
          <a:p>
            <a:pPr lvl="2"/>
            <a:r>
              <a:rPr lang="en-US" dirty="0"/>
              <a:t>H</a:t>
            </a:r>
            <a:r>
              <a:rPr lang="en-US" dirty="0" smtClean="0"/>
              <a:t>umiliating peace treaty with Germany </a:t>
            </a:r>
          </a:p>
          <a:p>
            <a:pPr lvl="2"/>
            <a:r>
              <a:rPr lang="en-US" dirty="0"/>
              <a:t>G</a:t>
            </a:r>
            <a:r>
              <a:rPr lang="en-US" dirty="0" smtClean="0"/>
              <a:t>ave up part of western Russia in return for an end to hostilities</a:t>
            </a:r>
          </a:p>
          <a:p>
            <a:pPr lvl="2"/>
            <a:r>
              <a:rPr lang="en-US" dirty="0"/>
              <a:t>N</a:t>
            </a:r>
            <a:r>
              <a:rPr lang="en-US" dirty="0" smtClean="0"/>
              <a:t>ullified after WWI</a:t>
            </a:r>
          </a:p>
          <a:p>
            <a:pPr lvl="1"/>
            <a:r>
              <a:rPr lang="en-US" dirty="0" smtClean="0"/>
              <a:t>Russia ignored at Versailles peace conference </a:t>
            </a:r>
            <a:endParaRPr lang="en-US" dirty="0"/>
          </a:p>
          <a:p>
            <a:pPr lvl="2"/>
            <a:r>
              <a:rPr lang="en-US" dirty="0" smtClean="0"/>
              <a:t>Communist beliefs</a:t>
            </a:r>
          </a:p>
          <a:p>
            <a:pPr lvl="1"/>
            <a:r>
              <a:rPr lang="en-US" dirty="0" smtClean="0"/>
              <a:t>Internal political rivals</a:t>
            </a:r>
          </a:p>
          <a:p>
            <a:pPr lvl="2"/>
            <a:r>
              <a:rPr lang="en-US" dirty="0" smtClean="0"/>
              <a:t>Social Revolution Party – emphasized peasant support and rural reform </a:t>
            </a:r>
          </a:p>
          <a:p>
            <a:pPr lvl="3"/>
            <a:r>
              <a:rPr lang="en-US" dirty="0" smtClean="0"/>
              <a:t>Lenin shut down the Party</a:t>
            </a:r>
            <a:endParaRPr lang="en-US" dirty="0"/>
          </a:p>
        </p:txBody>
      </p:sp>
      <p:pic>
        <p:nvPicPr>
          <p:cNvPr id="41986" name="Picture 2" descr="File:Armisticebrestlitov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0243"/>
            <a:ext cx="4038600" cy="6283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5181600" cy="6553200"/>
          </a:xfrm>
        </p:spPr>
        <p:txBody>
          <a:bodyPr>
            <a:normAutofit/>
          </a:bodyPr>
          <a:lstStyle/>
          <a:p>
            <a:r>
              <a:rPr lang="en-US" dirty="0" smtClean="0"/>
              <a:t>1918-1921: internal civil war continued</a:t>
            </a:r>
          </a:p>
          <a:p>
            <a:pPr lvl="1"/>
            <a:r>
              <a:rPr lang="en-US" dirty="0" smtClean="0"/>
              <a:t>Tsarist generals, religiously faithful peasants, and minority nationalities fought against the communist regime</a:t>
            </a:r>
          </a:p>
          <a:p>
            <a:pPr lvl="2"/>
            <a:r>
              <a:rPr lang="en-US" dirty="0" smtClean="0"/>
              <a:t>Suffered continuing economic distress</a:t>
            </a:r>
          </a:p>
          <a:p>
            <a:r>
              <a:rPr lang="en-US" dirty="0" smtClean="0"/>
              <a:t>Once in power, Lenin quickly decreed a redistribution of land to the peasants and nationalized (government takeover) basic industry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reated widespread opposition, particularly among landed peasants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griculture and manufacturing declined</a:t>
            </a:r>
            <a:endParaRPr lang="en-US" dirty="0"/>
          </a:p>
        </p:txBody>
      </p:sp>
      <p:pic>
        <p:nvPicPr>
          <p:cNvPr id="40962" name="Picture 2" descr="http://www.bbc.co.uk/schools/gcsebitesize/history/images/hist_bo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981200"/>
            <a:ext cx="3106939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81000"/>
            <a:ext cx="7772400" cy="1143000"/>
          </a:xfrm>
        </p:spPr>
        <p:txBody>
          <a:bodyPr/>
          <a:lstStyle/>
          <a:p>
            <a:r>
              <a:rPr lang="en-US" dirty="0" smtClean="0"/>
              <a:t>Stabilization of the New Regime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0547" y="2917550"/>
            <a:ext cx="4832906" cy="38184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Communist leadership would restore order on several key foundations</a:t>
            </a:r>
          </a:p>
          <a:p>
            <a:pPr lvl="1"/>
            <a:r>
              <a:rPr lang="en-US" dirty="0" smtClean="0"/>
              <a:t>Powerful new army</a:t>
            </a:r>
          </a:p>
          <a:p>
            <a:pPr lvl="2"/>
            <a:r>
              <a:rPr lang="en-US" dirty="0" smtClean="0"/>
              <a:t>Red Army</a:t>
            </a:r>
          </a:p>
          <a:p>
            <a:pPr lvl="2"/>
            <a:r>
              <a:rPr lang="en-US" dirty="0" smtClean="0"/>
              <a:t>Under the leadership of Leon Trotsky</a:t>
            </a:r>
          </a:p>
          <a:p>
            <a:pPr lvl="1"/>
            <a:r>
              <a:rPr lang="en-US" dirty="0" smtClean="0"/>
              <a:t>1921 – New Economic Policy</a:t>
            </a:r>
          </a:p>
          <a:p>
            <a:pPr lvl="2"/>
            <a:r>
              <a:rPr lang="en-US" dirty="0" smtClean="0"/>
              <a:t>Some private ownership was allowed in small-scale manufacturing and agriculture</a:t>
            </a:r>
          </a:p>
          <a:p>
            <a:pPr lvl="2"/>
            <a:r>
              <a:rPr lang="en-US" dirty="0" smtClean="0"/>
              <a:t>State continued to set basic economic policies, but combined that with individual initiative</a:t>
            </a:r>
          </a:p>
          <a:p>
            <a:pPr lvl="2"/>
            <a:r>
              <a:rPr lang="en-US" dirty="0" smtClean="0"/>
              <a:t>Under this temporary policy, food production began to recover</a:t>
            </a:r>
            <a:endParaRPr lang="en-US" dirty="0"/>
          </a:p>
        </p:txBody>
      </p:sp>
      <p:pic>
        <p:nvPicPr>
          <p:cNvPr id="39938" name="Picture 2" descr="http://t2.gstatic.com/images?q=tbn:ANd9GcTe_a27n9TTJ4tk73Vd3ELBLoQ4uSpfG_iX3lwaShFHYKVcSCR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2895600" cy="184453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051" y="914400"/>
            <a:ext cx="335775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167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1923- New constitution set up a federal system of socialist republics, known as the </a:t>
            </a:r>
            <a:r>
              <a:rPr lang="en-US" i="1" dirty="0" smtClean="0"/>
              <a:t>Union of Soviet Socialist Republics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Ethnic Russians would control central government</a:t>
            </a:r>
          </a:p>
          <a:p>
            <a:pPr lvl="1"/>
            <a:r>
              <a:rPr lang="en-US" dirty="0" smtClean="0"/>
              <a:t>Certain groups (especially Jews) given no representation</a:t>
            </a:r>
          </a:p>
        </p:txBody>
      </p:sp>
      <p:pic>
        <p:nvPicPr>
          <p:cNvPr id="38916" name="Picture 4" descr="http://www.jewishvirtuallibrary.org/jsource/images/jewp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57400"/>
            <a:ext cx="6858000" cy="4503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2321</TotalTime>
  <Words>2996</Words>
  <Application>Microsoft Office PowerPoint</Application>
  <PresentationFormat>On-screen Show (4:3)</PresentationFormat>
  <Paragraphs>375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Franklin Gothic Book</vt:lpstr>
      <vt:lpstr>Perpetua</vt:lpstr>
      <vt:lpstr>Wingdings 2</vt:lpstr>
      <vt:lpstr>Equity</vt:lpstr>
      <vt:lpstr>The Russian Revolution</vt:lpstr>
      <vt:lpstr>The Russian Revolution</vt:lpstr>
      <vt:lpstr>PowerPoint Presentation</vt:lpstr>
      <vt:lpstr>Liberalism to Communism</vt:lpstr>
      <vt:lpstr>PowerPoint Presentation</vt:lpstr>
      <vt:lpstr>PowerPoint Presentation</vt:lpstr>
      <vt:lpstr>PowerPoint Presentation</vt:lpstr>
      <vt:lpstr>Stabilization of the New Regime</vt:lpstr>
      <vt:lpstr>PowerPoint Presentation</vt:lpstr>
      <vt:lpstr>PowerPoint Presentation</vt:lpstr>
      <vt:lpstr>Building Soviet Society</vt:lpstr>
      <vt:lpstr>Stalinism</vt:lpstr>
      <vt:lpstr>Centralized Economic Policies</vt:lpstr>
      <vt:lpstr>PowerPoint Presentation</vt:lpstr>
      <vt:lpstr>Toward and Industrial Society</vt:lpstr>
      <vt:lpstr>Totalitarian Rule</vt:lpstr>
      <vt:lpstr>PowerPoint Presentation</vt:lpstr>
      <vt:lpstr>PowerPoint Presentation</vt:lpstr>
      <vt:lpstr>PowerPoint Presentation</vt:lpstr>
      <vt:lpstr>PowerPoint Presentation</vt:lpstr>
      <vt:lpstr>The Soviet Union as a Superpower</vt:lpstr>
      <vt:lpstr>The New Soviet Empire in Eastern Europe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Evolution of Domestic Policies</vt:lpstr>
      <vt:lpstr>Soviet Culture: Promoting New Beliefs</vt:lpstr>
      <vt:lpstr>PowerPoint Presentation</vt:lpstr>
      <vt:lpstr>Economy and Society</vt:lpstr>
      <vt:lpstr>PowerPoint Presentation</vt:lpstr>
      <vt:lpstr>De-Stalinzation</vt:lpstr>
      <vt:lpstr>PowerPoint Presentation</vt:lpstr>
      <vt:lpstr>PowerPoint Presentation</vt:lpstr>
      <vt:lpstr>The Explosion of 1980s and 1990s</vt:lpstr>
      <vt:lpstr>Economic Stagnation</vt:lpstr>
      <vt:lpstr>Reform and Agitation</vt:lpstr>
      <vt:lpstr>PowerPoint Presentation</vt:lpstr>
      <vt:lpstr>Dismantling the Soviet Empire</vt:lpstr>
      <vt:lpstr>PowerPoint Presentation</vt:lpstr>
      <vt:lpstr>Shocks in 1991: The End of the Soviet Union</vt:lpstr>
      <vt:lpstr>PowerPoint Presentation</vt:lpstr>
      <vt:lpstr>PowerPoint Presentation</vt:lpstr>
      <vt:lpstr>Conclusion:  What’s next?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Russian Revolution</dc:title>
  <dc:creator>Jordan</dc:creator>
  <cp:lastModifiedBy>Jordan Meiners</cp:lastModifiedBy>
  <cp:revision>66</cp:revision>
  <dcterms:created xsi:type="dcterms:W3CDTF">2013-04-23T14:05:06Z</dcterms:created>
  <dcterms:modified xsi:type="dcterms:W3CDTF">2014-04-03T16:06:13Z</dcterms:modified>
</cp:coreProperties>
</file>