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60" r:id="rId8"/>
    <p:sldId id="261" r:id="rId9"/>
    <p:sldId id="281" r:id="rId10"/>
    <p:sldId id="279" r:id="rId11"/>
    <p:sldId id="262" r:id="rId12"/>
    <p:sldId id="280" r:id="rId13"/>
    <p:sldId id="263" r:id="rId14"/>
    <p:sldId id="275" r:id="rId15"/>
    <p:sldId id="264" r:id="rId16"/>
    <p:sldId id="265" r:id="rId17"/>
    <p:sldId id="266" r:id="rId18"/>
    <p:sldId id="287" r:id="rId19"/>
    <p:sldId id="267" r:id="rId20"/>
    <p:sldId id="268" r:id="rId21"/>
    <p:sldId id="269" r:id="rId22"/>
    <p:sldId id="288" r:id="rId23"/>
    <p:sldId id="285" r:id="rId24"/>
    <p:sldId id="286" r:id="rId25"/>
    <p:sldId id="278" r:id="rId26"/>
    <p:sldId id="270" r:id="rId27"/>
    <p:sldId id="271" r:id="rId28"/>
    <p:sldId id="277" r:id="rId29"/>
    <p:sldId id="272" r:id="rId30"/>
    <p:sldId id="273" r:id="rId31"/>
    <p:sldId id="282" r:id="rId32"/>
    <p:sldId id="274" r:id="rId33"/>
    <p:sldId id="276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D8D964-533E-4A5A-B272-AAD3837FC778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D0A8D5-FF9C-41EC-8DC6-BEF563758F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x8e6ka3oxZ1VM&amp;tbnid=4pPAHAgRY5RICM:&amp;ved=0CAUQjRw&amp;url=http://www.answers.com/topic/reincarnation&amp;ei=PTonUqnZEMX12wW5loAY&amp;bvm=bv.51495398,d.cWc&amp;psig=AFQjCNHWRZMeFapLqi_aja1Css42mwbisw&amp;ust=137838890894084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94012"/>
            <a:ext cx="8458200" cy="1222375"/>
          </a:xfrm>
        </p:spPr>
        <p:txBody>
          <a:bodyPr/>
          <a:lstStyle/>
          <a:p>
            <a:r>
              <a:rPr lang="en-US" dirty="0" smtClean="0"/>
              <a:t>Chapter 3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943" y="3048000"/>
            <a:ext cx="8458200" cy="914400"/>
          </a:xfrm>
        </p:spPr>
        <p:txBody>
          <a:bodyPr/>
          <a:lstStyle/>
          <a:p>
            <a:r>
              <a:rPr lang="en-US" dirty="0" smtClean="0"/>
              <a:t>Classical Civilization India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"/>
            <a:ext cx="48006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Aryan Civilization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96701"/>
            <a:ext cx="7924800" cy="17335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dirty="0" smtClean="0"/>
              <a:t>The Aryans destroyed and looted the civilization of the Indus Valley and built a new Indian civilization, which reflected the following characteristics: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20" descr="triangular three box flow.gif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614" y="2971800"/>
            <a:ext cx="72120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650326" y="3146425"/>
            <a:ext cx="2160588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Nomadic warriors</a:t>
            </a:r>
          </a:p>
        </p:txBody>
      </p:sp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1524000" y="3938781"/>
            <a:ext cx="2776538" cy="581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dirty="0"/>
              <a:t>Built no cities and left no statues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448526" y="3964763"/>
            <a:ext cx="2544763" cy="581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dirty="0"/>
              <a:t>Felt superior to the people</a:t>
            </a:r>
          </a:p>
          <a:p>
            <a:r>
              <a:rPr lang="en-US" altLang="en-US" sz="1600" dirty="0"/>
              <a:t>they conquered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995607" y="5228869"/>
            <a:ext cx="147002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/>
              <a:t>Polytheistic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1331912" y="6058093"/>
            <a:ext cx="3160713" cy="581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dirty="0"/>
              <a:t>Religious teachings from the Vedas</a:t>
            </a:r>
          </a:p>
        </p:txBody>
      </p:sp>
      <p:sp>
        <p:nvSpPr>
          <p:cNvPr id="8202" name="Text Box 5"/>
          <p:cNvSpPr txBox="1">
            <a:spLocks noChangeArrowheads="1"/>
          </p:cNvSpPr>
          <p:nvPr/>
        </p:nvSpPr>
        <p:spPr bwMode="auto">
          <a:xfrm>
            <a:off x="4844143" y="6058093"/>
            <a:ext cx="3339420" cy="581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600" dirty="0"/>
              <a:t>People born into </a:t>
            </a:r>
            <a:r>
              <a:rPr lang="en-US" altLang="en-US" sz="1600" b="1" dirty="0">
                <a:solidFill>
                  <a:srgbClr val="CC0000"/>
                </a:solidFill>
              </a:rPr>
              <a:t>castes</a:t>
            </a:r>
            <a:r>
              <a:rPr lang="en-US" altLang="en-US" sz="1600" b="1" dirty="0">
                <a:solidFill>
                  <a:srgbClr val="990000"/>
                </a:solidFill>
              </a:rPr>
              <a:t>,</a:t>
            </a:r>
            <a:r>
              <a:rPr lang="en-US" altLang="en-US" sz="1600" dirty="0"/>
              <a:t> or social groups, which they could not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formative period (Vedic and Epic ages), the Aryan (Indo-Europeans) migrants made an impact on the culture and social structure of India</a:t>
            </a:r>
          </a:p>
          <a:p>
            <a:pPr lvl="1"/>
            <a:r>
              <a:rPr lang="en-US" dirty="0" smtClean="0"/>
              <a:t>Hunting and herding peoples from Central Asia</a:t>
            </a:r>
          </a:p>
          <a:p>
            <a:pPr lvl="1"/>
            <a:r>
              <a:rPr lang="en-US" dirty="0" smtClean="0"/>
              <a:t>Introduction of Sanskrit</a:t>
            </a:r>
          </a:p>
          <a:p>
            <a:pPr lvl="1"/>
            <a:r>
              <a:rPr lang="en-US" dirty="0" smtClean="0"/>
              <a:t>Extended farming from Indus to Ganges – iron tools cleared dense vegetation</a:t>
            </a:r>
          </a:p>
          <a:p>
            <a:pPr lvl="1"/>
            <a:r>
              <a:rPr lang="en-US" i="1" dirty="0" smtClean="0"/>
              <a:t>Upanishads </a:t>
            </a:r>
            <a:endParaRPr lang="en-US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926138" cy="5486400"/>
          </a:xfrm>
          <a:noFill/>
          <a:ln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057400" y="228600"/>
            <a:ext cx="6629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INDIA’S CASTE SYSTEM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Indian caste system </a:t>
            </a:r>
          </a:p>
          <a:p>
            <a:pPr lvl="1"/>
            <a:r>
              <a:rPr lang="en-US" dirty="0" smtClean="0"/>
              <a:t>established relationships between the Aryan conquerors and the indigenous people </a:t>
            </a:r>
          </a:p>
          <a:p>
            <a:pPr lvl="1"/>
            <a:r>
              <a:rPr lang="en-US" dirty="0" smtClean="0"/>
              <a:t>People divided into four </a:t>
            </a:r>
            <a:r>
              <a:rPr lang="en-US" b="1" dirty="0" err="1" smtClean="0"/>
              <a:t>varnas</a:t>
            </a:r>
            <a:r>
              <a:rPr lang="en-US" dirty="0" smtClean="0"/>
              <a:t> based on occupation and purity:</a:t>
            </a:r>
          </a:p>
          <a:p>
            <a:pPr marL="1314450" lvl="2" indent="-514350">
              <a:buAutoNum type="arabicParenR"/>
            </a:pPr>
            <a:r>
              <a:rPr lang="en-US" dirty="0" smtClean="0"/>
              <a:t>Brahmins (scholars and priests)</a:t>
            </a:r>
          </a:p>
          <a:p>
            <a:pPr marL="1314450" lvl="2" indent="-514350">
              <a:buAutoNum type="arabicParenR"/>
            </a:pPr>
            <a:r>
              <a:rPr lang="en-US" dirty="0" err="1" smtClean="0"/>
              <a:t>Ksatriyas</a:t>
            </a:r>
            <a:r>
              <a:rPr lang="en-US" dirty="0" smtClean="0"/>
              <a:t> (ruling and warrior class)</a:t>
            </a:r>
          </a:p>
          <a:p>
            <a:pPr marL="1314450" lvl="2" indent="-514350">
              <a:buAutoNum type="arabicParenR"/>
            </a:pPr>
            <a:r>
              <a:rPr lang="en-US" dirty="0" err="1" smtClean="0"/>
              <a:t>Vaisyas</a:t>
            </a:r>
            <a:r>
              <a:rPr lang="en-US" dirty="0" smtClean="0"/>
              <a:t> (merchants, farmers, craftsmen)</a:t>
            </a:r>
          </a:p>
          <a:p>
            <a:pPr marL="1314450" lvl="2" indent="-514350">
              <a:buAutoNum type="arabicParenR"/>
            </a:pPr>
            <a:r>
              <a:rPr lang="en-US" dirty="0" err="1" smtClean="0"/>
              <a:t>Shudras</a:t>
            </a:r>
            <a:r>
              <a:rPr lang="en-US" dirty="0" smtClean="0"/>
              <a:t> (servants)</a:t>
            </a:r>
          </a:p>
          <a:p>
            <a:pPr marL="1314450" lvl="2" indent="-514350">
              <a:buAutoNum type="arabicParenR"/>
            </a:pPr>
            <a:r>
              <a:rPr lang="en-US" dirty="0" smtClean="0"/>
              <a:t>Untouchables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a way for India’s various races (both conquerors and the conquered) to live together without conflict</a:t>
            </a:r>
          </a:p>
          <a:p>
            <a:pPr lvl="1"/>
            <a:r>
              <a:rPr lang="en-US" dirty="0" smtClean="0"/>
              <a:t>Different kinds of people could live side by side in village or city, separated by caste</a:t>
            </a:r>
          </a:p>
          <a:p>
            <a:pPr lvl="1"/>
            <a:r>
              <a:rPr lang="en-US" dirty="0" smtClean="0"/>
              <a:t>Caste promoted tolerance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"/>
            <a:ext cx="8686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Aryan conquest of the Indus Valley established their religious beliefs on the Indian subcontinent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7650" name="Picture 2" descr="http://www.worldreligions.psu.edu/images/artimages/maps/world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8982473" cy="4470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gods and goddesses who regulated natural forces and possessed human qualities</a:t>
            </a:r>
          </a:p>
          <a:p>
            <a:r>
              <a:rPr lang="en-US" dirty="0" smtClean="0"/>
              <a:t>Gods presided over fire, the sun, death, etc.</a:t>
            </a:r>
          </a:p>
          <a:p>
            <a:r>
              <a:rPr lang="en-US" dirty="0" smtClean="0"/>
              <a:t>One supreme force called Brahma, the creator, who is in all things</a:t>
            </a:r>
          </a:p>
          <a:p>
            <a:r>
              <a:rPr lang="en-US" dirty="0" smtClean="0"/>
              <a:t>Hindu gods are manifestations of Brahma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Vishnu – the preserver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Shiva – the destroyer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7162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 of Hindus – merge with Brahma (impossible to accomplish in one lifetime)</a:t>
            </a:r>
          </a:p>
          <a:p>
            <a:r>
              <a:rPr lang="en-US" dirty="0" smtClean="0"/>
              <a:t>Reincarnation</a:t>
            </a:r>
          </a:p>
          <a:p>
            <a:r>
              <a:rPr lang="en-US" dirty="0" smtClean="0"/>
              <a:t>Caste system</a:t>
            </a:r>
          </a:p>
          <a:p>
            <a:r>
              <a:rPr lang="en-US" i="1" dirty="0" smtClean="0"/>
              <a:t>karma</a:t>
            </a:r>
          </a:p>
          <a:p>
            <a:r>
              <a:rPr lang="en-US" i="1" dirty="0" smtClean="0"/>
              <a:t>Dharma (</a:t>
            </a:r>
            <a:r>
              <a:rPr lang="en-US" dirty="0" smtClean="0"/>
              <a:t>rules and obligations of the caste)</a:t>
            </a:r>
          </a:p>
          <a:p>
            <a:r>
              <a:rPr lang="en-US" dirty="0" smtClean="0"/>
              <a:t>The cycle of life, death, rebirth continues until you achieve </a:t>
            </a:r>
            <a:r>
              <a:rPr lang="en-US" i="1" dirty="0" smtClean="0"/>
              <a:t>moksha – </a:t>
            </a:r>
            <a:r>
              <a:rPr lang="en-US" dirty="0" smtClean="0"/>
              <a:t>internal peace and release of soul</a:t>
            </a:r>
          </a:p>
          <a:p>
            <a:r>
              <a:rPr lang="en-US" dirty="0" smtClean="0"/>
              <a:t>No central sacred text – </a:t>
            </a:r>
            <a:r>
              <a:rPr lang="en-US" i="1" dirty="0" smtClean="0"/>
              <a:t>Vedas, Upanishads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219200"/>
            <a:ext cx="1239554" cy="182880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xQTEhUTExQVFhUXGCEYGBgYGB0eHhweHCAgHRsgHxscHigiHB8lHxoiJDEhJSkrLjEuICAzODMsNygtLisBCgoKDg0OGxAQGywmHyYsLCwwNC80LC8sNC8sLywsLCw0LC8vLywsLCwsLCwtNCwsLCwsLywsLCwvLCwsLCwsLP/AABEIAP4AsAMBIgACEQEDEQH/xAAcAAACAwEBAQEAAAAAAAAAAAAEBQIDBgcBAAj/xABGEAACAQIEBAQDBQYDBQcFAAABAhEDIQAEEjEFIkFRBhNhcTKBkSNCUqGxFGJywdHwBzOCFSTS4fEWQ4OisrPCNFRjc5L/xAAaAQACAwEBAAAAAAAAAAAAAAADBAECBQAG/8QAMxEAAQQABAIIBgMAAwEAAAAAAQACAxEEEiExQfATIlFhcYGRsQUyocHR8RRS4SNCUxX/2gAMAwEAAhEDEQA/AOrqQB02EDHuXZ/T2i313xZRRCBMg2OCKriIE3M+2LkoYCB4rxSnl01VmVRBMC7GI2H9zIxi1/xJXUAcsUpn4Saw1Hty6I29bfniHjOmcylSCF01NIEEuNCtolZFmZiTG0zfoVTyNPJlcvTy6uKoAqFwxZx977QTOmSdMAeo3xDpI429bUrujkkdTTQ58PdabgnGKeZp+ZTmxKsrCGRhurC8NcdTa84IqgEwAO/ucZ/wnQQVa5pjSVVUqRMOwZtLwSSttW7MSpXtjT1qAb3iJxzXA6qS0g0vMvlwAbx06YtFFfc48WRYj/ViTXabQB9Mda6gqmpSLYqQkH2wYz7dflhV4gzxo5eo6nS+khSRMMZg6Rcxcx1jrjr7V1ao4tzBTEm4EgE+wmcejJn8TAfn9cc54t4IYBatP/eix5nMF/4lJPNbpPsTGBfBfG6mUr/s9aRSJhkcsfIhRDXEhSbEGB1tfFQ+1YsrddKrIym9x36/PANagGqrO+pxqjYsAQf/ACR6zhsZ1QYgGcA5umTr0/EG1L6kQQPnt88XtUpVUXmZEEG46Aixx8RN8RWoCxI2dQw/Qz2PwyPXE6mCAobgqMxXVUZjsoJPsASf0wuyvGqTMZYUwACWqFV3MCxNuvXphb4wzBJo0lJklqjAGJVYAB9CWJv2wqrVSEkgQFuY1G/cT+gwStN1TjstBl+PMfLZxSRGkySRAE9SYnbeMWZjjjBm8sU3RQDq1TJi8FTEDvhXSqfZowVW1XEdjcRfrivK0iBUlCIgxfmmQbd8TlUElaGrxEeUKhKNZSwDD70e8b49yedFXWArApGqY3MwLTexxk6eTBYEoAdpg+5/TBDAIzkF1buHI29Ot5xBaRxU5r4LotEWBn+x/TCTxXxtsrlnqqoLSqrq+EFupHWBeOtsOaVUaRHb5YxXjTOeePKA+yUg6hBDVLQJ3AVWm25kSIutYBs7J2OF0pyg139ixHC2rVK4XVUqA1Wb4oBqNpMs0aRJA2g9o69T4jmC1J6f2YqmIWoSqMZmzSN/QyOoOMbRyQD0059JFtFypESVvaLNAnVpPbBGd41WrUjScqZsx8u5IP3fu336mOgiSl0/8g5mhMx4UxHo9ydee7zWs4fmkSmajkJJiXlZKkyQCASNTNBjaMMdYfmR9QH4Tse9scxyTkVApYwLMGPwrJKsJMwBuZiCCIxon4dWSooWoAxBIi0BYmTG0tER+mLGdzCKGis/BDi7U6rYCtqEKG1e39jEnZ9IjcbkYwnEsu9vOd2nYF2bVEAnSDYXFovPSMCUqJWWVTbqAdQ3ja49ukR7ccURqGGlQYK/+y6RljA5yT1v/dxjK+I+K5dqoy9ZWcSP+7ZwrLDHp8V1uBYA3BOBsh4lqqQG+1XsQQw9Q0X9m+uDh4jDENTR/MYimoIBBv6kRb8JvacFZI2UGlR0D4zZCsThvk1Kmb/aEWiVFTVEaUAm5ujp1FlIkwcc18UFlLVnXQtU1WCffHYFYlSQR73B2x1qjw96VNaaMlKmghdCmwHq7GwH0745/wCHFWnWrV6yCt5UeWBAGqWOrbrIgAR13xTM1up0UFjnbarpfDqBp0qKPdwiqfVgBMH+fpiBu7Tba2/QYuy9dayB1mD33BFiD2IMgjFL2d79v0ww03RS7tLS7POKbamgJJabCCf8wXtezj+FsVcN4ulcPpDBlMMp+Iesb39Y/qVxDKLVA1bqdSnsfbZvY4QZ+mKT0q7bIxR53MiRB6hrmCdwO5Jh73McCflUsja9pA3SrxFXFTNvTgnSqpbp1vbux+mFlFqamIeFJLMVDA6fhUIWBe5vExbHq5tjmKrBwC1Rjc7Aklb7bWjpGCvD2eXzKesqPMqMgfdQ5LaSQeUnmHYbDfFsQ8iIVxUQMBfrwQroZ1K6IbyhVhqUCSfhubxqAsO+C0zYfWbJogG+qARaCBJ/54dZcZgGo7oRoI8rzYLaoO5VVVlBAaLgMLHGcanURqlJ0GsvLqZliVU7i032G3TAsI915L0RMUxtZuKOy9RGBBqLIHUEWFycX0KoIUJUBgG2oiSe09BhYyIGKKu/J8Tbmx62x7lkpBhDOCDMa0M+8GRv6G+HnOrdJBt7LZVuIuwXTKDurXgjqIsR2G8naL527VCWMqtRr9JJkn/+tz6dpwbQzFPSPtpt0J9YwpqUWh3pq7gloa0Ncki4ljO5BHTGDM+RwI11W3hxlPZ4qdKilRdZjnqQOtyYVT/TaJ74rR6iWnmVJJDFV6MrQEM6YET7W1XvXNslNVBFOABJW7ct4FoabXmY9cXcFy4q1RSIMT5juzXOg8oiBvN+n0s8Y42tAdwWjII2jrIU1gKuivl6bFVAmmQrQejKoKEgwQpFpN8aPhmeowzedLBVQCpYhRq0aipYSby1umE9SrSevqXSUDagAw+EG7biDYGPwlfl74dydRiDqJ0UxCbWNtP0Hbcb9gS/MHAb7+STlOgN0eznZGVMjmtGouHbfWqB1ESYXSZAOLOF5TyxEMslxexaGXmiBeWM+8+91JqYYEVCDv8AHBM9xMzcWwTkc5m/KDMyMtOdbkSWHSRP3ZvAG315jxVa+6EZXDcD2SWjzKq7zv7C7fLF2eZQy05XW6nQpHcgarb6Zm3phlX4qpRmbL0XGnpHNO94IIjA3EquVzFBTUoSIDrDQVkAEhhcQGv7YdhaWxilz5TI6yNPJU18mgAQagD0LEiOpiYtNz3I74UcOaaFZ9tVRAvoCy3+nQ9h64ZVqC0ab6dUEMSWYsT6SxmJ6bbmMUcPo/7vTW8vWBBnbTLAi37v6YU+IvprQe8+g/1WYOIRQr1MsDUpQuuFZSJi50n1IJIJO832GGnBeJGsju5EhrmALQIPbCI1TWVtJ0UgOWANTab2JkCYtbthjkOM8tZqqqqKVA0UwTJJAtHcdeuB4ZskZaX6A3Q558EPEtbkPb2oviHGadOwOvvEfrN/ljF8fzSwa7A6mOoJOohmBCCAbwOwEz2iX3EeIu1FwnliRGsIqiHtIBBJg/PCytlKz0mqUWNMKYSrJgEmOWLMg6vIHxX3xaaUuc29rtLYdtZiPBKEy/kpLUnlt+VpY7mJG/8AK5wy8PolA0wKg16SSYJVmvqm4BGrfcgCRGGGT4VWeqoavWBCSTUbzCQLsxQEAKTAAET3thdnci1GqtIjUeZh5YgMrEGbnlg+o6X7xiMSJarQBFggyA3unHGcpT8sMxzOpqhf/NNQMDJNNTqARDMbDYYy+SdiBeqA0szaiVk3aZaQoNhJNoGD6L00qeYVCPaftKU222abb3uPWAQX4W4bTNT7VFZUsFkMCat1ax5hCm57m3bosS5p0pTJA1wo3Xkl2UzpOnTUIEiZJAmdoNzAtGE/AKanUGC2axIHcjePQY0mf4bOYzBVlSHBJJgWnlAJAv8A/GLXwlocHqUC06SNXTUBc6hNjFtt5udsPMxTDq7RJOwzhtqtBl8lSJ1aTtIgvBspO0yBB69Yi2G3AuNLTU0RTqRTOldJDWm+5mA0ibiw74X5idNr6tI7yJMNYQTeOZe0HHlbh6EBSBoCxeCTFriI26/lgeQFaeFjMoJcU7zfiIFWUJUusSxCrzAj4rj8j/XGeZU1qrBXkGEEKGtPxE2mCLkj36tny4P3S2kney9Lkkkx7XtgL9mHmU5sCwu5ChluzEFrQYAAuQIJknFTGALI2TggY0Eke/Pum1bNU69MfZC4LKwBBFoMW5XvvNpxdw2utENpMCASwgkhp0kMbD4Sdtr4W8FDIz02JGsSpsZhtB0/ijSpiSPfD4jchypBa4BC7Gd+wvJHXtgeVh1Cz5JDZGhQuYzFCQulQRNoOw/Te3z9cO/DlVAXppYfHHrJRx8io+uARRgSRtuCJ7ACQBYj4p/cMg4hTqeS9NgHKjaTZgdUkA7kqqmJnY98S1oBtUfM5zcpUOIZIZdmCj7P4gDsJ1NCnp8LAjsyxFxhRw4MaTUiOh8snYhwZHsDH19MaLxZnFqUdFKHadUzAQDeeon4fTrHXP6XVtV9IYwDuAY9PResXOGWS0A3vVmOBGqI8Q1dNMg949+v5R+eK+InyaCDYim3peFQWP8AEcQ4gfMqop2AAJ7lrn6Bfzx7xnLNWqJQSxYBQe3MxZrdBpB6YzMY4SYgRnbQeu/0KaZoL8Tz6InIoEpRcKoknS0AASZIBi2FT00rLS062QvqOkzqN1giOkb7yT897xELRy1QRYU2EQLyIiOknpjn+fzpWnbQnKNDG8CbiBEEwBJ27YbxEhfTiOJST3FzSAj84qGh5LSyvKDb4epjvMYenjjBQvkkvpAPOui/LI0ydJPTTPpjADi7lpLrPXla4mQLNthpT4trW70wx33UR6AtM+s/LC3SgclLNa9uyc5PKMHqa/sxJhKa6QS5ky0yQNI6gRhPmnBUggsgDIrRIZbR6aUVbn1OCco7gKPNpNFll5sekSZF8D1ahAIZl0+dztTb4eSViR6tJ7nbcYo8gtodqYw5dns9icUEQUahjV5bCnq0WLD4mSDJ95iYgCThMihhRLidKNSBR40uoHMGESoC/IyCBh5kaiojuiAsGQTrkXDRJN7A9YB1DGezebAqU9TpLedp5gJUmmSQxiQzK224uMc3UtPPFXk0Y4eH2RfD8sdKvEFSoZ20lnU/HYg8wZl6XuIkYnxRiNAHKAdQIMgxBDaTMEfMwQDYDFGWrqdJZkZhEEsQB8cmAduYarxeTEY8WK1YliEUAs5MSbELI2PWQO6gQBfq1pS5wDcxOg+6ZIUgiDptG4iLjrv3Ptj5lEAAmBF5vb1jr1xVSdyZFH2N4/8Acx7VZ7fZi/qf+PGn/Jh/q5dFh8bGKa4c+ShWIIlyLEEatgRcHsMUKyPKhhPWDDep7+k4zfjXOupVCpXUJABa82sJN+hv2wkyzKhBQ66iczsXCqp3hbaj8Olm9u+DtLC3NWnfv7ikvJisWHmMvquwCtfKyuionOrhioEgjcMCRqm4vbvfDmhXk3MxsGv1Gm2xtuIncSOuR4DxpmCecqgvIRwpUk/hdC8odoIJBJO1pf5hmW5WJMCxuYJ/GI2wm7omnKxrvcK0ccrm53OaRxOybUoAkBx1kgEmI5jFiwBnTcGJiRirN05ndZO1jMBZhmWWnSBJiZO+nCnLVoGloi5AURpJieYySQZv64Z02DTFwSNQAItLGDqkGZ2ABnsIxZ8T2fMKQ2Ssf8ptUlCoAIBER2nSCG7xMAd5F+2BuKIdM/ukGI3lev8AK+3ScMwSIMyQJm0mJEx1U3JM3BEb4X8YZVpRPQAQZEAKTFpBIg3iDGBFwb1jsitsmkHw0zU17xf5m4tPYD640fhzLTUqVzsAKae4JLn6sF+Td8Z/JZeoVCJC1KhABNwpPxGOulR17DbFmdD06gylOs70tPNq3H7sjoQZJA6wZwjhGumlMh7T6ndOzbZRyEbxbPftT6EP2SGS3RiP5Dp/0xmOL0+QoZszKJjrpO8XPpt9YxplRViB1HzjGV4tngGYBgY5jBG15kAfnNsauJAEVBUZEXGmhCVOGDoN7xAHY/zx4ctYW673jp6/PFmXzOqQIJED2/5Ylm65UALZmIUehbr8hfGOA66RDHRqlTQ4e1ap5aXIjVcW9ATA6XJ9O+DaI8v/ACH0KqCStluJQMCDIiWiAdNzdrSoZI0lYW0fiP3+5IuG7xsDMg2iWUZVoNq0guzMzEmVUGwvc6yTJ30z1IwaSEtGvgPyiHDOYMx7UwdwuUM0rNUY6dRCyiiJA2WWut4M3wpq1ncIQ0FlBBIA0mSAIiFAsbYd1dP7FTJ1SqLUOo3is5Jn1005+uF5Rf2apIMhKUN/FqQgT1mnOOkYQdOFBCa0EHjrXuhcv4nrsNL06TEWM0wCI3MrBG8z64uynFqagq+XR5MguonsRMmTPaPa+BOIvFa4hm1Fh6roaR3vUb6Li2hSDC4Ej1jpP19MQXOBooDoWCwjvFPio5PQi01dioPMSB+WJ+EfFS5wsrUwlRRqgGQRt1EjCjxfwWpm2VkagNIg6qkH+7Yj4O4FVylVqjtQYMkctUd7Yas2ngDmpC/4kcXVn8lUBanJ1yQRPQRbp19NsT8H+GNdalUhKwFJqkAD7NwRomTDXNuki4OKOP8AhavWr1KqtRAZpvUEj33xo/8ADHL1KI0sA4UNZCrFJbdYN1IEWnptEYNHKQwi+dVnYyAGUOI50THihzTUm82nLFocEU1JRCGRyRMHczAPIIAN8Zt+JgZrOrmXY0adWnpUmAoIqC20XGNlx3Nqa3JUBlNL09BDAnZidIMESL+sdcYfivhurVbNMGp/b1FdRLWCFj+G8g9MCdqm8OwtbdJ3RqZSqG8kVDAmdYKiCLGCfxfrgXgz6I06hMtBkEGbTOxIIsO3rgTgXC6uVVvMKtqtbVaSvdfTB+WryWGkaRDF9Dar6gRqFtPLO253wTCkNkBNdh8DyEL4hG50NAG9/MUmK5p/xf2I2+g+mIZlNekuTK7Tta4t32M9YE7Yp/bVGx/I/wBMeNxFJ+L/AMrf0xpSx4WRuV2X1Cw2HFxmwHehTvhHEEp6nKktp0gdFHUT3NiTawjpfP5rjyUSzVAGdyahCnoT0MXHsOoxdSrAnSgbUV/CRP1EGJ/PGd49laprFqdMmFCqRBuw20gltXaVjCckUeHiuI93DxWpgZnyzZZRWl8R4K3iXiCtU1CFVRAhQSb9Gaf02xnlr2ClRBlSRuZ6gne2/wA8F1+F1VuctXgMXHISGJADFgoOm4kSbzHTANADYMvKPvEdeh/PvjPLi7Um1vsygdVXpUmNmkEysQCJEBdySCLegxelY2lwWAF2MRM6Y9R3wFUkMpOmRP8ApBEfSNiJ/PB/AOAZjOKxpBVVCASYgnoARJJA3iwkYs1toc2IbFV7926PynG3VeZVaRA3MkfptN8D0lNRoaoGcxoAExrOldKzpHMdzOEdd2y9RlaQyNdTcgqegtK/qManwXlh+1PVZOXKl6hg9F+AQT94ty+xxenEgEoZxTZYi8XY9b4eqeeK6h11KCloUIlrE+WrCx/8QxaJ39V+UzIqLE3YAVFmIgzqAvZo23Vv9WEdRzqDltJqFmbS1yzmWgQVMExeD374nTpIxmqGVttWlQSRuSjcrqQe6kRucDs5iTqDqrRRGMUdQmnFXmspVtQHK15Gt9oPeEAPytgrKsAI+R73i/e0be3fEcxw2l+zNUTMU6rJpZUTk0AkSfLB1AkdTt+ePKVMqYJYHsfSNpFvUTeMAkJc7MUvK4OeVp6XFVgTUoA//tU4+qcYQAsatCBufNGKUyxIBgm341j/ANOFPGlb4FR7A1GKhXiByTy2vJ+WGOuigNrVLeI8XfMbHSnRASPmTaT+Q7Yr4RnTTeVkx0MyOkyplTNoF7/UvjFIaIQBqkgBgCpWTAkm5BJIGrt6HBfCeGL5WoT5YWAJgFRGt6hMESRaCOu+OdebKiYqaIQimevOp57FZWzqVaqtpYuQCXdw0qASAkKJEEyx9AJvBtPOsrFDBUHQWcn47kAQpmFEntKTviGZyQk1KalV+ELGmdUKCKf3FF95YlunX3ji6MylRDDAhgN+YsVNhuzLAAMkwbHpVua9SsmOQdJTdND9yrszmlZGHm0FkQTLGI9IwrXk8tDUGkqYYiFchuUSSNJBN5ixn2Wj/EU1avlVMijMSVDI5BBEgloXmAuTtbpg3L51GppSrDamyvVZuR1aGZiWEdN5sJti40OpThkNJhQzKsFc1KayQdLEmwJN+TZpj2Ax6tVAP/qFIgCSD0DAmdPWZ91X1w+bhRYagdY6MrSD7HCbxBR8umhRmUmrTFidi6gj5gkY7I+1fpW5SbtDVcwPMQmtSaSV0iZuAZmwF02/ewBxijvqpIrMZSrrAYX3LaiJ/cI7e+Gz0QZDSw6gknY2t1k4z2cagrfa0qtBmvqnWWY/EQ2ooN9oPti+MY6JjWOIJslZ+GlbNK6RoI0AKjljWWD5qH8Wmo0W9wcVPoLnz0WoWE/EFkCNzFyL/Xfpiw1cvutSqffy/wDgnEOG1IqOUqwosYVpO53UxA+YPTGaCVog0hq2QyzZqgEUqGnUGbUlhC33Bm0bG3z6Fl8lUo1JU01y6WVRPw/hKbArEhhc9d8YTi2VauQ6Co7ID9ooIAuOrggyQLd8bHPZFnILVKonVJGp1IYW8tV+Eb8rd4k4fhJyC0o63SE787JH4xz/AO0ZaoKlIKUIFtQN51Bg6goIEmGbp8ws0v7Fw9EmKuacVqnQimpAW3qbgfxYa8R8zN16QzAUZekwFULMsy3YhT9wlQI3g4WeJmq5qvUfXTpjVpRWKg6V5dLBvhOqTaIn0xd7w0aq0ABfqe8+Ww+/okmWdhyqqhS7fGtibaZBi5I6RiYEIxYMo1bVSzSIvIEEe2IVqbo+lqbyyy1zUXYgFfX16+uK6Lzp0+YZgaWDCdPUkX+l8BJG61Q7RXsKZMAUmp8yFlIGn8KssEup9vXE6OdemzgFiYUaCFIawDlFto06hzFjue2DadSnAFbJ1FE2dKbxO09o2mTi+lwpnpw1GgepGob/AMSix9b4H0g7EB0rTuFgMrmC7qruSpnVMRA+W2OvZ7heYpirX1U01g6lLQdJ6b7xb3xxfKH7RQdiCCPkcfovKcdAYpWsQSA4BIIH4o+E/l7dGAL0KRD3tFtF/VZ3MZcrlanmHm0amK2MASBPoLT/AFwTkaa6QKcGlTIFhIdxHT8KbAGLyTsMB+Ls8iv5eXCMpXU1wykzYLFhJtFwe3e3K5Gv5TVhOXESxLgqwH3lUyY9H+sXxR2+VqFiOs0Eac8+Svaq1F2JRmUaQF1CDqO0kA2OwmQRN+i7P5ip57UFUGq7hqTab1EU8sGRoCkENFwb26ivWhqbNVZgp16SO5gvIERc9/QxOFeV4xGdq0GqCm612fK1W+FKjEh6b96VWwI6GCLkRZrAeqef2qxR9G3OQPDnmltPB3hSnR8zMPD1a+9oCKbkKNxPxEn02jHMK3EEzPFKgoiaLrUy9KCYOtdIe/dhM9oxoPGf+IVSpSOVWi2XqmUzGthK90SIsfxmOWImZGE4PVFLM0CCAFq0yT0ADiZ+WJfQRGAuJJ48/pa7/C/jDisFViFdNWmbA2kxsMdG4xxAQgqUVrAuoEWMzykWuQR6Y5h4IoKmdamuyNUpqZ6KxUX62xv+P38pZiaovPuf5Ylri26RpGh0eYjWiiM3kaHlsS5oggiauwn97tfrb1xnq/D85l70adOtSI/zKaqzdTzXIgTYgARi3iqgUaiTqUMIEkiAZN1Nh/Z64WZTJ1gNavUpAXBLxt6H/wCRJ3wCd4Lutul8KwhltXjZnMMCHFJReTUSmB9YxdwbhdStVUVVWFFzHSeVRNwDE7DBFHjLk6K70qpP46QNhvLIQ0+/1xoPCjUSaop0zTgqSQ5IYwZIDzAG2/X69h2NdINb41StipHtiIAonS754J1RpIkBtm5YgQZ6YUVKFSnTqNlqZrOH/wAkVvLCybQWkAabx+6O5wXnypampqMl5A0jmtNzqtHf1wypsfipmVJ5gRY+q3kHvuDHQ3xquFhY0ZynRZyvlYFWNg0mL9TMHfobn39s/wCIslSRhWKMRUq1FYI0X1FgTCkzBIn0GNKcygoksyhmVWuRMNqaYP8AH+WAmTzckT8LQxV7yGJEm3aPzwqI+lLm89yYEvRFrz5/dY16iagKFRqL+tQlT721avaR3AtgutSquJqVVcLcNRb7btHMBKxvOo9Rgh6VaspWTmCCQyCm8yJBGsh1Bkbj+eBxl6VkenXy7CDpaSRe006iglT6H54zCCBstkFpOhVdN6TIdGczAB3DxDDtqUcs9yDiWVqUtALUKqrFn1VB9C9j9cMMhRqsNXk5OpaCAFJPzUgf31xRk8z089qbDdGRjp/dYkjURseXEKwXN8ks1QBte/yx3CvUCVWY7LrJ+UHGcy3B8nAjLCYH3D1F76cGZ5lYEaWlzBs15In7uNLI4DZBjniYCS4JqeB06iK1RCahIYsh0tJvvOwxHNZbQhBeqaaj4S8qIudgL9lBgYcON7wOp7D+W2AK1SDE6YGrpCdVnfsajdYVR1wq0knQrMzPPEpDmsqFC0oOp0dmmSAIKIA0wDra/cIvz5j4uLDM1NdizE+8/qI/XHUH53Zguk1SEpy0gU6R0qTfl11CD/4beuJ57IU28qo1NWLL5ZlQTyCU3U7rv6jBWnMU30gjcGE+PjzYWCoVDxOjoJ/3+gvIf/uqaj4fWqkW7j54zHmQJm4uPcdPe2OwU8nSVgy0dLKQQwVQQRtBFPcYPqZChXL1f2cecOaopQDX++JSWPcYYcxzhZGqlskbTQdp7LIcEULxSoQfidnk9qqrUH/qP0xreN1wKmWuDNbv2SoRgDJ5akgtSJJPxBFFvug/Zk2Fp6xi9zTkcjyLiV2t05OxwMRv7Ex08Lo8pdWlK3xDXim7qgCgC0SvNAJaB6C2MXma0AeRzACGZzAn920wDO5jGkzme0F1DmmzaY1A7QwYgACDb8/fGPoVGGlRAhRFt26/TC5Zbzm4JjAwtyniFdQJqSHLahcqd/69dvXG+8C09GXLwx5nUR1Be3ruLR+LGG8gecPbr7N/JfyGHvBvEtXLjyqQp1gW5RqgiTJBYSAtyZMe+GIKaVf4lAZIKYBobOw0o/lbIZas2YDNTELTgSbAkzuRzGANp2xfm+IvoaEPwmIK79IE3/sY8TidRwNFMNHVG1D02Mr3vGFvFeLyxBBBWZ06SfQSJVYn1O1hGHnOoWaXmI487srQT4bqPEV0qIFVYphWEQrEJp36egJkxtipM0FPkIw0lVO4gSG1QdhJSfST3wDV4xmG5SzBR1XSCbWBJ3HuB7Yoy9RVYPU8xoBDAKGJnsQwIsTuOvS+FYZGsvVP4jASHgfQrVNSNClNLVzEBdLkiGICsS0zvO3fC7xDmqwpIWZvMRxFVVk6TZlZVF5t2vG3VNxfirtTPlll6QoZjBtEEwYHbucLf9sgnSevw6pJX8Q5Zi0C9rDtij3hwItMQ4RzRbhR09FDXSLt5lOs4N9aUnSD+HSBpkeh63GLcxmaaGUol0jmNakxe3/5LSP0jrg4+JamWW9bY2UwTN9gBAPYAfXGfznEcxmqqGp8GnlQQpIM2JFl2m1+/bCpiZVglOiOS6cPr/i6RleG2B88iQPhUDp8/wBcQz+RQjS1esTIuBSF+0lD+WPaD1J0qQbLJtAtiVUaSXa5MbdB1N8bAjHErzZeeAV1fVzNpJO4QX1GbfK95sOvXCTiLuUFFTFSqpLOV5FUyajPJlVOm2qOVRvJw4yWaDALMWlZ39cQzOSFQtroCWAV3U6dSgyJPW/TCsmEy6NRoJ2g5iEly1EGHAKp5bLSBEclNbGLd5juzYYViyrV0kDTNVRH4G5ov0TTb1waaSaQAw0qGWI6OIN5+hx5+wwQwiQZk7zpCGQOhA2jARBIDahz8xtArnKxH+YPcKt/aZxIVagOrzGBBBmFt9Rg6jkEW2mygRzELb0mbR1OLqcdaaIOhImfb/ni3Ry/2+qf6eD/AM/oEE2qrzUm0uBLIAvN3ZJH1H07YxnH+OZhauhqhZAPuhUNz6AA7RjeNQpTKtpcGQQevt/TCfxbwUV/tEg19J5QYFXTvpvyvfa4M7YsWScSiYabC59W6eG3+fVYmjmlafvHrMz81N/69MQakdRIBUHoI37iZwFXY03ZfhYCGVtv4T0Ptvj7/aF4IYfwkN9A2354WdmGy9E1zSLB07lp/DXhapm3ZrIiwGc3M76QLyYvMgXG+2NqPCq0gDR1Bh97UF+ZLq5/TGT8FeMKeVVqdRajIzagVpsSCbEEddpkevpjYnxxkismtH7rIyn6MP0weIAAHisLHid8haQcvDs/aAz1OqEY1i2jQQa6lVtF51BZETzLHscY3MCmV8yhVrKgUuWYDaJACsikHc/TBfiDxQmeIR3NLLAgsuly1SDIWAtlkXm7WFhhd4gzMKAYBc6mBuFUGFBA+KT9Qp74maWxS7BYJzHZnWO7ged1Xwr9qrCdYH+lQPqXEnewFuuGgymb0gh6bztCaif9KVpP0ww4d4qyVKmlNTVCqPiakR7k+5vgrM8IyeeU1abiSI10iDPoykEEjsROBgDn9Jgve09YUOFg/kLJ1s9WDBBUy5baBTJAMExOpr22mcBZriWZaq1JVpFxeQuwAG2o2+LF6ZFaNdUgEhWIqBpLggRy7oRN1t7Hopz0HMNqJCyQT7AYE7Q0mQbjzA8+quycLU16mV1NvMXWxY2MAAAD3PbE6mcBccvmgKNVrdfi0zpvNsAl+WSp5WjXq2vPwE/31xegJUsmsvHNoACgHe67+l957YhLh9X6LqlbMhQoAI5RtuTAwLod1uCQTJ5h8vXDenlSApWmrmAbn07G3XF41gS+lOl4P5C2Nlr6C8u5llKkyxgACDMiASfa/T2x5X81RLagpMSSPYbbDDWtTYEFG1d7CYHsMRfM8rKwJZvxrb0JEgFR/ZGOLzuoDBsleUVjtcd+n1/kMM/Mi4+Zx7UqDpt/fTF2QoajMYUmlJNBaWGiaxucpLx/xAmVC6kLPUkqu0hY1EkiwEj1vgvgvFBmaPmBbairCZggDr1BBBBxhf8AEXjIqZsUlCFcuCsl4Bd41nUN4gLpnvhp/hNnU1V8qQo1BaqxtI5WEzzsRBkXtfpiegIjzcUD+WTNXBabM5XVdTpboen064prpRcaA5R55SZMN3uLE/phnm6elrYAfLyxZfiF/mO3bHRSZhTleeOqexZLOVP2hjl8w5yucjSKkDRVMRDjaezCOnoMZjMcLOWmnXy58xdiKjAGPh2+77fPGk8cKG8uqCAYam2rYgkFQTMzYgYD4f4g1UxRzaeZSkgGZZL2KsLkD+WBPaM2Vx17fyiQ4h7Bbdln+G1VVueqyyBsqvzdbCTEfz2wTlc8rMQ1YJTH/eGmSSDYWAhTYm5O47Yu4t4XdA+Zyb/tCECGABemJ5pUDmEHces4yf7YPjIMm5MW27QO+I6IjdM//Sk4E+q0lHPoNDNUBsSQAGOoGEGkafLncaidrxGFOfz1Wq2pm+0LaRTSJWByXvKz2se+F2bqMpGrTrIIIH3r8hINh3kbicOeK5CgMktegpqOxUOCv+WDIusaZLWieoN74gQncKXfEnO3J9VW9UqAwDEo1zUqKVYixAp/ev1GHFKu3nkrUZwwXmoBAxInSoMwF3JI9J6YyGXYzeL20lQpHTe0Rgzh9ZVu/LqJGsmD0MW2nt6HpjnQOCGMc129rUedXNRi0NVWxNVhpQduWPT6dMJqzqxYsxaozHToXkMkSR1aY2noO+BXqICQIdTALWa92hes2ufbB+XDaabGTbkmSO1u0i+/9MDc0g6phuLZloWAq87Tt/khGidwJBtYfe9umPcrmzrAasVtdkHb4REXi4kzirVrXzNQYFYmRefujcn5DF4uXALBmsRYljsRMdPyxTKVwnj7V1rNZpVAJfSCq9RvA74BfijNpJJYTA/sbe+E3EM41RqYJEKLW3JAB99hHzxZBMqA1ha23SRNjHX3G2HumPBeceTeieU+KSJWV7yT9ZgxhjR4lTYBZWRaCf674yFPXUJsFeYOnaJ7g/D64Py1YAzB0kbG5nrcTa2LfyGnQhWYSn7MJIGJ8YzlRMhXeiAKq020dIbYXNhv1wtoVi0/D6Q0/wDWOvyxfWzK+RVV/gKEtHYC537YXcbIcFqMcHxZUo4TTy9PL0cs1KnUcUgwqOFIBK6yWhtex3iThd4t8sDL1Mll/LqDMrAsC33kEBjaVkzdVk7asL8n4kqplhTnLqaX2H2s+YwOoDSw2RCADM+pAw34ZnP2nOKjKieRNSp5QGmpVmARUj4SktA7mcXJkabOwQcsbmgDc882t1xVub5m+E2aqmIWdXoJP5YMzdYsfXoMJczxI3FKoAdiZ/SN8RD81ok5DY8vFC+LNRyrK5A0MrFT1FwTf+IH/pjnmnU11JtBuVmY0mOu0423ifjQfKlSZJdVN1kAAsdu+mYxiqhJF1NheTHXlO9xYnHT/Ohw/KveHcYrUGD0nIaL6tieoI2nawxosu+T4nTkxkcyw+KBoYxeZtbfoffGWzFICNUETJUDaLz/ACkj9bkZDg9UUzRPKzwqsehcquoi9gHE9sdG8gFVloV2k1z7ofKeGGZPNFSkFJkBjDOpHxAMRPSxg98a3gHhrLCrlxTr1qjVSWAaVWlAaeVfvarXO1xJgguiqhytNG0aV0ADnIaQqjsQqwxO3pjL53i9bLZ5KlBqQKKRpiaY1Aal6FtrkMDPXHF8hFkrSl+HshiD+On1H5W649wPK5anTL5ajXdmd3qVEEXOs64kqhlgpvBCjmJg8vzSDzKnlIChbUtOoTKAvy3B3AaDhnm+J165dq9RiGOoj7kySqoBeAS0DvveMC0Y1A2uUAMz99bN0kekYqHklIlgGyooJFTS1NEW4YLsbx19QRg/J13GYpeWoIpkPpUkagDMagBeYErYRi7hvB2r5p1JKU1Gqq4+6uom021HoMNslWpVM8rUkRVVWQAyFsAEkyLSNxE79cQwgzZVMjCIg7mv2lfiWsrCmwQfheQVYXWeXVpF2B/nvAioy6gRtfTvfrf1At1+kY0XiTQKCVFWiGLXNJw4MMCNTCo9pJi4/K3tTLefTLUwRWpDSR1ZV+E+pWN+o/hOK4giPKVaP/kc6tNtvqmecyWlwRY6RHrygnYW/wCmKxQMWLWUjr3ncAzf9MaChRDwxpwQFGp+2kRAFzINsXVrD4ojYabbHcC8/PEapXoweCzdPKM8qrOSJMDUN94I2Ngfrj08HqhvhYG4BuZPr6Ww5qVkWxaqbzZQoNz1YXF8ULxmgLLoBO+t1Ebwd736Y7rFSGBDZfJ1ALqdRNoS1+mwj0Jw5znCvsKgLksUJIsRESZtcdL/AJYo4Txyg9c0mq0VdYIUOOYsNlYmGKggQpmWv0w8TiCAuzkLFTQS2xLRA+eoAD1xKNEyusuF0kKNLluYMSxG+k6XglR9B6YceB1rFxTpMaepzoiCF5RrMGQeWBBEzHrN/ijJ+RUFIp5imuXQKOZSAUZXg6irqKZ1AQIb2w48CUdNdWciVpu7NuJJuZgGLGLbYNJOSwNRsNgw0umI8OeOuidZjM1UPl1AuqLsJhh0YX5ZvbuCMKc6ppsrpTJWdoN+9+necbHO5jTSWuF2EkH8Dwb/AMJv9cJl8UkgwiEi0X9R+IdvliGsDv0kJyc1u4rJcTOqiVFKqoWqCdQKjTpqXncm8EXNsKEylVpASoTphgyMQsTAEC5ue479Bjc1/EWcayUUU9CykfkWv/e2FX/aTNuWiqSOg0BL9bESNwbnviehGYDtUfyBHEXnYfdS8J+EVqmsK1OtTIGlA4aJuNWsfEDYjcb+2C63h+r5r1K3l0kcgkvVCwp16lsTBllvtYYX5nP1CoNSq7enmFL+jKysPrHphLn64eomsVIU6mFSoXDR92CgsSQCT0OIfC6M3V9+nj48Od0GH4jDMWkHUGwKO9V4Vrzsthl8plyalRqxquxKkKAi2gEEupMFpNu5xh+N+XUrE06dKnTVAYVixAJO7HdiB8hAxv8AwZwijUyIWFFcSpJJBUgnSSoYdII74+8S+GMsieaabUWRSFNKSjkjlDIdjI3jvucA6xs6UtuSYvNG+e7/ABYEwW2A5SQdY6fEb2JIPriGTpanDMRPKSAB+JQojob39Zw54NwZ6y1HUoUUSxggrABBIe3S15mYFicRoIupmVGIZeVli7LBSVMELJ6+uIDwKcdkIxEghIs3xesKXl01CpUPmswgaz0Bczq03EC3XtiWTSvTZRUSA6yppQx0ncwkmTETFsMfEOaXLUcrUSRKGnVQgFQw1EmGETbdSARMeoS5ynzSi6gbMU0spvNhUVbQRETa874cw+RzczQlZy4OIcVZxLM6qeilqY7wVKw1vxCCLYpymdzNKrrXy2YT8LRuZ6GCJ27ScetnaOwSmp9QrT8i4PUdZv1nA78agxTVZi32QC7i5OqTvHa/zwWRjXDrBDY5zT1V008VYBAdAOlRbVJAUCbyMK6lesxIWrBP7+/tCx+eHA4NU0IZgFVMyOqjqQI+uB6XDUU3WT3mR8o3PoASccI4wLQXPkJpL6dKsRDVdQ2iQT07j9MHf9ldTAsTLEkdAdrx1FxbDbNLYcqrAv1Mew6+5GGmWbQnmObn0iB0EDrf6nAzM0fKPoisgLj1j9Uq49wXLGktKpRWoYhbcwI6hgNQIkmR39RgTgAp5KiweozooHM0sxaSNOqIZpAAC7YnWz/mFiovpBDEfdYmNLmUUSNz8UntjG5vjS1swzgyEUCmLiZJJYg2A6DsLYVc+mkBaeDgM8oH/UK7iNQ1axqN8bHUR0WxCj1gG/164vV/Ly+Ye/MnkqRvAE1SPYCPdxi7hHB6tYwgI1HmqsIVR1C7az7W9RbDTifDQHFIA+WlMBALux+J7bG5QnYWAsNwtsrXxM0EQyXfd9vMj08lCjwbNZoMM1mKOgSop00JVYkTpY6Wb1fWo6C04M880zpKkgABhpkmJliW5b2ja522xdwvNEVCYgMxBH3gBsWj4dwb3ue5xbxzK8yuoBB5XWAfVWE9QYFiJt+EYNei884lwtLW4iblpGhZYaReLRyqStxcTNxhNxOitNmrKNXMysJBYG0TYSNrCYkd8NTTCli6sFJvdjflLTqJCqQR1AMDtjzNSSVILQjSBBIg6YBBgGbXAHKOwxLXlrg4FLTMEsZjdsUmemNWskSBHZR0+Y9Pzwuzqkmo7mVVCzyOgDQDOxMzHS03Iwz4rkCQGobq0EyYBkAm82Alr7gC98KOLUlp6abaiKhlyxkMF52E7HUdI9mOGp8SMpyePfz293isjB4F7JB0u+w7BXEn242ddlHIo4RQdRrKsGDGljBnV94k2IgnBdfP1nRUasWVoKhmlQRvuSSPXAtdAzlmcsKhIUXjUbwR1BI62ABnFfFMzpDIQB5gttaAAZ9BIIib4TMRDsh5/wAXoIcS2WMStP5BH3tG5Lx/maCLTpolREXTDjSxMmeZWvvvBwm8XeK0zOorlUo1HEuxKmB1ggC7fiOw98LSmhCS1hfbf+/lgTK16RDGpodiwIWfrLTt0gzsDh10bY2gcUATPJJCYV0q5mhRV3Bp09SwBLLHwyqCVDAtBg9ZIMYMo5eoENQKppsSZY3FnWCIBBPmExG672uJna1IsGXM0WaAxZFCwSeYcpEkWiZ98AHicNOsNc/fFx7EG8H13645mVugUOLnHVax8vVVl1UQJIgALePKa0tJ/wAtRbqxGM5n8mwb4lV0WNDMNTAdNIE6rA9YkWvi/OZ5KZ0eatWFA1JVV17wG0SOm0dB7Q/23ylPukzepAn10wem8/PFnFpUAFdIzPGKhpoQADpAvDKIURYi3z6dNsC5bjpRgrLIIUMQx1iCZIMiSwMR0IHzCADBSBA0KoBvuARYnb3ubX6YCok6g2kjUd1YibbKSRbbrjM6Rz3UXLXhw0ZbTmgX38+i0D0a702dtKUviqtWK3HQBVV4kgSCOa3Kd8KstnTIKhxKx5Z8unfdWNNeUsCWMqOvXBGTznmlgSzJIgczFouCRBbSJkWEne4GLMzk6jwKlKolIgmVp6mseoIOmZkWnfaL2c/XK1NswWHjBMp/Xlqg8+KtQQsU1sSoJJMbCTaBMiFmT7ACZOs2W1NTYUqgS6FFKOqyRYi/eZ1b43WQ4PlNA/3Z3gCXqUyxJ6/EdR+QwUvC8oytSFKlpYQyadJg+lmB9RfFK70UYzDMZkazTs/drJZfxfnJk+TOry70mGwk7VJ2vGBm4nXaqarsrGwKhISBsAvMS2/N02uLYa1fCDh4Ls1LUW1LHm3EQQxC7feF/wB0dbOJ8Dy6gGnVr0V6q9Oo8nuGKmPrHpjhmPFFMmB2y793OvgPNL38S6QdVEj912UA26HTaLwCZg7dn1PjyVsvAk1iSgUWOpROpi1lQC5cwOm5Axk8xTpgE066EATD0tP0JQSfaMUUUWnFYINeklqdQkoeoDAbgEBtM3IHWCLBxadUtJ8Oa4Ew+hvnndTfiLVtLMTAgaZlexAIHNGwMX322e8OSq19OrSQZcm09CALgz6xBk4X8Z4c6u70qpcmGcvAMn4mCgadH7oHTFuT8QEKQyH8QOoyDcMsEkbXOmd++K5chtyzp4nloa0aJtVy+kGXgQYaQNQU2UkdwZ9MC1MtBOhQSELRrhYJmZkqR1JN7emLeG8SFVoGlW5uxBIACgW35fwiYtMYKGVDKAhVVhraQQAwvPQEaYJ7H1wVrrWc9hYaKQcRyaVFhOQ0yIKrZjH3gDBPtYzjGcVy9WnVL1diYF7QLhbm1vr+WOg1sswCnkImDpi4IEdSD7r23x63DmqqQw1iCravhaRykHobfd274LHLldZ8FQDq5RtuueNTo1BpaomkXJ1fQCPqfl3x8KWWEBWt6s353OHGe8CwGbLtV8xV1mjVvqF+VGWxb3n3GMXSpSY1nVOlZk7fFrGwYWH92bOIjO7bUNhdWjlo8mcnzioTEcgVuotLFj19MTofs0Es97wAVgwCN/cjfoPW2foUZ0yd5KwVvG6juTvPS0bnHtNVhbmNBkG5DdbkXAtivTR/19lcRP8A7J3QSnJErFoMjp6T9JnFZylOd0Fh+He8XIJsP1vthO2XBBMmCN5gKRb88e06S7jVZYbquqdMe4PXECSP+vsrdG/+y6TRyr6EfSQmkXjcwL7/AD/U3AxVTZiIdekbwDqMWibxFwbdN8H0lIp0Z+FqStvJgBRBMbAwRt133xVVlRrBusG3WLXPYekYyZKDsoC0oXPc0ve7RRpM9J5pFkO0gagVEfEIIIvYH1I2MNct4ucDmph7Ag0zAee0kgdNz1wlVHfVpbR5YmABpOkxBETt674+zGRq8ya01aoPLAHLNjMkR37euJbHI1c7FQGzRWlXxepJ+za0EnUDEzuBLfdPTCziHi925f2dD21NN99gO3Y3+WE9alUVNbOGRl1adI2BVT8zPWbR2x6aY81FsS/LJk26SJvBPfEnMDSmN0bwXN4dqtyvirNo11VlEBqZBIU9IckuNiLlhawscabJ+MaRjzEdJ+8BrX6rzAX/AA4xVGpzFJYmNVzaFJWLXEkdPywR+zWWCRsVANrSIPUbdOw98V6QphzWv4V4J/xZsrUBfL1qYeSGQhtLEbyIlWEbi3fvjIPn2cMFQoZgs3SbSB/Uj54a5bVUDMqqQHCgsSDJBMwBHT13xVQpNWKqmlNclbdRvJg9OsdAcXyOOtKI/inRNyA37r1s2fJpU3Qk6dN7mFIiDJUwCoMde82qySSZtDXBMFQDuAovtvA2IjaMWUMi0K6NOpmWHgRpmSCFJ3p/O048y1YMhdNSrZotIjYC1uvXc9YGJfmoZtkBuJ6VuUb96OymUZyNIBB9THoCWgkEe5vbvh5m3KhGLFYY6zpJuRyiFld2IM9hhPlM0Sw6mRU5jIgA7j8UCx+vfFuYcIFqLZSTpVTHMIuwvNmFu+CMArqrOmz5jn3R1WuYhiAe7Dci3KdvkPpiJcNTFwVsNwBaxMmCm8BvTC13fRVJM6bz1s2kkRYMSZkDHgQ8yuQzkAFtIPIq62WNjJH97YJSBaaVqi+YquAjkyBJZt+UkdAYO9zjK+IPDyVj5lMlKg1MWay1R01SPjFxJg7Bu+DqecIXWoUPr16iNVhcjmJMHaJgTgzWxOkMWUMbMbAliOgv8P57DE0pDqNhcyanAdASIAi0R3EdCT7HcdMVaSbGdUkggbjrMbiI2xveL+H6WYNRxK1kXUxk6X7ys2MLYi974wlTNOpUE811sSF5bbfPHJppBFquJRgQwH3bSfcAfS2LyYkhi8aSFB0wb3JiGB7Yhlsw5KvMABtXqRp2G25GLKkyEYy63JAAVutwN9scpX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157288"/>
            <a:ext cx="16764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512561"/>
            <a:ext cx="1324800" cy="19119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623531" cy="33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0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times, the tensions within Hinduism broke down for some individuals, producing rebellions against the dominant religion.</a:t>
            </a:r>
          </a:p>
          <a:p>
            <a:r>
              <a:rPr lang="en-US" dirty="0" smtClean="0"/>
              <a:t>One rebellion (during the Epic Age) led to a new religion around 563 B.C.E.</a:t>
            </a:r>
          </a:p>
          <a:p>
            <a:pPr lvl="1"/>
            <a:r>
              <a:rPr lang="en-US" dirty="0" err="1" smtClean="0"/>
              <a:t>Guatama</a:t>
            </a:r>
            <a:r>
              <a:rPr lang="en-US" dirty="0" smtClean="0"/>
              <a:t> (Buddha) – Indian prince</a:t>
            </a:r>
          </a:p>
          <a:p>
            <a:pPr lvl="2"/>
            <a:r>
              <a:rPr lang="en-US" dirty="0" smtClean="0"/>
              <a:t>Questioned the poverty and misery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China – focus on politics/philosophical values</a:t>
            </a:r>
          </a:p>
          <a:p>
            <a:r>
              <a:rPr lang="en-US" dirty="0" smtClean="0"/>
              <a:t>Classical India – focus on religion and social structure</a:t>
            </a:r>
          </a:p>
          <a:p>
            <a:pPr lvl="1"/>
            <a:r>
              <a:rPr lang="en-US" dirty="0" smtClean="0"/>
              <a:t>Agricultural society dictated many similarities with China (most people peasant farmers focused on food production for family survival)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Nobles Truths:</a:t>
            </a:r>
          </a:p>
          <a:p>
            <a:pPr marL="514350" indent="-514350">
              <a:buAutoNum type="arabicParenR"/>
            </a:pPr>
            <a:r>
              <a:rPr lang="en-US" dirty="0" smtClean="0"/>
              <a:t>All life is suffering</a:t>
            </a:r>
          </a:p>
          <a:p>
            <a:pPr marL="514350" indent="-514350">
              <a:buAutoNum type="arabicParenR"/>
            </a:pPr>
            <a:r>
              <a:rPr lang="en-US" dirty="0" smtClean="0"/>
              <a:t>Suffering is caused by desire</a:t>
            </a:r>
          </a:p>
          <a:p>
            <a:pPr marL="514350" indent="-514350">
              <a:buAutoNum type="arabicParenR"/>
            </a:pPr>
            <a:r>
              <a:rPr lang="en-US" dirty="0" smtClean="0"/>
              <a:t>One can be freed of this desire</a:t>
            </a:r>
          </a:p>
          <a:p>
            <a:pPr marL="514350" indent="-514350">
              <a:buAutoNum type="arabicParenR"/>
            </a:pPr>
            <a:r>
              <a:rPr lang="en-US" dirty="0" smtClean="0"/>
              <a:t>One is freed by following what’s called the Eightfold Path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2708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Eightfold Path: right understanding, purpose, speech, conduct, livelihood, effort, awareness, and concentration</a:t>
            </a:r>
          </a:p>
          <a:p>
            <a:r>
              <a:rPr lang="en-US" dirty="0" smtClean="0"/>
              <a:t>Stop desiring if you want to stop suffering</a:t>
            </a:r>
          </a:p>
          <a:p>
            <a:r>
              <a:rPr lang="en-US" dirty="0" smtClean="0"/>
              <a:t>Ultimate goal: nirvana</a:t>
            </a:r>
          </a:p>
          <a:p>
            <a:r>
              <a:rPr lang="en-US" dirty="0" smtClean="0"/>
              <a:t>Holy life could be achieved through individual effort from any level of society </a:t>
            </a:r>
          </a:p>
          <a:p>
            <a:r>
              <a:rPr lang="en-US" dirty="0" smtClean="0"/>
              <a:t>Attracted many followers – conversion of </a:t>
            </a:r>
            <a:r>
              <a:rPr lang="en-US" dirty="0" err="1" smtClean="0"/>
              <a:t>Mauryan</a:t>
            </a:r>
            <a:r>
              <a:rPr lang="en-US" dirty="0" smtClean="0"/>
              <a:t> emperor </a:t>
            </a:r>
            <a:r>
              <a:rPr lang="en-US" dirty="0" err="1" smtClean="0"/>
              <a:t>Ashoka</a:t>
            </a:r>
            <a:endParaRPr lang="en-US" dirty="0" smtClean="0"/>
          </a:p>
          <a:p>
            <a:r>
              <a:rPr lang="en-US" dirty="0" smtClean="0"/>
              <a:t>Buddhism did not witness a permanent following in India.  Why not?</a:t>
            </a:r>
          </a:p>
          <a:p>
            <a:pPr lvl="1"/>
            <a:r>
              <a:rPr lang="en-US" dirty="0" smtClean="0"/>
              <a:t>Spread to China, Korea, Japan, Sri Lanka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92" y="76200"/>
            <a:ext cx="1686508" cy="1686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8" y="1066800"/>
            <a:ext cx="888428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07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18" y="1025878"/>
            <a:ext cx="7731682" cy="46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7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docstoccdn.com/thumb/orig/42145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23730" cy="64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62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267200" y="381000"/>
            <a:ext cx="457461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-1143000" y="1524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A58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The </a:t>
            </a:r>
            <a:r>
              <a:rPr lang="en-US" sz="5400" b="1" dirty="0" err="1">
                <a:solidFill>
                  <a:srgbClr val="A58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Maurya</a:t>
            </a:r>
            <a:r>
              <a:rPr lang="en-US" sz="5400" b="1" dirty="0">
                <a:solidFill>
                  <a:srgbClr val="A58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 Empire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886200" y="622935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321 BCE – 185 BCE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Mauryan</a:t>
            </a:r>
            <a:r>
              <a:rPr lang="en-US" dirty="0" smtClean="0"/>
              <a:t> Empire In India (321 to 180 B.C.E.)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century BCE - Following  the invasions of the Aryans, India developed into small regional kingdoms which often fought each other (decentralized)</a:t>
            </a:r>
          </a:p>
          <a:p>
            <a:pPr lvl="1"/>
            <a:r>
              <a:rPr lang="en-US" dirty="0" smtClean="0"/>
              <a:t>Periods of centralization</a:t>
            </a:r>
          </a:p>
          <a:p>
            <a:r>
              <a:rPr lang="en-US" dirty="0" smtClean="0"/>
              <a:t>Chandragupta – maintained large armies, developed a substantial bureaucracy (even a post office)</a:t>
            </a:r>
          </a:p>
          <a:p>
            <a:pPr lvl="1"/>
            <a:r>
              <a:rPr lang="en-US" dirty="0" smtClean="0"/>
              <a:t>unified smaller Aryan Kingdoms into a civilization</a:t>
            </a:r>
            <a:endParaRPr lang="en-US" dirty="0"/>
          </a:p>
        </p:txBody>
      </p:sp>
      <p:pic>
        <p:nvPicPr>
          <p:cNvPr id="4" name="Picture 7" descr="Chandragupta Maury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6629400" y="2895600"/>
            <a:ext cx="1920875" cy="2209800"/>
          </a:xfrm>
          <a:prstGeom prst="rect">
            <a:avLst/>
          </a:prstGeom>
          <a:noFill/>
          <a:ln w="9525">
            <a:solidFill>
              <a:srgbClr val="8442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Chandragupta’s grandson, </a:t>
            </a:r>
            <a:r>
              <a:rPr lang="en-US" dirty="0" err="1" smtClean="0"/>
              <a:t>Ashoka</a:t>
            </a:r>
            <a:r>
              <a:rPr lang="en-US" dirty="0" smtClean="0"/>
              <a:t> (269-232 B.C.E.)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 err="1" smtClean="0"/>
              <a:t>Mauryan</a:t>
            </a:r>
            <a:r>
              <a:rPr lang="en-US" dirty="0" smtClean="0"/>
              <a:t> conquests, gaining control of all but the southern tip of India</a:t>
            </a:r>
          </a:p>
          <a:p>
            <a:pPr lvl="1"/>
            <a:r>
              <a:rPr lang="en-US" dirty="0" smtClean="0"/>
              <a:t>Fierce fighting led to his conversion of Buddhism – sent Buddhist monks across Central Asia and into Southeast Asia</a:t>
            </a:r>
          </a:p>
          <a:p>
            <a:pPr lvl="1"/>
            <a:r>
              <a:rPr lang="en-US" dirty="0" smtClean="0"/>
              <a:t>Collected taxes, built roads, hospitals, and rest houses, which facilitated trade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map-Asoka's Empire-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209800" y="381000"/>
            <a:ext cx="4440238" cy="6248400"/>
          </a:xfrm>
          <a:prstGeom prst="rect">
            <a:avLst/>
          </a:prstGeom>
          <a:noFill/>
          <a:ln w="9525">
            <a:solidFill>
              <a:srgbClr val="844200"/>
            </a:solidFill>
            <a:miter lim="800000"/>
            <a:headEnd/>
            <a:tailEnd/>
          </a:ln>
        </p:spPr>
      </p:pic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724400" y="914400"/>
            <a:ext cx="9906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Reasons for the success of </a:t>
            </a:r>
            <a:r>
              <a:rPr lang="en-US" dirty="0" err="1" smtClean="0"/>
              <a:t>Mauryan</a:t>
            </a:r>
            <a:r>
              <a:rPr lang="en-US" dirty="0" smtClean="0"/>
              <a:t> Empire:</a:t>
            </a:r>
          </a:p>
          <a:p>
            <a:pPr marL="514350" indent="-514350">
              <a:buAutoNum type="arabicParenR"/>
            </a:pPr>
            <a:r>
              <a:rPr lang="en-US" dirty="0" smtClean="0"/>
              <a:t>Trade – silk, cotton, and elephants (among hundreds of other items) to Mesopotamia and the eastern Roman Empire</a:t>
            </a:r>
          </a:p>
          <a:p>
            <a:pPr marL="514350" indent="-514350">
              <a:buAutoNum type="arabicParenR"/>
            </a:pPr>
            <a:r>
              <a:rPr lang="en-US" dirty="0" smtClean="0"/>
              <a:t>Powerful military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 ownership of property (patriarchal) </a:t>
            </a:r>
          </a:p>
          <a:p>
            <a:r>
              <a:rPr lang="en-US" dirty="0" smtClean="0"/>
              <a:t>Women held as inferiors and often treated as possessions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29000"/>
            <a:ext cx="4209288" cy="27675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Ashoka</a:t>
            </a:r>
            <a:r>
              <a:rPr lang="en-US" dirty="0" smtClean="0"/>
              <a:t>, the empire began to fall apart</a:t>
            </a:r>
          </a:p>
          <a:p>
            <a:pPr lvl="1"/>
            <a:r>
              <a:rPr lang="en-US" dirty="0" smtClean="0"/>
              <a:t>Regional kingdoms surfaced once again</a:t>
            </a:r>
          </a:p>
          <a:p>
            <a:pPr lvl="1"/>
            <a:r>
              <a:rPr lang="en-US" dirty="0" smtClean="0"/>
              <a:t>New invaders – </a:t>
            </a:r>
            <a:r>
              <a:rPr lang="en-US" dirty="0" err="1" smtClean="0"/>
              <a:t>Kushans</a:t>
            </a:r>
            <a:endParaRPr lang="en-US" dirty="0" smtClean="0"/>
          </a:p>
          <a:p>
            <a:pPr lvl="1"/>
            <a:r>
              <a:rPr lang="en-US" dirty="0" smtClean="0"/>
              <a:t>Greatest </a:t>
            </a:r>
            <a:r>
              <a:rPr lang="en-US" dirty="0" err="1" smtClean="0"/>
              <a:t>Kushan</a:t>
            </a:r>
            <a:r>
              <a:rPr lang="en-US" dirty="0" smtClean="0"/>
              <a:t> King, </a:t>
            </a:r>
            <a:r>
              <a:rPr lang="en-US" dirty="0" err="1" smtClean="0"/>
              <a:t>Kaniska</a:t>
            </a:r>
            <a:r>
              <a:rPr lang="en-US" dirty="0" smtClean="0"/>
              <a:t>, converted to Buddhism (which hurt the religion)</a:t>
            </a:r>
          </a:p>
          <a:p>
            <a:pPr lvl="1"/>
            <a:r>
              <a:rPr lang="en-US" dirty="0" smtClean="0"/>
              <a:t>The collapse of the </a:t>
            </a:r>
            <a:r>
              <a:rPr lang="en-US" dirty="0" err="1" smtClean="0"/>
              <a:t>Kushan</a:t>
            </a:r>
            <a:r>
              <a:rPr lang="en-US" dirty="0" smtClean="0"/>
              <a:t> state (220 C.E.) ushered in another hundred years of political instability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54162"/>
            <a:ext cx="7772400" cy="49823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Gupta Empire (320-550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Chandra Gupta</a:t>
            </a:r>
          </a:p>
          <a:p>
            <a:pPr lvl="1"/>
            <a:r>
              <a:rPr lang="en-US" dirty="0" smtClean="0"/>
              <a:t>Decentralized government (local governments and administration had power)</a:t>
            </a:r>
          </a:p>
          <a:p>
            <a:pPr lvl="1"/>
            <a:r>
              <a:rPr lang="en-US" dirty="0" smtClean="0"/>
              <a:t>Hinduism becomes primary religion (Buddhism mostly disappears from India subcontinent)</a:t>
            </a:r>
          </a:p>
          <a:p>
            <a:pPr lvl="1"/>
            <a:r>
              <a:rPr lang="en-US" dirty="0" smtClean="0"/>
              <a:t>Promoted Sanskrit (language of educated people)</a:t>
            </a:r>
          </a:p>
          <a:p>
            <a:r>
              <a:rPr lang="en-US" dirty="0" smtClean="0"/>
              <a:t>Known as the “Golden Age of Indian history”</a:t>
            </a:r>
          </a:p>
          <a:p>
            <a:r>
              <a:rPr lang="en-US" dirty="0" smtClean="0"/>
              <a:t>Empire was overturned in 535 C.E. by a new invasion of nomadic warriors, the Huns.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286000"/>
            <a:ext cx="1676400" cy="685800"/>
          </a:xfrm>
          <a:prstGeom prst="rect">
            <a:avLst/>
          </a:prstGeom>
          <a:solidFill>
            <a:srgbClr val="C5A72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5A727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8E4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Medicine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629400" y="2209800"/>
            <a:ext cx="1676400" cy="685800"/>
          </a:xfrm>
          <a:prstGeom prst="rect">
            <a:avLst/>
          </a:prstGeom>
          <a:solidFill>
            <a:srgbClr val="C5A72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5A727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8E4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Literature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505200" y="4692650"/>
            <a:ext cx="1676400" cy="685800"/>
          </a:xfrm>
          <a:prstGeom prst="rect">
            <a:avLst/>
          </a:prstGeom>
          <a:solidFill>
            <a:srgbClr val="C5A72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5A727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900" b="1">
                <a:solidFill>
                  <a:srgbClr val="8E4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Mathematics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705600" y="4464050"/>
            <a:ext cx="1600200" cy="685800"/>
          </a:xfrm>
          <a:prstGeom prst="rect">
            <a:avLst/>
          </a:prstGeom>
          <a:solidFill>
            <a:srgbClr val="C5A727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5A727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8E47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Astronomy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667000" y="14478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Printed</a:t>
            </a:r>
            <a:b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medicinal guides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581400" y="4254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1000 diseases</a:t>
            </a:r>
            <a:b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classified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828800" y="2286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Plastic</a:t>
            </a:r>
            <a:b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Surgery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752600" y="347345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C-sections</a:t>
            </a:r>
            <a:b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performed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124200" y="31384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Inoculations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752600" y="7620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500 healing</a:t>
            </a:r>
            <a:b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plants identified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981200" y="492125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Decimal</a:t>
            </a:r>
            <a:b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System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743200" y="591185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Concept</a:t>
            </a:r>
            <a:b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of Zero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4419600" y="575945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PI = 3.1416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486400" y="1828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Kalidasa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7239000" y="35941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Solar</a:t>
            </a:r>
            <a:b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Calendar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7315200" y="54991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earth</a:t>
            </a:r>
            <a:b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is round</a:t>
            </a: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V="1">
            <a:off x="39624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flipH="1" flipV="1">
            <a:off x="2819400" y="137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V="1">
            <a:off x="4038600" y="102235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H="1">
            <a:off x="2895600" y="2590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39624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H="1">
            <a:off x="2514600" y="2819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6"/>
          <p:cNvSpPr>
            <a:spLocks noChangeShapeType="1"/>
          </p:cNvSpPr>
          <p:nvPr/>
        </p:nvSpPr>
        <p:spPr bwMode="auto">
          <a:xfrm flipH="1" flipV="1">
            <a:off x="4495800" y="2971800"/>
            <a:ext cx="6096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7"/>
          <p:cNvSpPr>
            <a:spLocks noChangeShapeType="1"/>
          </p:cNvSpPr>
          <p:nvPr/>
        </p:nvSpPr>
        <p:spPr bwMode="auto">
          <a:xfrm flipV="1">
            <a:off x="6172200" y="2895600"/>
            <a:ext cx="1219200" cy="609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8"/>
          <p:cNvSpPr>
            <a:spLocks noChangeShapeType="1"/>
          </p:cNvSpPr>
          <p:nvPr/>
        </p:nvSpPr>
        <p:spPr bwMode="auto">
          <a:xfrm>
            <a:off x="5867400" y="4114800"/>
            <a:ext cx="7620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9"/>
          <p:cNvSpPr>
            <a:spLocks noChangeShapeType="1"/>
          </p:cNvSpPr>
          <p:nvPr/>
        </p:nvSpPr>
        <p:spPr bwMode="auto">
          <a:xfrm flipH="1">
            <a:off x="4419600" y="4114800"/>
            <a:ext cx="762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4648200" y="3092450"/>
            <a:ext cx="1828800" cy="1371600"/>
          </a:xfrm>
          <a:prstGeom prst="diamond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Gupta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India</a:t>
            </a:r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H="1" flipV="1">
            <a:off x="6248400" y="2209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V="1">
            <a:off x="7620000" y="415925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7696200" y="514985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7" name="Line 33"/>
          <p:cNvSpPr>
            <a:spLocks noChangeShapeType="1"/>
          </p:cNvSpPr>
          <p:nvPr/>
        </p:nvSpPr>
        <p:spPr bwMode="auto">
          <a:xfrm flipH="1">
            <a:off x="3048000" y="507365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 flipH="1">
            <a:off x="3429000" y="537845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4876800" y="537845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5100734" y="106872"/>
            <a:ext cx="389086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100" b="1" dirty="0">
                <a:solidFill>
                  <a:srgbClr val="A58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Gupta </a:t>
            </a:r>
            <a:r>
              <a:rPr lang="en-US" sz="4100" b="1" dirty="0" smtClean="0">
                <a:solidFill>
                  <a:srgbClr val="A58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markan" pitchFamily="34" charset="0"/>
              </a:rPr>
              <a:t>Achievements</a:t>
            </a:r>
            <a:endParaRPr lang="en-US" sz="4100" b="1" dirty="0">
              <a:solidFill>
                <a:srgbClr val="A58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mark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7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1" grpId="0" animBg="1"/>
      <p:bldP spid="47112" grpId="0"/>
      <p:bldP spid="47113" grpId="0"/>
      <p:bldP spid="47114" grpId="0"/>
      <p:bldP spid="47115" grpId="0"/>
      <p:bldP spid="47116" grpId="0"/>
      <p:bldP spid="47117" grpId="0"/>
      <p:bldP spid="47118" grpId="0"/>
      <p:bldP spid="47119" grpId="0"/>
      <p:bldP spid="47120" grpId="0"/>
      <p:bldP spid="47121" grpId="0"/>
      <p:bldP spid="47122" grpId="0"/>
      <p:bldP spid="47123" grpId="0"/>
      <p:bldP spid="47124" grpId="0" animBg="1"/>
      <p:bldP spid="47125" grpId="0" animBg="1"/>
      <p:bldP spid="47126" grpId="0" animBg="1"/>
      <p:bldP spid="47127" grpId="0" animBg="1"/>
      <p:bldP spid="47128" grpId="0" animBg="1"/>
      <p:bldP spid="47129" grpId="0" animBg="1"/>
      <p:bldP spid="47134" grpId="0" animBg="1"/>
      <p:bldP spid="47135" grpId="0" animBg="1"/>
      <p:bldP spid="47136" grpId="0" animBg="1"/>
      <p:bldP spid="47137" grpId="0" animBg="1"/>
      <p:bldP spid="47138" grpId="0" animBg="1"/>
      <p:bldP spid="471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docstoccdn.com/thumb/orig/1526455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90"/>
            <a:ext cx="7543800" cy="68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0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 was frequently open to influences from the Middle East/Mediterranean world.</a:t>
            </a:r>
          </a:p>
          <a:p>
            <a:pPr lvl="1"/>
            <a:r>
              <a:rPr lang="en-US" dirty="0" smtClean="0"/>
              <a:t>Persian Empire- brought new artistic styles and political concepts</a:t>
            </a:r>
          </a:p>
          <a:p>
            <a:r>
              <a:rPr lang="en-US" dirty="0" smtClean="0"/>
              <a:t>Alexander the Great invaded India (327 B.C.E.)</a:t>
            </a:r>
          </a:p>
          <a:p>
            <a:pPr lvl="1"/>
            <a:r>
              <a:rPr lang="en-US" dirty="0" smtClean="0"/>
              <a:t>Hellenistic Culture</a:t>
            </a:r>
          </a:p>
          <a:p>
            <a:pPr lvl="1"/>
            <a:r>
              <a:rPr lang="en-US" dirty="0" smtClean="0"/>
              <a:t>Alexander </a:t>
            </a:r>
            <a:r>
              <a:rPr lang="en-US" dirty="0"/>
              <a:t>was the son of Philip (King of Macedonia)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4"/>
            <a:ext cx="9144000" cy="66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2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838201"/>
            <a:ext cx="8549353" cy="50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Divisions within subcontinent created greater diversity than China’s Middle Kingdom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Agricultural regions (Indus and Ganges)</a:t>
            </a:r>
          </a:p>
          <a:p>
            <a:pPr marL="514350" indent="-514350">
              <a:buAutoNum type="arabicParenR"/>
            </a:pPr>
            <a:r>
              <a:rPr lang="en-US" dirty="0" smtClean="0"/>
              <a:t>Herding economy (mountainous northern regions)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This creates: economic diversity, racial and language differences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pic>
        <p:nvPicPr>
          <p:cNvPr id="19458" name="Picture 2" descr="http://www.mhschool.com/ss/ca/images/img_g6u3_quiz_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724400" cy="6101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go.hrw.com/venus_images/0299MC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6350000" cy="476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365</TotalTime>
  <Words>921</Words>
  <Application>Microsoft Office PowerPoint</Application>
  <PresentationFormat>On-screen Show (4:3)</PresentationFormat>
  <Paragraphs>122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Comic Sans MS</vt:lpstr>
      <vt:lpstr>Franklin Gothic Book</vt:lpstr>
      <vt:lpstr>Franklin Gothic Medium</vt:lpstr>
      <vt:lpstr>Samarkan</vt:lpstr>
      <vt:lpstr>Wingdings 2</vt:lpstr>
      <vt:lpstr>Trek</vt:lpstr>
      <vt:lpstr>Chapter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Monsoons</vt:lpstr>
      <vt:lpstr>PowerPoint Presentation</vt:lpstr>
      <vt:lpstr>Aryan Civilization</vt:lpstr>
      <vt:lpstr>PowerPoint Presentation</vt:lpstr>
      <vt:lpstr>PowerPoint Presentation</vt:lpstr>
      <vt:lpstr>Caste System</vt:lpstr>
      <vt:lpstr>PowerPoint Presentation</vt:lpstr>
      <vt:lpstr>PowerPoint Presentation</vt:lpstr>
      <vt:lpstr>Hinduism</vt:lpstr>
      <vt:lpstr>PowerPoint Presentation</vt:lpstr>
      <vt:lpstr>PowerPoint Presentation</vt:lpstr>
      <vt:lpstr>Buddhism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Mauryan Empire In India (321 to 180 B.C.E.)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Gupta Empire (320-550 C.E.)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Jordan</dc:creator>
  <cp:lastModifiedBy>Jordan Meiners</cp:lastModifiedBy>
  <cp:revision>24</cp:revision>
  <dcterms:created xsi:type="dcterms:W3CDTF">2013-01-26T22:42:23Z</dcterms:created>
  <dcterms:modified xsi:type="dcterms:W3CDTF">2014-01-14T02:02:23Z</dcterms:modified>
</cp:coreProperties>
</file>