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97" r:id="rId4"/>
    <p:sldId id="298" r:id="rId5"/>
    <p:sldId id="280" r:id="rId6"/>
    <p:sldId id="259" r:id="rId7"/>
    <p:sldId id="299" r:id="rId8"/>
    <p:sldId id="260" r:id="rId9"/>
    <p:sldId id="282" r:id="rId10"/>
    <p:sldId id="262" r:id="rId11"/>
    <p:sldId id="300" r:id="rId12"/>
    <p:sldId id="301" r:id="rId13"/>
    <p:sldId id="263" r:id="rId14"/>
    <p:sldId id="264" r:id="rId15"/>
    <p:sldId id="302" r:id="rId16"/>
    <p:sldId id="265" r:id="rId17"/>
    <p:sldId id="303" r:id="rId18"/>
    <p:sldId id="267" r:id="rId19"/>
    <p:sldId id="268" r:id="rId20"/>
    <p:sldId id="289" r:id="rId21"/>
    <p:sldId id="269" r:id="rId22"/>
    <p:sldId id="270" r:id="rId23"/>
    <p:sldId id="292" r:id="rId24"/>
    <p:sldId id="271" r:id="rId25"/>
    <p:sldId id="272" r:id="rId26"/>
    <p:sldId id="274" r:id="rId27"/>
    <p:sldId id="275" r:id="rId28"/>
    <p:sldId id="304" r:id="rId29"/>
    <p:sldId id="305" r:id="rId30"/>
    <p:sldId id="276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03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501" autoAdjust="0"/>
  </p:normalViewPr>
  <p:slideViewPr>
    <p:cSldViewPr>
      <p:cViewPr varScale="1">
        <p:scale>
          <a:sx n="88" d="100"/>
          <a:sy n="88" d="100"/>
        </p:scale>
        <p:origin x="1464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56729-FE54-498C-8E05-57280C80248F}" type="datetimeFigureOut">
              <a:rPr lang="en-US" smtClean="0"/>
              <a:t>4/6/2014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AEC3E1C-BF07-4F97-957B-ECFC201911F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56729-FE54-498C-8E05-57280C80248F}" type="datetimeFigureOut">
              <a:rPr lang="en-US" smtClean="0"/>
              <a:t>4/6/2014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C3E1C-BF07-4F97-957B-ECFC201911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56729-FE54-498C-8E05-57280C80248F}" type="datetimeFigureOut">
              <a:rPr lang="en-US" smtClean="0"/>
              <a:t>4/6/2014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C3E1C-BF07-4F97-957B-ECFC201911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56729-FE54-498C-8E05-57280C80248F}" type="datetimeFigureOut">
              <a:rPr lang="en-US" smtClean="0"/>
              <a:t>4/6/2014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C3E1C-BF07-4F97-957B-ECFC201911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56729-FE54-498C-8E05-57280C80248F}" type="datetimeFigureOut">
              <a:rPr lang="en-US" smtClean="0"/>
              <a:t>4/6/2014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C3E1C-BF07-4F97-957B-ECFC201911F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56729-FE54-498C-8E05-57280C80248F}" type="datetimeFigureOut">
              <a:rPr lang="en-US" smtClean="0"/>
              <a:t>4/6/2014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C3E1C-BF07-4F97-957B-ECFC201911F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56729-FE54-498C-8E05-57280C80248F}" type="datetimeFigureOut">
              <a:rPr lang="en-US" smtClean="0"/>
              <a:t>4/6/2014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C3E1C-BF07-4F97-957B-ECFC201911F3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56729-FE54-498C-8E05-57280C80248F}" type="datetimeFigureOut">
              <a:rPr lang="en-US" smtClean="0"/>
              <a:t>4/6/2014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C3E1C-BF07-4F97-957B-ECFC201911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56729-FE54-498C-8E05-57280C80248F}" type="datetimeFigureOut">
              <a:rPr lang="en-US" smtClean="0"/>
              <a:t>4/6/2014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C3E1C-BF07-4F97-957B-ECFC201911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56729-FE54-498C-8E05-57280C80248F}" type="datetimeFigureOut">
              <a:rPr lang="en-US" smtClean="0"/>
              <a:t>4/6/2014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C3E1C-BF07-4F97-957B-ECFC201911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56729-FE54-498C-8E05-57280C80248F}" type="datetimeFigureOut">
              <a:rPr lang="en-US" smtClean="0"/>
              <a:t>4/6/2014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C3E1C-BF07-4F97-957B-ECFC201911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05356729-FE54-498C-8E05-57280C80248F}" type="datetimeFigureOut">
              <a:rPr lang="en-US" smtClean="0"/>
              <a:t>4/6/2014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4AEC3E1C-BF07-4F97-957B-ECFC201911F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www.mrgallagherstudentsites.com/1910s/?page_id=19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533400"/>
            <a:ext cx="8305800" cy="2514601"/>
          </a:xfrm>
        </p:spPr>
        <p:txBody>
          <a:bodyPr/>
          <a:lstStyle/>
          <a:p>
            <a:r>
              <a:rPr lang="en-US" dirty="0" smtClean="0"/>
              <a:t>Ch. 31 Japan and the Pacific Rim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60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763000" cy="838200"/>
          </a:xfrm>
        </p:spPr>
        <p:txBody>
          <a:bodyPr/>
          <a:lstStyle/>
          <a:p>
            <a:r>
              <a:rPr lang="en-US" sz="4000" dirty="0">
                <a:effectLst/>
              </a:rPr>
              <a:t>Change in Other Pacific Rim Areas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7641" y="990600"/>
            <a:ext cx="4990641" cy="6019800"/>
          </a:xfrm>
        </p:spPr>
        <p:txBody>
          <a:bodyPr>
            <a:normAutofit fontScale="77500" lnSpcReduction="20000"/>
          </a:bodyPr>
          <a:lstStyle/>
          <a:p>
            <a:pPr lvl="1"/>
            <a:r>
              <a:rPr lang="en-US" sz="2400" dirty="0" smtClean="0"/>
              <a:t>Interwar period – Korea controlled by Japan</a:t>
            </a:r>
          </a:p>
          <a:p>
            <a:pPr lvl="2"/>
            <a:r>
              <a:rPr lang="en-US" sz="2400" dirty="0" smtClean="0"/>
              <a:t>Monarchy abolished</a:t>
            </a:r>
          </a:p>
          <a:p>
            <a:pPr lvl="2"/>
            <a:r>
              <a:rPr lang="en-US" sz="2400" dirty="0" smtClean="0"/>
              <a:t>Japanese launched effort to suppress Korean culture and promote adoption of Japanese ways</a:t>
            </a:r>
          </a:p>
          <a:p>
            <a:pPr lvl="3"/>
            <a:r>
              <a:rPr lang="en-US" sz="2400" dirty="0" smtClean="0"/>
              <a:t>Korean-language newspapers were banned</a:t>
            </a:r>
          </a:p>
          <a:p>
            <a:pPr lvl="3"/>
            <a:r>
              <a:rPr lang="en-US" sz="2400" dirty="0" smtClean="0"/>
              <a:t>Korean teachers required to wear Japanese uniforms and carry swords</a:t>
            </a:r>
          </a:p>
          <a:p>
            <a:pPr lvl="3"/>
            <a:r>
              <a:rPr lang="en-US" sz="2400" dirty="0" smtClean="0"/>
              <a:t>Japanese money, weights and measures, and language instruction were introduced</a:t>
            </a:r>
          </a:p>
          <a:p>
            <a:pPr lvl="2"/>
            <a:r>
              <a:rPr lang="en-US" sz="2400" dirty="0" smtClean="0"/>
              <a:t>Korean peasantry compelled to concentrate on rice production for export to Japan</a:t>
            </a:r>
          </a:p>
          <a:p>
            <a:pPr lvl="2"/>
            <a:r>
              <a:rPr lang="en-US" sz="2400" dirty="0" smtClean="0"/>
              <a:t>Japanese military police forcibly conscripted Korean youths for troops in war effort</a:t>
            </a:r>
          </a:p>
          <a:p>
            <a:pPr lvl="1"/>
            <a:endParaRPr lang="en-US" sz="2400" dirty="0" smtClean="0"/>
          </a:p>
          <a:p>
            <a:pPr lvl="1"/>
            <a:endParaRPr lang="en-US" sz="2400" dirty="0" smtClean="0"/>
          </a:p>
          <a:p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9027" y="990600"/>
            <a:ext cx="2936238" cy="46819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69027" y="5791200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Sunjong</a:t>
            </a:r>
            <a:r>
              <a:rPr lang="en-US" dirty="0" smtClean="0"/>
              <a:t> – Korean monarchy abolished in 1909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11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304800"/>
            <a:ext cx="8839200" cy="4525963"/>
          </a:xfrm>
        </p:spPr>
        <p:txBody>
          <a:bodyPr/>
          <a:lstStyle/>
          <a:p>
            <a:r>
              <a:rPr lang="en-US" dirty="0" smtClean="0"/>
              <a:t>Singapore was held as part of Britain’s colony of Malaya</a:t>
            </a:r>
          </a:p>
          <a:p>
            <a:pPr lvl="1"/>
            <a:r>
              <a:rPr lang="en-US" dirty="0" smtClean="0"/>
              <a:t>Largely Chinese population</a:t>
            </a:r>
          </a:p>
          <a:p>
            <a:pPr lvl="1"/>
            <a:r>
              <a:rPr lang="en-US" dirty="0" smtClean="0"/>
              <a:t>Naval base for Britain</a:t>
            </a:r>
          </a:p>
          <a:p>
            <a:pPr lvl="1"/>
            <a:r>
              <a:rPr lang="en-US" dirty="0" smtClean="0"/>
              <a:t>Served as a growing international seaport linked by road and rail to the rubber and tin producing areas of Malaya</a:t>
            </a:r>
          </a:p>
          <a:p>
            <a:pPr lvl="1"/>
            <a:r>
              <a:rPr lang="en-US" dirty="0" smtClean="0"/>
              <a:t>Suffered greatly during the Japanese World War II occupation</a:t>
            </a:r>
          </a:p>
          <a:p>
            <a:pPr lvl="2"/>
            <a:r>
              <a:rPr lang="en-US" dirty="0" smtClean="0"/>
              <a:t>Widespread unemployment and poverty</a:t>
            </a:r>
            <a:endParaRPr lang="en-US" dirty="0"/>
          </a:p>
        </p:txBody>
      </p:sp>
      <p:pic>
        <p:nvPicPr>
          <p:cNvPr id="5122" name="Picture 2" descr="http://www.chinarhyming.com/wp-content/uploads/2011/03/singapore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743200"/>
            <a:ext cx="5310597" cy="3859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0278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-914400"/>
            <a:ext cx="7184429" cy="282878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8" y="515246"/>
            <a:ext cx="2895600" cy="64770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After WWII</a:t>
            </a:r>
          </a:p>
          <a:p>
            <a:pPr lvl="1"/>
            <a:r>
              <a:rPr lang="en-US" dirty="0" smtClean="0"/>
              <a:t>Korea divided between Russian zone of occupation in  north and American zone in south</a:t>
            </a:r>
          </a:p>
          <a:p>
            <a:pPr lvl="1"/>
            <a:r>
              <a:rPr lang="en-US" dirty="0" smtClean="0"/>
              <a:t>Taiwan was restored to China </a:t>
            </a:r>
          </a:p>
          <a:p>
            <a:pPr lvl="1"/>
            <a:r>
              <a:rPr lang="en-US" dirty="0" smtClean="0"/>
              <a:t>United States regained the Philippines</a:t>
            </a:r>
          </a:p>
          <a:p>
            <a:pPr lvl="2"/>
            <a:r>
              <a:rPr lang="en-US" dirty="0" smtClean="0"/>
              <a:t>Pledged to grant independence quickly</a:t>
            </a:r>
          </a:p>
          <a:p>
            <a:pPr lvl="2"/>
            <a:r>
              <a:rPr lang="en-US" dirty="0" smtClean="0"/>
              <a:t>Desired to regain key military bases</a:t>
            </a:r>
          </a:p>
          <a:p>
            <a:pPr lvl="1"/>
            <a:r>
              <a:rPr lang="en-US" dirty="0" smtClean="0"/>
              <a:t>European powers restored controls over their holdings in Vietnam, Malaya, and Indonesia</a:t>
            </a:r>
          </a:p>
          <a:p>
            <a:pPr lvl="1"/>
            <a:r>
              <a:rPr lang="en-US" dirty="0" smtClean="0"/>
              <a:t>Japan was occupied by American forces</a:t>
            </a:r>
          </a:p>
          <a:p>
            <a:pPr lvl="2"/>
            <a:r>
              <a:rPr lang="en-US" dirty="0" smtClean="0"/>
              <a:t>Introduced major changes to prevent a recurrence of military aggression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0491" y="1981200"/>
            <a:ext cx="5687845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19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</a:rPr>
              <a:t>New Divisions and the End of Empires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28800"/>
            <a:ext cx="4191000" cy="4953000"/>
          </a:xfrm>
        </p:spPr>
        <p:txBody>
          <a:bodyPr>
            <a:normAutofit fontScale="85000" lnSpcReduction="20000"/>
          </a:bodyPr>
          <a:lstStyle/>
          <a:p>
            <a:pPr marL="342900" lvl="1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1"/>
                </a:solidFill>
              </a:rPr>
              <a:t>A decade after WWII</a:t>
            </a:r>
            <a:endParaRPr lang="en-US" sz="2400" dirty="0" smtClean="0">
              <a:solidFill>
                <a:schemeClr val="accent1"/>
              </a:solidFill>
            </a:endParaRPr>
          </a:p>
          <a:p>
            <a:pPr marL="742950" lvl="2" indent="-342900"/>
            <a:r>
              <a:rPr lang="en-US" sz="2400" dirty="0" smtClean="0">
                <a:solidFill>
                  <a:schemeClr val="accent1"/>
                </a:solidFill>
              </a:rPr>
              <a:t>The </a:t>
            </a:r>
            <a:r>
              <a:rPr lang="en-US" sz="2400" dirty="0">
                <a:solidFill>
                  <a:schemeClr val="accent1"/>
                </a:solidFill>
              </a:rPr>
              <a:t>Philippines, Malaya, and Indonesia all gained their independence </a:t>
            </a:r>
            <a:endParaRPr lang="en-US" sz="2400" dirty="0" smtClean="0">
              <a:solidFill>
                <a:schemeClr val="accent1"/>
              </a:solidFill>
            </a:endParaRPr>
          </a:p>
          <a:p>
            <a:pPr marL="742950" lvl="2" indent="-342900"/>
            <a:r>
              <a:rPr lang="en-US" sz="2400" dirty="0" smtClean="0">
                <a:solidFill>
                  <a:schemeClr val="accent1"/>
                </a:solidFill>
              </a:rPr>
              <a:t>Taiwan </a:t>
            </a:r>
            <a:r>
              <a:rPr lang="en-US" sz="2400" dirty="0">
                <a:solidFill>
                  <a:schemeClr val="accent1"/>
                </a:solidFill>
              </a:rPr>
              <a:t>continued to be ruled by a Nationalist </a:t>
            </a:r>
            <a:r>
              <a:rPr lang="en-US" sz="2400" dirty="0" smtClean="0">
                <a:solidFill>
                  <a:schemeClr val="accent1"/>
                </a:solidFill>
              </a:rPr>
              <a:t>government led by Chiang Kai-shek while China </a:t>
            </a:r>
            <a:r>
              <a:rPr lang="en-US" sz="2400" dirty="0">
                <a:solidFill>
                  <a:schemeClr val="accent1"/>
                </a:solidFill>
              </a:rPr>
              <a:t>was under a communist </a:t>
            </a:r>
            <a:r>
              <a:rPr lang="en-US" sz="2400" dirty="0" smtClean="0">
                <a:solidFill>
                  <a:schemeClr val="accent1"/>
                </a:solidFill>
              </a:rPr>
              <a:t>government </a:t>
            </a:r>
          </a:p>
          <a:p>
            <a:pPr marL="742950" lvl="2" indent="-342900"/>
            <a:r>
              <a:rPr lang="en-US" sz="2400" dirty="0" smtClean="0">
                <a:solidFill>
                  <a:schemeClr val="accent1"/>
                </a:solidFill>
              </a:rPr>
              <a:t>Korean War </a:t>
            </a:r>
          </a:p>
          <a:p>
            <a:pPr marL="1200150" lvl="3" indent="-342900"/>
            <a:r>
              <a:rPr lang="en-US" sz="2400" dirty="0" smtClean="0">
                <a:solidFill>
                  <a:schemeClr val="accent1"/>
                </a:solidFill>
              </a:rPr>
              <a:t>U.S</a:t>
            </a:r>
            <a:r>
              <a:rPr lang="en-US" sz="2400" dirty="0" smtClean="0">
                <a:solidFill>
                  <a:schemeClr val="accent1"/>
                </a:solidFill>
              </a:rPr>
              <a:t>. intervention kept South Korea’s independence </a:t>
            </a:r>
            <a:r>
              <a:rPr lang="en-US" sz="2400" dirty="0" smtClean="0">
                <a:solidFill>
                  <a:schemeClr val="accent1"/>
                </a:solidFill>
              </a:rPr>
              <a:t>secure</a:t>
            </a:r>
            <a:endParaRPr lang="en-US" sz="2400" dirty="0" smtClean="0">
              <a:solidFill>
                <a:schemeClr val="accent1"/>
              </a:solidFill>
            </a:endParaRPr>
          </a:p>
          <a:p>
            <a:pPr marL="742950" lvl="2" indent="-342900"/>
            <a:r>
              <a:rPr lang="en-US" sz="2400" dirty="0" smtClean="0">
                <a:solidFill>
                  <a:schemeClr val="accent1"/>
                </a:solidFill>
              </a:rPr>
              <a:t>Japan </a:t>
            </a:r>
            <a:r>
              <a:rPr lang="en-US" sz="2400" dirty="0">
                <a:solidFill>
                  <a:schemeClr val="accent1"/>
                </a:solidFill>
              </a:rPr>
              <a:t>was recreated in the pattern laid out by the United </a:t>
            </a:r>
            <a:r>
              <a:rPr lang="en-US" sz="2400" dirty="0" smtClean="0">
                <a:solidFill>
                  <a:schemeClr val="accent1"/>
                </a:solidFill>
              </a:rPr>
              <a:t>States</a:t>
            </a:r>
            <a:endParaRPr lang="en-US" sz="2400" dirty="0">
              <a:solidFill>
                <a:schemeClr val="accent1"/>
              </a:solidFill>
            </a:endParaRPr>
          </a:p>
          <a:p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1828800"/>
            <a:ext cx="4224923" cy="480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16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-14689"/>
            <a:ext cx="6943725" cy="990600"/>
          </a:xfrm>
        </p:spPr>
        <p:txBody>
          <a:bodyPr/>
          <a:lstStyle/>
          <a:p>
            <a:r>
              <a:rPr lang="en-US" dirty="0">
                <a:effectLst/>
              </a:rPr>
              <a:t>Japanese Recovery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4495800"/>
            <a:ext cx="6943725" cy="4525963"/>
          </a:xfrm>
        </p:spPr>
        <p:txBody>
          <a:bodyPr>
            <a:normAutofit/>
          </a:bodyPr>
          <a:lstStyle/>
          <a:p>
            <a:pPr lvl="1"/>
            <a:r>
              <a:rPr lang="en-US" sz="2000" dirty="0" smtClean="0"/>
              <a:t>1945 – Japan was in shambles</a:t>
            </a:r>
          </a:p>
          <a:p>
            <a:pPr lvl="2"/>
            <a:r>
              <a:rPr lang="en-US" sz="2000" dirty="0" smtClean="0"/>
              <a:t>Cities were burned</a:t>
            </a:r>
          </a:p>
          <a:p>
            <a:pPr lvl="2"/>
            <a:r>
              <a:rPr lang="en-US" sz="2000" dirty="0" smtClean="0"/>
              <a:t>Factories destroyed or idle</a:t>
            </a:r>
          </a:p>
          <a:p>
            <a:pPr lvl="2"/>
            <a:r>
              <a:rPr lang="en-US" sz="2000" dirty="0" smtClean="0"/>
              <a:t>People impoverished and shocked by the fact of surrender and trauma of bombing</a:t>
            </a:r>
          </a:p>
          <a:p>
            <a:pPr lvl="3"/>
            <a:r>
              <a:rPr lang="en-US" sz="2000" dirty="0" smtClean="0"/>
              <a:t>Hiroshima and Nagasaki</a:t>
            </a:r>
            <a:endParaRPr lang="en-US" sz="2000" dirty="0" smtClean="0"/>
          </a:p>
          <a:p>
            <a:endParaRPr lang="en-US" sz="3200" dirty="0"/>
          </a:p>
        </p:txBody>
      </p:sp>
      <p:pic>
        <p:nvPicPr>
          <p:cNvPr id="1026" name="Picture 2" descr="http://cdn.theatlantic.com/static/infocus/ww2_19/s_w45_090811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737" y="1094207"/>
            <a:ext cx="4489450" cy="32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45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8229600" cy="6858000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en-US" sz="1700" dirty="0" smtClean="0">
                <a:solidFill>
                  <a:schemeClr val="accent1"/>
                </a:solidFill>
              </a:rPr>
              <a:t>Until 1952 - The </a:t>
            </a:r>
            <a:r>
              <a:rPr lang="en-US" sz="1700" dirty="0">
                <a:solidFill>
                  <a:schemeClr val="accent1"/>
                </a:solidFill>
              </a:rPr>
              <a:t>U.S. occupation </a:t>
            </a:r>
            <a:r>
              <a:rPr lang="en-US" sz="1700" dirty="0" smtClean="0">
                <a:solidFill>
                  <a:schemeClr val="accent1"/>
                </a:solidFill>
              </a:rPr>
              <a:t>government, headed by General Douglass MacArthur, controlled Japan</a:t>
            </a:r>
          </a:p>
          <a:p>
            <a:pPr lvl="2"/>
            <a:r>
              <a:rPr lang="en-US" sz="1700" dirty="0" smtClean="0">
                <a:solidFill>
                  <a:schemeClr val="accent1"/>
                </a:solidFill>
              </a:rPr>
              <a:t>Tear down Japan’s wartime political structure</a:t>
            </a:r>
          </a:p>
          <a:p>
            <a:pPr lvl="2"/>
            <a:r>
              <a:rPr lang="en-US" sz="1700" dirty="0" smtClean="0">
                <a:solidFill>
                  <a:schemeClr val="accent1"/>
                </a:solidFill>
              </a:rPr>
              <a:t>Military forces disbanded</a:t>
            </a:r>
          </a:p>
          <a:p>
            <a:pPr lvl="3"/>
            <a:r>
              <a:rPr lang="en-US" sz="1700" dirty="0" smtClean="0">
                <a:solidFill>
                  <a:schemeClr val="accent1"/>
                </a:solidFill>
              </a:rPr>
              <a:t>Military power and responsibility in the region retained by the United States</a:t>
            </a:r>
          </a:p>
          <a:p>
            <a:pPr lvl="2"/>
            <a:r>
              <a:rPr lang="en-US" sz="1700" dirty="0" smtClean="0">
                <a:solidFill>
                  <a:schemeClr val="accent1"/>
                </a:solidFill>
              </a:rPr>
              <a:t>Police decentralized</a:t>
            </a:r>
          </a:p>
          <a:p>
            <a:pPr lvl="2"/>
            <a:r>
              <a:rPr lang="en-US" sz="1700" dirty="0" smtClean="0">
                <a:solidFill>
                  <a:schemeClr val="accent1"/>
                </a:solidFill>
              </a:rPr>
              <a:t>Many officials removed</a:t>
            </a:r>
          </a:p>
          <a:p>
            <a:pPr lvl="2"/>
            <a:r>
              <a:rPr lang="en-US" sz="1700" dirty="0" smtClean="0">
                <a:solidFill>
                  <a:schemeClr val="accent1"/>
                </a:solidFill>
              </a:rPr>
              <a:t>Political prisoners released</a:t>
            </a:r>
          </a:p>
          <a:p>
            <a:pPr lvl="2"/>
            <a:r>
              <a:rPr lang="en-US" sz="1700" dirty="0" smtClean="0">
                <a:solidFill>
                  <a:schemeClr val="accent1"/>
                </a:solidFill>
              </a:rPr>
              <a:t>Women’s suffrage </a:t>
            </a:r>
          </a:p>
          <a:p>
            <a:pPr lvl="2"/>
            <a:r>
              <a:rPr lang="en-US" sz="1700" dirty="0" smtClean="0">
                <a:solidFill>
                  <a:schemeClr val="accent1"/>
                </a:solidFill>
              </a:rPr>
              <a:t>Encouragement of labor unions</a:t>
            </a:r>
          </a:p>
          <a:p>
            <a:pPr lvl="2"/>
            <a:r>
              <a:rPr lang="en-US" sz="1700" dirty="0" smtClean="0">
                <a:solidFill>
                  <a:schemeClr val="accent1"/>
                </a:solidFill>
              </a:rPr>
              <a:t>Abolished Shintoism as state religion</a:t>
            </a:r>
          </a:p>
          <a:p>
            <a:pPr lvl="2"/>
            <a:r>
              <a:rPr lang="en-US" sz="1700" dirty="0" smtClean="0">
                <a:solidFill>
                  <a:schemeClr val="accent1"/>
                </a:solidFill>
              </a:rPr>
              <a:t>Economic reforms</a:t>
            </a:r>
          </a:p>
          <a:p>
            <a:pPr lvl="3"/>
            <a:r>
              <a:rPr lang="en-US" sz="1700" dirty="0" smtClean="0">
                <a:solidFill>
                  <a:schemeClr val="accent1"/>
                </a:solidFill>
              </a:rPr>
              <a:t>Breaking up landed estates for benefit of small farmers</a:t>
            </a:r>
          </a:p>
          <a:p>
            <a:pPr lvl="3"/>
            <a:r>
              <a:rPr lang="en-US" sz="1700" dirty="0" smtClean="0">
                <a:solidFill>
                  <a:schemeClr val="accent1"/>
                </a:solidFill>
              </a:rPr>
              <a:t>Dissolving the holdings of the zaibatsu combines</a:t>
            </a:r>
          </a:p>
          <a:p>
            <a:pPr lvl="2"/>
            <a:r>
              <a:rPr lang="en-US" sz="1700" dirty="0" smtClean="0">
                <a:solidFill>
                  <a:schemeClr val="accent1"/>
                </a:solidFill>
              </a:rPr>
              <a:t>New constitution</a:t>
            </a:r>
          </a:p>
          <a:p>
            <a:pPr lvl="3"/>
            <a:r>
              <a:rPr lang="en-US" sz="1700" dirty="0" smtClean="0">
                <a:solidFill>
                  <a:schemeClr val="accent1"/>
                </a:solidFill>
              </a:rPr>
              <a:t>Emperor - figurehead</a:t>
            </a:r>
          </a:p>
          <a:p>
            <a:pPr lvl="3"/>
            <a:r>
              <a:rPr lang="en-US" sz="1700" dirty="0" smtClean="0">
                <a:solidFill>
                  <a:schemeClr val="accent1"/>
                </a:solidFill>
              </a:rPr>
              <a:t>Made the parliament the supreme government body</a:t>
            </a:r>
          </a:p>
          <a:p>
            <a:pPr lvl="3"/>
            <a:r>
              <a:rPr lang="en-US" sz="1700" dirty="0" smtClean="0">
                <a:solidFill>
                  <a:schemeClr val="accent1"/>
                </a:solidFill>
              </a:rPr>
              <a:t>Civil liberties guaranteed</a:t>
            </a:r>
          </a:p>
          <a:p>
            <a:pPr lvl="4"/>
            <a:r>
              <a:rPr lang="en-US" sz="1700" dirty="0" smtClean="0">
                <a:solidFill>
                  <a:schemeClr val="accent1"/>
                </a:solidFill>
              </a:rPr>
              <a:t>Gender equality in marriage</a:t>
            </a:r>
          </a:p>
          <a:p>
            <a:pPr lvl="2"/>
            <a:r>
              <a:rPr lang="en-US" sz="1700" dirty="0" smtClean="0">
                <a:solidFill>
                  <a:schemeClr val="accent1"/>
                </a:solidFill>
              </a:rPr>
              <a:t>Education</a:t>
            </a:r>
          </a:p>
          <a:p>
            <a:pPr lvl="3"/>
            <a:r>
              <a:rPr lang="en-US" sz="1700" dirty="0" smtClean="0">
                <a:solidFill>
                  <a:schemeClr val="accent1"/>
                </a:solidFill>
              </a:rPr>
              <a:t>Reduced nationalism in textbooks</a:t>
            </a:r>
          </a:p>
          <a:p>
            <a:pPr lvl="3"/>
            <a:r>
              <a:rPr lang="en-US" sz="1700" dirty="0" smtClean="0">
                <a:solidFill>
                  <a:schemeClr val="accent1"/>
                </a:solidFill>
              </a:rPr>
              <a:t>Opened secondary schools to more social groups</a:t>
            </a:r>
          </a:p>
          <a:p>
            <a:pPr lvl="1"/>
            <a:r>
              <a:rPr lang="en-US" sz="1700" dirty="0">
                <a:solidFill>
                  <a:schemeClr val="accent1"/>
                </a:solidFill>
              </a:rPr>
              <a:t>By 1955, Japan's industrial base had recovered to prewar levels and made Japan a competitor of Western industrialized </a:t>
            </a:r>
            <a:r>
              <a:rPr lang="en-US" sz="1700" dirty="0" smtClean="0">
                <a:solidFill>
                  <a:schemeClr val="accent1"/>
                </a:solidFill>
              </a:rPr>
              <a:t>nations</a:t>
            </a:r>
            <a:endParaRPr lang="en-US" sz="1700" dirty="0">
              <a:solidFill>
                <a:schemeClr val="accent1"/>
              </a:solidFill>
            </a:endParaRPr>
          </a:p>
          <a:p>
            <a:pPr lvl="1"/>
            <a:endParaRPr lang="en-US" sz="1700" dirty="0" smtClean="0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1828800"/>
            <a:ext cx="1542503" cy="1563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08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685800"/>
            <a:ext cx="9144000" cy="1600200"/>
          </a:xfrm>
        </p:spPr>
        <p:txBody>
          <a:bodyPr/>
          <a:lstStyle/>
          <a:p>
            <a:r>
              <a:rPr lang="en-US" dirty="0">
                <a:effectLst/>
              </a:rPr>
              <a:t>Korea: Intervention and War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22243" y="1071390"/>
            <a:ext cx="5046643" cy="5791200"/>
          </a:xfrm>
        </p:spPr>
        <p:txBody>
          <a:bodyPr>
            <a:normAutofit fontScale="85000" lnSpcReduction="10000"/>
          </a:bodyPr>
          <a:lstStyle/>
          <a:p>
            <a:pPr lvl="1"/>
            <a:r>
              <a:rPr lang="en-US" sz="2000" dirty="0" smtClean="0">
                <a:solidFill>
                  <a:srgbClr val="0070C0"/>
                </a:solidFill>
              </a:rPr>
              <a:t>1948 – Korea divided as the Cold War intensified</a:t>
            </a:r>
          </a:p>
          <a:p>
            <a:pPr lvl="2"/>
            <a:r>
              <a:rPr lang="en-US" sz="2000" dirty="0" smtClean="0">
                <a:solidFill>
                  <a:srgbClr val="0070C0"/>
                </a:solidFill>
              </a:rPr>
              <a:t>South Korea – Republic of Korea</a:t>
            </a:r>
          </a:p>
          <a:p>
            <a:pPr lvl="3"/>
            <a:r>
              <a:rPr lang="en-US" sz="2000" dirty="0" smtClean="0">
                <a:solidFill>
                  <a:srgbClr val="0070C0"/>
                </a:solidFill>
              </a:rPr>
              <a:t>Sponsored by the United States</a:t>
            </a:r>
          </a:p>
          <a:p>
            <a:pPr lvl="3"/>
            <a:r>
              <a:rPr lang="en-US" sz="2000" dirty="0" smtClean="0">
                <a:solidFill>
                  <a:srgbClr val="0070C0"/>
                </a:solidFill>
              </a:rPr>
              <a:t>Bolstered by an ongoing American presence</a:t>
            </a:r>
          </a:p>
          <a:p>
            <a:pPr lvl="3"/>
            <a:r>
              <a:rPr lang="en-US" sz="2000" dirty="0" smtClean="0">
                <a:solidFill>
                  <a:srgbClr val="0070C0"/>
                </a:solidFill>
              </a:rPr>
              <a:t>Headed by nationalist </a:t>
            </a:r>
            <a:r>
              <a:rPr lang="en-US" sz="2000" dirty="0" err="1" smtClean="0">
                <a:solidFill>
                  <a:srgbClr val="0070C0"/>
                </a:solidFill>
              </a:rPr>
              <a:t>Syng</a:t>
            </a:r>
            <a:r>
              <a:rPr lang="en-US" sz="2000" dirty="0" smtClean="0">
                <a:solidFill>
                  <a:srgbClr val="0070C0"/>
                </a:solidFill>
              </a:rPr>
              <a:t>-man Rhee</a:t>
            </a:r>
          </a:p>
          <a:p>
            <a:pPr lvl="3"/>
            <a:r>
              <a:rPr lang="en-US" sz="2000" dirty="0" smtClean="0">
                <a:solidFill>
                  <a:srgbClr val="0070C0"/>
                </a:solidFill>
              </a:rPr>
              <a:t>Developed parliamentary institutions in form but maintained a strongly authoritarian tone</a:t>
            </a:r>
          </a:p>
          <a:p>
            <a:pPr lvl="2"/>
            <a:r>
              <a:rPr lang="en-US" sz="2000" dirty="0" smtClean="0">
                <a:solidFill>
                  <a:srgbClr val="0070C0"/>
                </a:solidFill>
              </a:rPr>
              <a:t>North Korea – People’s Democratic Republic of Korea</a:t>
            </a:r>
          </a:p>
          <a:p>
            <a:pPr lvl="3"/>
            <a:r>
              <a:rPr lang="en-US" sz="2000" dirty="0" smtClean="0">
                <a:solidFill>
                  <a:srgbClr val="0070C0"/>
                </a:solidFill>
              </a:rPr>
              <a:t>Sponsored by the Soviet Union</a:t>
            </a:r>
          </a:p>
          <a:p>
            <a:pPr lvl="3"/>
            <a:r>
              <a:rPr lang="en-US" sz="2000" dirty="0" smtClean="0">
                <a:solidFill>
                  <a:srgbClr val="0070C0"/>
                </a:solidFill>
              </a:rPr>
              <a:t>Became a communist state with a Stalinist-type emphasis on the power of the leader</a:t>
            </a:r>
          </a:p>
          <a:p>
            <a:pPr lvl="4"/>
            <a:r>
              <a:rPr lang="en-US" sz="2000" dirty="0" smtClean="0">
                <a:solidFill>
                  <a:srgbClr val="0070C0"/>
                </a:solidFill>
              </a:rPr>
              <a:t>Kim Il-Sung</a:t>
            </a:r>
          </a:p>
          <a:p>
            <a:pPr lvl="5"/>
            <a:r>
              <a:rPr lang="en-US" sz="2000" dirty="0" smtClean="0">
                <a:solidFill>
                  <a:srgbClr val="0070C0"/>
                </a:solidFill>
              </a:rPr>
              <a:t>Ruled </a:t>
            </a:r>
            <a:r>
              <a:rPr lang="en-US" sz="2000" dirty="0" smtClean="0">
                <a:solidFill>
                  <a:srgbClr val="0070C0"/>
                </a:solidFill>
              </a:rPr>
              <a:t>until death in 1994</a:t>
            </a:r>
            <a:endParaRPr lang="en-US" sz="2000" dirty="0" smtClean="0">
              <a:solidFill>
                <a:srgbClr val="0070C0"/>
              </a:solidFill>
            </a:endParaRPr>
          </a:p>
          <a:p>
            <a:pPr lvl="1"/>
            <a:endParaRPr lang="en-US" sz="2000" dirty="0" smtClean="0"/>
          </a:p>
          <a:p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986775"/>
            <a:ext cx="2424079" cy="29719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4095368"/>
            <a:ext cx="2030144" cy="26154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9142" y="2088669"/>
            <a:ext cx="1932599" cy="7681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000" y="5257800"/>
            <a:ext cx="1554615" cy="978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36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2600" y="533400"/>
            <a:ext cx="3352800" cy="6019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1950 – Korean War</a:t>
            </a:r>
          </a:p>
          <a:p>
            <a:pPr lvl="1"/>
            <a:r>
              <a:rPr lang="en-US" dirty="0" smtClean="0"/>
              <a:t>North Korean forces attacked South Korea</a:t>
            </a:r>
          </a:p>
          <a:p>
            <a:pPr lvl="2"/>
            <a:r>
              <a:rPr lang="en-US" dirty="0" smtClean="0"/>
              <a:t>Hoped to impose unification on their own terms</a:t>
            </a:r>
          </a:p>
          <a:p>
            <a:pPr lvl="2"/>
            <a:r>
              <a:rPr lang="en-US" dirty="0" smtClean="0"/>
              <a:t>United States reacted quickly</a:t>
            </a:r>
          </a:p>
          <a:p>
            <a:pPr lvl="3"/>
            <a:r>
              <a:rPr lang="en-US" dirty="0" smtClean="0"/>
              <a:t>President Truman and the United Nations sponsored a largely American force in support of South Korean troops</a:t>
            </a:r>
          </a:p>
          <a:p>
            <a:pPr lvl="3"/>
            <a:r>
              <a:rPr lang="en-US" dirty="0" smtClean="0"/>
              <a:t>Allied forces pushed North Korea back</a:t>
            </a:r>
          </a:p>
          <a:p>
            <a:pPr lvl="1"/>
            <a:r>
              <a:rPr lang="en-US" dirty="0" smtClean="0"/>
              <a:t>China’s Communist regime supported North Korea</a:t>
            </a:r>
          </a:p>
          <a:p>
            <a:pPr lvl="1"/>
            <a:r>
              <a:rPr lang="en-US" dirty="0" smtClean="0"/>
              <a:t>1953 – armistice signed</a:t>
            </a:r>
            <a:endParaRPr lang="en-US" dirty="0"/>
          </a:p>
        </p:txBody>
      </p:sp>
      <p:pic>
        <p:nvPicPr>
          <p:cNvPr id="2050" name="Picture 2" descr="http://www.learnkoreanlanguage.com/images/KoreanWar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33400"/>
            <a:ext cx="4085939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029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104" y="914400"/>
            <a:ext cx="8229600" cy="4525963"/>
          </a:xfrm>
        </p:spPr>
        <p:txBody>
          <a:bodyPr>
            <a:normAutofit lnSpcReduction="10000"/>
          </a:bodyPr>
          <a:lstStyle/>
          <a:p>
            <a:pPr lvl="1"/>
            <a:r>
              <a:rPr lang="en-US" sz="2400" b="1" dirty="0">
                <a:solidFill>
                  <a:srgbClr val="FF0000"/>
                </a:solidFill>
              </a:rPr>
              <a:t>Northern Korea continued as an authoritarian communist regime under Kim </a:t>
            </a:r>
            <a:r>
              <a:rPr lang="en-US" sz="2400" b="1" dirty="0" smtClean="0">
                <a:solidFill>
                  <a:srgbClr val="FF0000"/>
                </a:solidFill>
              </a:rPr>
              <a:t>Il-Sung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endParaRPr lang="en-US" sz="2400" dirty="0" smtClean="0"/>
          </a:p>
          <a:p>
            <a:pPr lvl="1"/>
            <a:endParaRPr lang="en-US" sz="2400" dirty="0"/>
          </a:p>
          <a:p>
            <a:pPr lvl="1"/>
            <a:endParaRPr lang="en-US" sz="2400" dirty="0" smtClean="0"/>
          </a:p>
          <a:p>
            <a:pPr lvl="1"/>
            <a:endParaRPr lang="en-US" sz="2400" dirty="0"/>
          </a:p>
          <a:p>
            <a:pPr lvl="1"/>
            <a:endParaRPr lang="en-US" sz="2400" dirty="0" smtClean="0"/>
          </a:p>
          <a:p>
            <a:pPr lvl="1"/>
            <a:endParaRPr lang="en-US" sz="2400" dirty="0"/>
          </a:p>
          <a:p>
            <a:pPr lvl="1"/>
            <a:r>
              <a:rPr lang="en-US" sz="2400" b="1" dirty="0">
                <a:solidFill>
                  <a:srgbClr val="00B0F0"/>
                </a:solidFill>
              </a:rPr>
              <a:t>Southern Korea also followed an authoritarian political pattern, but rapidly industrialized with the help of U.S. </a:t>
            </a:r>
            <a:r>
              <a:rPr lang="en-US" sz="2400" b="1" dirty="0" smtClean="0">
                <a:solidFill>
                  <a:srgbClr val="00B0F0"/>
                </a:solidFill>
              </a:rPr>
              <a:t>aid</a:t>
            </a:r>
            <a:endParaRPr lang="en-US" sz="2400" b="1" dirty="0">
              <a:solidFill>
                <a:srgbClr val="00B0F0"/>
              </a:solidFill>
            </a:endParaRPr>
          </a:p>
          <a:p>
            <a:endParaRPr lang="en-US" sz="3600" dirty="0"/>
          </a:p>
        </p:txBody>
      </p:sp>
      <p:pic>
        <p:nvPicPr>
          <p:cNvPr id="12290" name="Picture 2" descr="https://www.cia.gov/library/publications/the-world-factbook/graphics/flags/large/ks-lgflag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876800"/>
            <a:ext cx="3675414" cy="171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www.public-domain-image.com/cache/flags-of-the-world-public-domain-images-pictures/flag-of-korea-north_w725_h3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905000"/>
            <a:ext cx="2974696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539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8600" y="-723900"/>
            <a:ext cx="9525000" cy="1447800"/>
          </a:xfrm>
        </p:spPr>
        <p:txBody>
          <a:bodyPr/>
          <a:lstStyle/>
          <a:p>
            <a:r>
              <a:rPr lang="en-US" sz="2800" dirty="0">
                <a:effectLst/>
              </a:rPr>
              <a:t>Emerging Stability in Taiwan, Hong Kong and Singapore 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8229600" cy="4724400"/>
          </a:xfrm>
        </p:spPr>
        <p:txBody>
          <a:bodyPr>
            <a:noAutofit/>
          </a:bodyPr>
          <a:lstStyle/>
          <a:p>
            <a:pPr marL="342900" lvl="1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accent1"/>
                </a:solidFill>
              </a:rPr>
              <a:t>TAIWAN</a:t>
            </a:r>
          </a:p>
          <a:p>
            <a:pPr marL="742950" lvl="2" indent="-342900"/>
            <a:r>
              <a:rPr lang="en-US" sz="2000" dirty="0" smtClean="0">
                <a:solidFill>
                  <a:schemeClr val="accent1"/>
                </a:solidFill>
              </a:rPr>
              <a:t>An </a:t>
            </a:r>
            <a:r>
              <a:rPr lang="en-US" sz="2000" dirty="0">
                <a:solidFill>
                  <a:schemeClr val="accent1"/>
                </a:solidFill>
              </a:rPr>
              <a:t>authoritarian government under Chiang Kai-shek dominated the native Taiwanese </a:t>
            </a:r>
            <a:endParaRPr lang="en-US" sz="2000" dirty="0" smtClean="0">
              <a:solidFill>
                <a:schemeClr val="accent1"/>
              </a:solidFill>
            </a:endParaRPr>
          </a:p>
          <a:p>
            <a:pPr marL="1200150" lvl="3" indent="-342900"/>
            <a:r>
              <a:rPr lang="en-US" sz="2000" dirty="0">
                <a:solidFill>
                  <a:schemeClr val="accent1"/>
                </a:solidFill>
              </a:rPr>
              <a:t>A</a:t>
            </a:r>
            <a:r>
              <a:rPr lang="en-US" sz="2000" dirty="0" smtClean="0">
                <a:solidFill>
                  <a:schemeClr val="accent1"/>
                </a:solidFill>
              </a:rPr>
              <a:t>ttempted </a:t>
            </a:r>
            <a:r>
              <a:rPr lang="en-US" sz="2000" dirty="0">
                <a:solidFill>
                  <a:schemeClr val="accent1"/>
                </a:solidFill>
              </a:rPr>
              <a:t>to defend the island from communist </a:t>
            </a:r>
            <a:r>
              <a:rPr lang="en-US" sz="2000" dirty="0" smtClean="0">
                <a:solidFill>
                  <a:schemeClr val="accent1"/>
                </a:solidFill>
              </a:rPr>
              <a:t>China</a:t>
            </a:r>
            <a:endParaRPr lang="en-US" sz="2000" dirty="0" smtClean="0">
              <a:solidFill>
                <a:schemeClr val="accent1"/>
              </a:solidFill>
            </a:endParaRPr>
          </a:p>
          <a:p>
            <a:pPr marL="742950" lvl="2" indent="-342900"/>
            <a:r>
              <a:rPr lang="en-US" sz="2000" dirty="0" smtClean="0">
                <a:solidFill>
                  <a:schemeClr val="accent1"/>
                </a:solidFill>
              </a:rPr>
              <a:t>Supported </a:t>
            </a:r>
            <a:r>
              <a:rPr lang="en-US" sz="2000" dirty="0">
                <a:solidFill>
                  <a:schemeClr val="accent1"/>
                </a:solidFill>
              </a:rPr>
              <a:t>by the United States, the Nationalist regime on Taiwan </a:t>
            </a:r>
            <a:r>
              <a:rPr lang="en-US" sz="2000" dirty="0" smtClean="0">
                <a:solidFill>
                  <a:schemeClr val="accent1"/>
                </a:solidFill>
              </a:rPr>
              <a:t>survived</a:t>
            </a:r>
            <a:endParaRPr lang="en-US" sz="2000" dirty="0" smtClean="0">
              <a:solidFill>
                <a:schemeClr val="accent1"/>
              </a:solidFill>
            </a:endParaRP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accent1"/>
                </a:solidFill>
              </a:rPr>
              <a:t>Hong </a:t>
            </a:r>
            <a:r>
              <a:rPr lang="en-US" sz="2000" dirty="0">
                <a:solidFill>
                  <a:schemeClr val="accent1"/>
                </a:solidFill>
              </a:rPr>
              <a:t>Kong and </a:t>
            </a:r>
            <a:r>
              <a:rPr lang="en-US" sz="2000" dirty="0" smtClean="0">
                <a:solidFill>
                  <a:schemeClr val="accent1"/>
                </a:solidFill>
              </a:rPr>
              <a:t>Singapore</a:t>
            </a:r>
          </a:p>
          <a:p>
            <a:pPr marL="742950" lvl="2" indent="-342900"/>
            <a:r>
              <a:rPr lang="en-US" sz="2000" dirty="0" smtClean="0">
                <a:solidFill>
                  <a:schemeClr val="accent1"/>
                </a:solidFill>
              </a:rPr>
              <a:t>Both </a:t>
            </a:r>
            <a:r>
              <a:rPr lang="en-US" sz="2000" dirty="0">
                <a:solidFill>
                  <a:schemeClr val="accent1"/>
                </a:solidFill>
              </a:rPr>
              <a:t>British </a:t>
            </a:r>
            <a:r>
              <a:rPr lang="en-US" sz="2000" dirty="0" smtClean="0">
                <a:solidFill>
                  <a:schemeClr val="accent1"/>
                </a:solidFill>
              </a:rPr>
              <a:t>colonies</a:t>
            </a:r>
          </a:p>
          <a:p>
            <a:pPr marL="742950" lvl="2" indent="-342900"/>
            <a:r>
              <a:rPr lang="en-US" sz="2000" dirty="0">
                <a:solidFill>
                  <a:schemeClr val="accent1"/>
                </a:solidFill>
              </a:rPr>
              <a:t>P</a:t>
            </a:r>
            <a:r>
              <a:rPr lang="en-US" sz="2000" dirty="0" smtClean="0">
                <a:solidFill>
                  <a:schemeClr val="accent1"/>
                </a:solidFill>
              </a:rPr>
              <a:t>ostwar </a:t>
            </a:r>
            <a:r>
              <a:rPr lang="en-US" sz="2000" dirty="0">
                <a:solidFill>
                  <a:schemeClr val="accent1"/>
                </a:solidFill>
              </a:rPr>
              <a:t>economic </a:t>
            </a:r>
            <a:r>
              <a:rPr lang="en-US" sz="2000" dirty="0" smtClean="0">
                <a:solidFill>
                  <a:schemeClr val="accent1"/>
                </a:solidFill>
              </a:rPr>
              <a:t>boom</a:t>
            </a:r>
            <a:endParaRPr lang="en-US" sz="2000" dirty="0" smtClean="0">
              <a:solidFill>
                <a:schemeClr val="accent1"/>
              </a:solidFill>
            </a:endParaRPr>
          </a:p>
          <a:p>
            <a:pPr marL="742950" lvl="2" indent="-342900"/>
            <a:r>
              <a:rPr lang="en-US" sz="2000" dirty="0" smtClean="0">
                <a:solidFill>
                  <a:schemeClr val="accent1"/>
                </a:solidFill>
              </a:rPr>
              <a:t>1997 - Hong </a:t>
            </a:r>
            <a:r>
              <a:rPr lang="en-US" sz="2000" dirty="0">
                <a:solidFill>
                  <a:schemeClr val="accent1"/>
                </a:solidFill>
              </a:rPr>
              <a:t>Kong </a:t>
            </a:r>
            <a:r>
              <a:rPr lang="en-US" sz="2000" dirty="0" smtClean="0">
                <a:solidFill>
                  <a:schemeClr val="accent1"/>
                </a:solidFill>
              </a:rPr>
              <a:t>was returned </a:t>
            </a:r>
            <a:r>
              <a:rPr lang="en-US" sz="2000" dirty="0">
                <a:solidFill>
                  <a:schemeClr val="accent1"/>
                </a:solidFill>
              </a:rPr>
              <a:t>to China </a:t>
            </a:r>
            <a:endParaRPr lang="en-US" sz="2000" dirty="0" smtClean="0">
              <a:solidFill>
                <a:schemeClr val="accent1"/>
              </a:solidFill>
            </a:endParaRPr>
          </a:p>
          <a:p>
            <a:pPr marL="1200150" lvl="3" indent="-342900"/>
            <a:r>
              <a:rPr lang="en-US" sz="2000" dirty="0" smtClean="0">
                <a:solidFill>
                  <a:schemeClr val="accent1"/>
                </a:solidFill>
              </a:rPr>
              <a:t>Chinese </a:t>
            </a:r>
            <a:r>
              <a:rPr lang="en-US" sz="2000" dirty="0" smtClean="0">
                <a:solidFill>
                  <a:schemeClr val="accent1"/>
                </a:solidFill>
              </a:rPr>
              <a:t>population swelled as a result of flights from communist </a:t>
            </a:r>
            <a:r>
              <a:rPr lang="en-US" sz="2000" dirty="0" smtClean="0">
                <a:solidFill>
                  <a:schemeClr val="accent1"/>
                </a:solidFill>
              </a:rPr>
              <a:t>rule</a:t>
            </a:r>
            <a:endParaRPr lang="en-US" sz="2000" dirty="0" smtClean="0">
              <a:solidFill>
                <a:schemeClr val="accent1"/>
              </a:solidFill>
            </a:endParaRPr>
          </a:p>
          <a:p>
            <a:pPr marL="742950" lvl="2" indent="-342900"/>
            <a:r>
              <a:rPr lang="en-US" sz="2000" dirty="0" smtClean="0">
                <a:solidFill>
                  <a:schemeClr val="accent1"/>
                </a:solidFill>
              </a:rPr>
              <a:t>Singapore </a:t>
            </a:r>
            <a:r>
              <a:rPr lang="en-US" sz="2000" dirty="0">
                <a:solidFill>
                  <a:schemeClr val="accent1"/>
                </a:solidFill>
              </a:rPr>
              <a:t>withdrew from Malaya and established independence in </a:t>
            </a:r>
            <a:r>
              <a:rPr lang="en-US" sz="2000" dirty="0" smtClean="0">
                <a:solidFill>
                  <a:schemeClr val="accent1"/>
                </a:solidFill>
              </a:rPr>
              <a:t>1959</a:t>
            </a:r>
          </a:p>
          <a:p>
            <a:pPr marL="1200150" lvl="3" indent="-342900"/>
            <a:r>
              <a:rPr lang="en-US" sz="2000" dirty="0" smtClean="0">
                <a:solidFill>
                  <a:schemeClr val="accent1"/>
                </a:solidFill>
              </a:rPr>
              <a:t>Large British naval base until 1971</a:t>
            </a:r>
            <a:endParaRPr lang="en-US" sz="2000" dirty="0">
              <a:solidFill>
                <a:schemeClr val="accent1"/>
              </a:solidFill>
            </a:endParaRP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9895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1143000"/>
            <a:ext cx="7162800" cy="533400"/>
          </a:xfrm>
        </p:spPr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57200"/>
            <a:ext cx="4800600" cy="6694583"/>
          </a:xfrm>
        </p:spPr>
        <p:txBody>
          <a:bodyPr>
            <a:normAutofit/>
          </a:bodyPr>
          <a:lstStyle/>
          <a:p>
            <a:r>
              <a:rPr lang="en-US" dirty="0"/>
              <a:t>In the </a:t>
            </a:r>
            <a:r>
              <a:rPr lang="en-US" dirty="0" smtClean="0"/>
              <a:t>20</a:t>
            </a:r>
            <a:r>
              <a:rPr lang="en-US" baseline="30000" dirty="0" smtClean="0"/>
              <a:t>th</a:t>
            </a:r>
            <a:r>
              <a:rPr lang="en-US" dirty="0" smtClean="0"/>
              <a:t> century, states </a:t>
            </a:r>
            <a:r>
              <a:rPr lang="en-US" dirty="0"/>
              <a:t>of the Pacific Rim developed powerful economies that challenged </a:t>
            </a:r>
            <a:r>
              <a:rPr lang="en-US" dirty="0" smtClean="0"/>
              <a:t>the West</a:t>
            </a:r>
          </a:p>
          <a:p>
            <a:pPr lvl="1"/>
            <a:r>
              <a:rPr lang="en-US" dirty="0" smtClean="0"/>
              <a:t>Key state – Japan</a:t>
            </a:r>
          </a:p>
          <a:p>
            <a:pPr lvl="2"/>
            <a:r>
              <a:rPr lang="en-US" dirty="0" smtClean="0"/>
              <a:t>19</a:t>
            </a:r>
            <a:r>
              <a:rPr lang="en-US" baseline="30000" dirty="0" smtClean="0"/>
              <a:t>th</a:t>
            </a:r>
            <a:r>
              <a:rPr lang="en-US" dirty="0" smtClean="0"/>
              <a:t> century – reforms of Meiji era</a:t>
            </a:r>
          </a:p>
          <a:p>
            <a:pPr lvl="2"/>
            <a:r>
              <a:rPr lang="en-US" dirty="0" smtClean="0"/>
              <a:t>1930s – military attacks on China and large stretches of southeast Asia and Pacific</a:t>
            </a:r>
          </a:p>
          <a:p>
            <a:pPr lvl="2"/>
            <a:r>
              <a:rPr lang="en-US" dirty="0" smtClean="0"/>
              <a:t>After </a:t>
            </a:r>
            <a:r>
              <a:rPr lang="en-US" dirty="0"/>
              <a:t>its loss in </a:t>
            </a:r>
            <a:r>
              <a:rPr lang="en-US" dirty="0" smtClean="0"/>
              <a:t>WWII - Japan </a:t>
            </a:r>
            <a:r>
              <a:rPr lang="en-US" dirty="0"/>
              <a:t>reappeared as a leader in Pacific </a:t>
            </a:r>
            <a:r>
              <a:rPr lang="en-US" dirty="0" smtClean="0"/>
              <a:t>industrialization</a:t>
            </a:r>
          </a:p>
          <a:p>
            <a:pPr lvl="3"/>
            <a:r>
              <a:rPr lang="en-US" dirty="0"/>
              <a:t>C</a:t>
            </a:r>
            <a:r>
              <a:rPr lang="en-US" dirty="0" smtClean="0"/>
              <a:t>hallenged </a:t>
            </a:r>
            <a:r>
              <a:rPr lang="en-US" dirty="0"/>
              <a:t>Western industrial </a:t>
            </a:r>
            <a:r>
              <a:rPr lang="en-US" dirty="0" smtClean="0"/>
              <a:t>powers</a:t>
            </a:r>
          </a:p>
          <a:p>
            <a:pPr lvl="3"/>
            <a:r>
              <a:rPr lang="en-US" dirty="0"/>
              <a:t>C</a:t>
            </a:r>
            <a:r>
              <a:rPr lang="en-US" dirty="0" smtClean="0"/>
              <a:t>ontinued to </a:t>
            </a:r>
            <a:r>
              <a:rPr lang="en-US" dirty="0"/>
              <a:t>draw raw materials from much of the </a:t>
            </a:r>
            <a:r>
              <a:rPr lang="en-US" dirty="0" smtClean="0"/>
              <a:t>world</a:t>
            </a:r>
          </a:p>
          <a:p>
            <a:pPr lvl="1"/>
            <a:r>
              <a:rPr lang="en-US" dirty="0" smtClean="0"/>
              <a:t>After </a:t>
            </a:r>
            <a:r>
              <a:rPr lang="en-US" dirty="0"/>
              <a:t>World War II, </a:t>
            </a:r>
            <a:r>
              <a:rPr lang="en-US" dirty="0" smtClean="0"/>
              <a:t>South Korea</a:t>
            </a:r>
            <a:r>
              <a:rPr lang="en-US" dirty="0"/>
              <a:t>, </a:t>
            </a:r>
            <a:r>
              <a:rPr lang="en-US" dirty="0" smtClean="0"/>
              <a:t>Taiwan, and the city-states of Hong </a:t>
            </a:r>
            <a:r>
              <a:rPr lang="en-US" dirty="0"/>
              <a:t>Kong, </a:t>
            </a:r>
            <a:r>
              <a:rPr lang="en-US" dirty="0" smtClean="0"/>
              <a:t>and Singapore also industrialized</a:t>
            </a:r>
            <a:endParaRPr lang="en-US" dirty="0"/>
          </a:p>
        </p:txBody>
      </p:sp>
      <p:pic>
        <p:nvPicPr>
          <p:cNvPr id="1026" name="Picture 2" descr="http://www.forensic.cc/images/south-east-asia-map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666" y="2438400"/>
            <a:ext cx="4237592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467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Hong Kong and Singapore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 smtClean="0">
                <a:solidFill>
                  <a:srgbClr val="FF0000"/>
                </a:solidFill>
              </a:rPr>
              <a:t>Hong Kong as British Colony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>
          <a:xfrm>
            <a:off x="4672013" y="1844715"/>
            <a:ext cx="4041775" cy="609600"/>
          </a:xfrm>
        </p:spPr>
        <p:txBody>
          <a:bodyPr/>
          <a:lstStyle/>
          <a:p>
            <a:r>
              <a:rPr lang="en-US" sz="2000" dirty="0" smtClean="0">
                <a:solidFill>
                  <a:srgbClr val="FF0000"/>
                </a:solidFill>
              </a:rPr>
              <a:t>Singapore – Once colonized by the British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0"/>
            <a:ext cx="4041775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013" y="2491956"/>
            <a:ext cx="4041775" cy="3355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337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1578" y="-76200"/>
            <a:ext cx="6943725" cy="1600200"/>
          </a:xfrm>
        </p:spPr>
        <p:txBody>
          <a:bodyPr/>
          <a:lstStyle/>
          <a:p>
            <a:r>
              <a:rPr lang="en-US" sz="4000" dirty="0" smtClean="0">
                <a:effectLst/>
              </a:rPr>
              <a:t>Japan: The </a:t>
            </a:r>
            <a:r>
              <a:rPr lang="en-US" sz="4000" dirty="0">
                <a:effectLst/>
              </a:rPr>
              <a:t>Distinctive Political and Cultural Style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918" y="1676400"/>
            <a:ext cx="9068718" cy="4724400"/>
          </a:xfrm>
        </p:spPr>
        <p:txBody>
          <a:bodyPr>
            <a:noAutofit/>
          </a:bodyPr>
          <a:lstStyle/>
          <a:p>
            <a:pPr lvl="1"/>
            <a:r>
              <a:rPr lang="en-US" sz="2000" dirty="0" smtClean="0"/>
              <a:t>From 1955 onward – The Liberal Democratic Party held government power</a:t>
            </a:r>
          </a:p>
          <a:p>
            <a:pPr lvl="2"/>
            <a:r>
              <a:rPr lang="en-US" sz="2000" dirty="0" smtClean="0"/>
              <a:t>1970s-1980s: economic progress</a:t>
            </a:r>
          </a:p>
          <a:p>
            <a:pPr lvl="2"/>
            <a:r>
              <a:rPr lang="en-US" sz="2000" dirty="0" smtClean="0"/>
              <a:t>Late 1980s – massive corruption in government</a:t>
            </a:r>
          </a:p>
          <a:p>
            <a:pPr lvl="1"/>
            <a:r>
              <a:rPr lang="en-US" sz="2000" dirty="0" smtClean="0"/>
              <a:t>Strong cooperation between government and business</a:t>
            </a:r>
          </a:p>
          <a:p>
            <a:pPr lvl="2"/>
            <a:r>
              <a:rPr lang="en-US" sz="2000" dirty="0" smtClean="0"/>
              <a:t>State set production and investment goals while lending public resources to encourage investment and limit imports</a:t>
            </a:r>
          </a:p>
          <a:p>
            <a:pPr lvl="1"/>
            <a:r>
              <a:rPr lang="en-US" sz="2000" dirty="0" smtClean="0"/>
              <a:t>The government actively campaigned to promote birth control and abortion</a:t>
            </a:r>
          </a:p>
          <a:p>
            <a:pPr lvl="2"/>
            <a:r>
              <a:rPr lang="en-US" sz="2000" dirty="0" smtClean="0"/>
              <a:t>Population growth slowed</a:t>
            </a:r>
          </a:p>
          <a:p>
            <a:pPr lvl="1"/>
            <a:r>
              <a:rPr lang="en-US" sz="2000" dirty="0" smtClean="0"/>
              <a:t>Japanese culture preserved important traditional elements</a:t>
            </a:r>
          </a:p>
          <a:p>
            <a:pPr lvl="2"/>
            <a:r>
              <a:rPr lang="en-US" sz="2000" dirty="0" smtClean="0"/>
              <a:t>Customary styles in poetry, painting, tea ceremonies, and flower arrangements continued</a:t>
            </a:r>
            <a:endParaRPr lang="en-US" sz="2000" dirty="0" smtClean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711128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637" y="152400"/>
            <a:ext cx="6943725" cy="609600"/>
          </a:xfrm>
        </p:spPr>
        <p:txBody>
          <a:bodyPr/>
          <a:lstStyle/>
          <a:p>
            <a:r>
              <a:rPr lang="en-US" sz="4000" dirty="0">
                <a:effectLst/>
              </a:rPr>
              <a:t>The Economic Surge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772886"/>
            <a:ext cx="4572000" cy="6096000"/>
          </a:xfrm>
        </p:spPr>
        <p:txBody>
          <a:bodyPr>
            <a:normAutofit fontScale="70000" lnSpcReduction="20000"/>
          </a:bodyPr>
          <a:lstStyle/>
          <a:p>
            <a:pPr lvl="1"/>
            <a:r>
              <a:rPr lang="en-US" sz="2400" dirty="0"/>
              <a:t>After the 1950s, Japan emerged as one of the world's economic </a:t>
            </a:r>
            <a:r>
              <a:rPr lang="en-US" sz="2400" dirty="0" smtClean="0"/>
              <a:t>giants</a:t>
            </a:r>
          </a:p>
          <a:p>
            <a:pPr lvl="2"/>
            <a:r>
              <a:rPr lang="en-US" sz="2400" dirty="0" smtClean="0"/>
              <a:t>1983- the </a:t>
            </a:r>
            <a:r>
              <a:rPr lang="en-US" sz="2400" dirty="0" smtClean="0"/>
              <a:t>total national product was equal to combined totals of China, both Koreas, Taiwan, India, Pakistan</a:t>
            </a:r>
            <a:r>
              <a:rPr lang="en-US" sz="2400" dirty="0" smtClean="0"/>
              <a:t>, Australia and Brazil</a:t>
            </a:r>
            <a:endParaRPr lang="en-US" sz="2400" dirty="0" smtClean="0"/>
          </a:p>
          <a:p>
            <a:pPr lvl="2"/>
            <a:r>
              <a:rPr lang="en-US" sz="2400" dirty="0" smtClean="0"/>
              <a:t>Per Capital income </a:t>
            </a:r>
            <a:r>
              <a:rPr lang="en-US" sz="2400" dirty="0" smtClean="0"/>
              <a:t>soared</a:t>
            </a:r>
          </a:p>
          <a:p>
            <a:pPr lvl="3"/>
            <a:r>
              <a:rPr lang="en-US" sz="2400" dirty="0" smtClean="0"/>
              <a:t>Still slightly behind leading Western nations</a:t>
            </a:r>
            <a:endParaRPr lang="en-US" sz="2400" dirty="0" smtClean="0"/>
          </a:p>
          <a:p>
            <a:pPr lvl="1"/>
            <a:r>
              <a:rPr lang="en-US" sz="2400" dirty="0" smtClean="0"/>
              <a:t>Annual economic growth of at least 10% annually</a:t>
            </a:r>
          </a:p>
          <a:p>
            <a:pPr lvl="2"/>
            <a:r>
              <a:rPr lang="en-US" sz="2400" dirty="0" smtClean="0"/>
              <a:t>Surpassed every nation in the 1960s and 1970s</a:t>
            </a:r>
            <a:endParaRPr lang="en-US" sz="2400" dirty="0" smtClean="0"/>
          </a:p>
          <a:p>
            <a:pPr lvl="2"/>
            <a:r>
              <a:rPr lang="en-US" sz="2400" dirty="0"/>
              <a:t>O</a:t>
            </a:r>
            <a:r>
              <a:rPr lang="en-US" sz="2400" dirty="0" smtClean="0"/>
              <a:t>ne </a:t>
            </a:r>
            <a:r>
              <a:rPr lang="en-US" sz="2400" dirty="0" smtClean="0"/>
              <a:t>of the top two or three economic powers worldwide</a:t>
            </a:r>
            <a:endParaRPr lang="en-US" sz="2400" dirty="0"/>
          </a:p>
          <a:p>
            <a:pPr lvl="1"/>
            <a:r>
              <a:rPr lang="en-US" sz="2400" dirty="0" smtClean="0"/>
              <a:t>High </a:t>
            </a:r>
            <a:r>
              <a:rPr lang="en-US" sz="2400" dirty="0"/>
              <a:t>savings rates produced capital for </a:t>
            </a:r>
            <a:r>
              <a:rPr lang="en-US" sz="2400" dirty="0" smtClean="0"/>
              <a:t>investment</a:t>
            </a:r>
          </a:p>
          <a:p>
            <a:pPr lvl="1"/>
            <a:r>
              <a:rPr lang="en-US" sz="2400" dirty="0" smtClean="0"/>
              <a:t>Leading Japanese corporations had high volume of international exports and high quality of goods</a:t>
            </a:r>
          </a:p>
          <a:p>
            <a:pPr lvl="2"/>
            <a:r>
              <a:rPr lang="en-US" sz="2400" dirty="0" smtClean="0"/>
              <a:t>Automobile manufacturers and electronic equipment</a:t>
            </a:r>
            <a:endParaRPr lang="en-US" sz="2400" dirty="0"/>
          </a:p>
          <a:p>
            <a:endParaRPr lang="en-US" sz="3600" dirty="0"/>
          </a:p>
        </p:txBody>
      </p:sp>
      <p:pic>
        <p:nvPicPr>
          <p:cNvPr id="3074" name="Picture 2" descr="http://plasticsbuy.com/wp-content/uploads/2014/01/Japanese-automotive-company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90600"/>
            <a:ext cx="4230311" cy="2466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Japan's Solar CP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4088070"/>
            <a:ext cx="3810000" cy="215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97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81000" y="1143000"/>
            <a:ext cx="9601200" cy="4525963"/>
          </a:xfrm>
        </p:spPr>
        <p:txBody>
          <a:bodyPr>
            <a:normAutofit fontScale="85000" lnSpcReduction="20000"/>
          </a:bodyPr>
          <a:lstStyle/>
          <a:p>
            <a:pPr lvl="1"/>
            <a:r>
              <a:rPr lang="en-US" sz="2400" dirty="0" smtClean="0">
                <a:solidFill>
                  <a:schemeClr val="accent1"/>
                </a:solidFill>
              </a:rPr>
              <a:t>Factors of Japan’s economic performance</a:t>
            </a:r>
          </a:p>
          <a:p>
            <a:pPr lvl="2"/>
            <a:r>
              <a:rPr lang="en-US" sz="2400" dirty="0" smtClean="0">
                <a:solidFill>
                  <a:schemeClr val="accent1"/>
                </a:solidFill>
              </a:rPr>
              <a:t>Active government encouragement</a:t>
            </a:r>
          </a:p>
          <a:p>
            <a:pPr lvl="2"/>
            <a:r>
              <a:rPr lang="en-US" sz="2400" dirty="0" smtClean="0">
                <a:solidFill>
                  <a:schemeClr val="accent1"/>
                </a:solidFill>
              </a:rPr>
              <a:t>Educational </a:t>
            </a:r>
            <a:r>
              <a:rPr lang="en-US" sz="2400" dirty="0" smtClean="0">
                <a:solidFill>
                  <a:schemeClr val="accent1"/>
                </a:solidFill>
              </a:rPr>
              <a:t>expansion</a:t>
            </a:r>
          </a:p>
          <a:p>
            <a:pPr lvl="3"/>
            <a:r>
              <a:rPr lang="en-US" sz="2400" dirty="0" smtClean="0">
                <a:solidFill>
                  <a:schemeClr val="accent1"/>
                </a:solidFill>
              </a:rPr>
              <a:t>More engineers than competitors, such as the United States</a:t>
            </a:r>
            <a:endParaRPr lang="en-US" sz="2400" dirty="0" smtClean="0">
              <a:solidFill>
                <a:schemeClr val="accent1"/>
              </a:solidFill>
            </a:endParaRPr>
          </a:p>
          <a:p>
            <a:pPr lvl="2"/>
            <a:r>
              <a:rPr lang="en-US" sz="2400" dirty="0" smtClean="0">
                <a:solidFill>
                  <a:schemeClr val="accent1"/>
                </a:solidFill>
              </a:rPr>
              <a:t>Foreign policy</a:t>
            </a:r>
          </a:p>
          <a:p>
            <a:pPr lvl="3"/>
            <a:r>
              <a:rPr lang="en-US" sz="2400" dirty="0" smtClean="0">
                <a:solidFill>
                  <a:schemeClr val="accent1"/>
                </a:solidFill>
              </a:rPr>
              <a:t>Poured capital into technology and not military </a:t>
            </a:r>
            <a:endParaRPr lang="en-US" sz="2400" dirty="0" smtClean="0">
              <a:solidFill>
                <a:schemeClr val="accent1"/>
              </a:solidFill>
            </a:endParaRPr>
          </a:p>
          <a:p>
            <a:pPr lvl="3"/>
            <a:r>
              <a:rPr lang="en-US" sz="2400" dirty="0" smtClean="0">
                <a:solidFill>
                  <a:schemeClr val="accent1"/>
                </a:solidFill>
              </a:rPr>
              <a:t>Japan </a:t>
            </a:r>
            <a:r>
              <a:rPr lang="en-US" sz="2400" dirty="0" smtClean="0">
                <a:solidFill>
                  <a:schemeClr val="accent1"/>
                </a:solidFill>
              </a:rPr>
              <a:t>relied on </a:t>
            </a:r>
            <a:r>
              <a:rPr lang="en-US" sz="2400" dirty="0" smtClean="0">
                <a:solidFill>
                  <a:schemeClr val="accent1"/>
                </a:solidFill>
              </a:rPr>
              <a:t>U</a:t>
            </a:r>
            <a:r>
              <a:rPr lang="en-US" sz="2400" dirty="0" smtClean="0">
                <a:solidFill>
                  <a:schemeClr val="accent1"/>
                </a:solidFill>
              </a:rPr>
              <a:t>nited States for military protection</a:t>
            </a:r>
            <a:r>
              <a:rPr lang="en-US" sz="2400" dirty="0" smtClean="0">
                <a:solidFill>
                  <a:schemeClr val="accent1"/>
                </a:solidFill>
              </a:rPr>
              <a:t> </a:t>
            </a:r>
            <a:endParaRPr lang="en-US" sz="2400" dirty="0" smtClean="0">
              <a:solidFill>
                <a:schemeClr val="accent1"/>
              </a:solidFill>
            </a:endParaRPr>
          </a:p>
          <a:p>
            <a:pPr lvl="2"/>
            <a:r>
              <a:rPr lang="en-US" sz="2400" dirty="0" smtClean="0">
                <a:solidFill>
                  <a:schemeClr val="accent1"/>
                </a:solidFill>
              </a:rPr>
              <a:t>Highly motivated employees </a:t>
            </a:r>
            <a:endParaRPr lang="en-US" sz="2400" dirty="0" smtClean="0">
              <a:solidFill>
                <a:schemeClr val="accent1"/>
              </a:solidFill>
            </a:endParaRPr>
          </a:p>
          <a:p>
            <a:pPr lvl="3"/>
            <a:r>
              <a:rPr lang="en-US" sz="2400" dirty="0">
                <a:solidFill>
                  <a:schemeClr val="accent1"/>
                </a:solidFill>
              </a:rPr>
              <a:t>E</a:t>
            </a:r>
            <a:r>
              <a:rPr lang="en-US" sz="2400" dirty="0" smtClean="0">
                <a:solidFill>
                  <a:schemeClr val="accent1"/>
                </a:solidFill>
              </a:rPr>
              <a:t>nsured </a:t>
            </a:r>
            <a:r>
              <a:rPr lang="en-US" sz="2400" dirty="0" smtClean="0">
                <a:solidFill>
                  <a:schemeClr val="accent1"/>
                </a:solidFill>
              </a:rPr>
              <a:t>lifetime employment to many in the labor </a:t>
            </a:r>
            <a:r>
              <a:rPr lang="en-US" sz="2400" dirty="0" smtClean="0">
                <a:solidFill>
                  <a:schemeClr val="accent1"/>
                </a:solidFill>
              </a:rPr>
              <a:t>force</a:t>
            </a:r>
          </a:p>
          <a:p>
            <a:pPr lvl="3"/>
            <a:r>
              <a:rPr lang="en-US" sz="2400" dirty="0" smtClean="0">
                <a:solidFill>
                  <a:schemeClr val="accent1"/>
                </a:solidFill>
              </a:rPr>
              <a:t>Low average unemployment rates</a:t>
            </a:r>
          </a:p>
          <a:p>
            <a:pPr lvl="3"/>
            <a:r>
              <a:rPr lang="en-US" sz="2400" dirty="0" smtClean="0">
                <a:solidFill>
                  <a:schemeClr val="accent1"/>
                </a:solidFill>
              </a:rPr>
              <a:t>Early retirement age</a:t>
            </a:r>
            <a:endParaRPr lang="en-US" sz="2400" dirty="0" smtClean="0">
              <a:solidFill>
                <a:schemeClr val="accent1"/>
              </a:solidFill>
            </a:endParaRPr>
          </a:p>
          <a:p>
            <a:pPr lvl="3"/>
            <a:r>
              <a:rPr lang="en-US" sz="2400" dirty="0" smtClean="0">
                <a:solidFill>
                  <a:schemeClr val="accent1"/>
                </a:solidFill>
              </a:rPr>
              <a:t>Japanese </a:t>
            </a:r>
            <a:r>
              <a:rPr lang="en-US" sz="2400" dirty="0" smtClean="0">
                <a:solidFill>
                  <a:schemeClr val="accent1"/>
                </a:solidFill>
              </a:rPr>
              <a:t>policies and attitudes made labor less class-conscious </a:t>
            </a:r>
            <a:endParaRPr lang="en-US" sz="2400" dirty="0" smtClean="0">
              <a:solidFill>
                <a:schemeClr val="accent1"/>
              </a:solidFill>
            </a:endParaRPr>
          </a:p>
          <a:p>
            <a:pPr lvl="4"/>
            <a:r>
              <a:rPr lang="en-US" sz="2400" dirty="0">
                <a:solidFill>
                  <a:schemeClr val="accent1"/>
                </a:solidFill>
              </a:rPr>
              <a:t>A</a:t>
            </a:r>
            <a:r>
              <a:rPr lang="en-US" sz="2400" dirty="0" smtClean="0">
                <a:solidFill>
                  <a:schemeClr val="accent1"/>
                </a:solidFill>
              </a:rPr>
              <a:t> </a:t>
            </a:r>
            <a:r>
              <a:rPr lang="en-US" sz="2400" dirty="0" smtClean="0">
                <a:solidFill>
                  <a:schemeClr val="accent1"/>
                </a:solidFill>
              </a:rPr>
              <a:t>reflection of older traditions of group solidarity in </a:t>
            </a:r>
            <a:r>
              <a:rPr lang="en-US" sz="2400" dirty="0" smtClean="0">
                <a:solidFill>
                  <a:schemeClr val="accent1"/>
                </a:solidFill>
              </a:rPr>
              <a:t>Japan</a:t>
            </a:r>
            <a:endParaRPr lang="en-US" sz="2400" dirty="0" smtClean="0">
              <a:solidFill>
                <a:schemeClr val="accent1"/>
              </a:solidFill>
            </a:endParaRPr>
          </a:p>
          <a:p>
            <a:pPr lvl="1"/>
            <a:endParaRPr lang="en-US" sz="2400" dirty="0">
              <a:solidFill>
                <a:srgbClr val="FB03B4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291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657" y="76200"/>
            <a:ext cx="4419600" cy="4953000"/>
          </a:xfrm>
        </p:spPr>
        <p:txBody>
          <a:bodyPr>
            <a:noAutofit/>
          </a:bodyPr>
          <a:lstStyle/>
          <a:p>
            <a:pPr marL="342900" lvl="1" indent="-342900">
              <a:buFont typeface="Arial" pitchFamily="34" charset="0"/>
              <a:buChar char="•"/>
            </a:pPr>
            <a:endParaRPr lang="en-US" sz="2400" dirty="0" smtClean="0">
              <a:solidFill>
                <a:schemeClr val="accent1"/>
              </a:solidFill>
            </a:endParaRP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1800" dirty="0" smtClean="0">
                <a:solidFill>
                  <a:schemeClr val="accent1"/>
                </a:solidFill>
              </a:rPr>
              <a:t>Japanese </a:t>
            </a:r>
            <a:r>
              <a:rPr lang="en-US" sz="1800" dirty="0">
                <a:solidFill>
                  <a:schemeClr val="accent1"/>
                </a:solidFill>
              </a:rPr>
              <a:t>culture embraced some aspects of the </a:t>
            </a:r>
            <a:r>
              <a:rPr lang="en-US" sz="1800" dirty="0" smtClean="0">
                <a:solidFill>
                  <a:schemeClr val="accent1"/>
                </a:solidFill>
              </a:rPr>
              <a:t>West</a:t>
            </a:r>
          </a:p>
          <a:p>
            <a:pPr marL="742950" lvl="2" indent="-342900"/>
            <a:r>
              <a:rPr lang="en-US" sz="1800" dirty="0">
                <a:solidFill>
                  <a:schemeClr val="accent1"/>
                </a:solidFill>
              </a:rPr>
              <a:t>B</a:t>
            </a:r>
            <a:r>
              <a:rPr lang="en-US" sz="1800" dirty="0" smtClean="0">
                <a:solidFill>
                  <a:schemeClr val="accent1"/>
                </a:solidFill>
              </a:rPr>
              <a:t>aseball</a:t>
            </a:r>
            <a:r>
              <a:rPr lang="en-US" sz="1800" dirty="0" smtClean="0">
                <a:solidFill>
                  <a:schemeClr val="accent1"/>
                </a:solidFill>
              </a:rPr>
              <a:t>, tennis, golf, </a:t>
            </a:r>
            <a:r>
              <a:rPr lang="en-US" sz="1800" dirty="0" smtClean="0">
                <a:solidFill>
                  <a:schemeClr val="accent1"/>
                </a:solidFill>
              </a:rPr>
              <a:t>Western </a:t>
            </a:r>
            <a:r>
              <a:rPr lang="en-US" sz="1800" dirty="0">
                <a:solidFill>
                  <a:schemeClr val="accent1"/>
                </a:solidFill>
              </a:rPr>
              <a:t>eating utensils, and an emphasis on </a:t>
            </a:r>
            <a:r>
              <a:rPr lang="en-US" sz="1800" dirty="0" smtClean="0">
                <a:solidFill>
                  <a:schemeClr val="accent1"/>
                </a:solidFill>
              </a:rPr>
              <a:t>youth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1800" dirty="0" smtClean="0">
                <a:solidFill>
                  <a:schemeClr val="accent1"/>
                </a:solidFill>
              </a:rPr>
              <a:t>Japanese family life</a:t>
            </a:r>
          </a:p>
          <a:p>
            <a:pPr marL="742950" lvl="2" indent="-342900"/>
            <a:r>
              <a:rPr lang="en-US" sz="1800" dirty="0" smtClean="0">
                <a:solidFill>
                  <a:schemeClr val="accent1"/>
                </a:solidFill>
              </a:rPr>
              <a:t>Japanese women increasingly well educated</a:t>
            </a:r>
          </a:p>
          <a:p>
            <a:pPr marL="1200150" lvl="3" indent="-342900"/>
            <a:r>
              <a:rPr lang="en-US" sz="1800" dirty="0" smtClean="0">
                <a:solidFill>
                  <a:schemeClr val="accent1"/>
                </a:solidFill>
              </a:rPr>
              <a:t>Experienced an important decline in birth rates</a:t>
            </a:r>
            <a:endParaRPr lang="en-US" sz="1800" dirty="0" smtClean="0">
              <a:solidFill>
                <a:schemeClr val="accent1"/>
              </a:solidFill>
            </a:endParaRP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1800" dirty="0" smtClean="0">
                <a:solidFill>
                  <a:schemeClr val="accent1"/>
                </a:solidFill>
              </a:rPr>
              <a:t>Japan's </a:t>
            </a:r>
            <a:r>
              <a:rPr lang="en-US" sz="1800" dirty="0">
                <a:solidFill>
                  <a:schemeClr val="accent1"/>
                </a:solidFill>
              </a:rPr>
              <a:t>economic success created resentment and competition among its trade </a:t>
            </a:r>
            <a:r>
              <a:rPr lang="en-US" sz="1800" dirty="0" smtClean="0">
                <a:solidFill>
                  <a:schemeClr val="accent1"/>
                </a:solidFill>
              </a:rPr>
              <a:t>rivals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1800" dirty="0" smtClean="0">
                <a:solidFill>
                  <a:schemeClr val="accent1"/>
                </a:solidFill>
              </a:rPr>
              <a:t>Pollution </a:t>
            </a:r>
            <a:r>
              <a:rPr lang="en-US" sz="1800" dirty="0">
                <a:solidFill>
                  <a:schemeClr val="accent1"/>
                </a:solidFill>
              </a:rPr>
              <a:t>became a growing problem in Japanese </a:t>
            </a:r>
            <a:r>
              <a:rPr lang="en-US" sz="1800" dirty="0" smtClean="0">
                <a:solidFill>
                  <a:schemeClr val="accent1"/>
                </a:solidFill>
              </a:rPr>
              <a:t>cities</a:t>
            </a:r>
            <a:endParaRPr lang="en-US" sz="1800" dirty="0" smtClean="0">
              <a:solidFill>
                <a:schemeClr val="accent1"/>
              </a:solidFill>
            </a:endParaRP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1800" dirty="0" smtClean="0">
                <a:solidFill>
                  <a:schemeClr val="accent1"/>
                </a:solidFill>
              </a:rPr>
              <a:t>By </a:t>
            </a:r>
            <a:r>
              <a:rPr lang="en-US" sz="1800" dirty="0">
                <a:solidFill>
                  <a:schemeClr val="accent1"/>
                </a:solidFill>
              </a:rPr>
              <a:t>the 1990s, economic recession combined with government </a:t>
            </a:r>
            <a:r>
              <a:rPr lang="en-US" sz="1800" dirty="0" smtClean="0">
                <a:solidFill>
                  <a:schemeClr val="accent1"/>
                </a:solidFill>
              </a:rPr>
              <a:t>corruption, </a:t>
            </a:r>
            <a:r>
              <a:rPr lang="en-US" sz="1800" dirty="0">
                <a:solidFill>
                  <a:schemeClr val="accent1"/>
                </a:solidFill>
              </a:rPr>
              <a:t>raised questions about the continued success of </a:t>
            </a:r>
            <a:r>
              <a:rPr lang="en-US" sz="1800" dirty="0" smtClean="0">
                <a:solidFill>
                  <a:schemeClr val="accent1"/>
                </a:solidFill>
              </a:rPr>
              <a:t>Japan</a:t>
            </a:r>
            <a:endParaRPr lang="en-US" sz="1800" dirty="0">
              <a:solidFill>
                <a:schemeClr val="accent1"/>
              </a:solidFill>
            </a:endParaRPr>
          </a:p>
          <a:p>
            <a:endParaRPr lang="en-US" sz="1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3657600"/>
            <a:ext cx="3290202" cy="3002372"/>
          </a:xfrm>
          <a:prstGeom prst="rect">
            <a:avLst/>
          </a:prstGeom>
        </p:spPr>
      </p:pic>
      <p:pic>
        <p:nvPicPr>
          <p:cNvPr id="4098" name="Picture 2" descr="http://3.bp.blogspot.com/-qyEhF_sOwhc/UJK3sidS4hI/AAAAAAAAEjs/WahACsnDZJc/s1600/Ohsug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87086"/>
            <a:ext cx="2134811" cy="3287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655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4479" y="234165"/>
            <a:ext cx="6943725" cy="762000"/>
          </a:xfrm>
        </p:spPr>
        <p:txBody>
          <a:bodyPr/>
          <a:lstStyle/>
          <a:p>
            <a:r>
              <a:rPr lang="en-US" dirty="0">
                <a:effectLst/>
              </a:rPr>
              <a:t>The Korean Miracle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41" y="996165"/>
            <a:ext cx="8915400" cy="5029200"/>
          </a:xfrm>
        </p:spPr>
        <p:txBody>
          <a:bodyPr>
            <a:noAutofit/>
          </a:bodyPr>
          <a:lstStyle/>
          <a:p>
            <a:pPr lvl="1"/>
            <a:r>
              <a:rPr lang="en-US" sz="1800" dirty="0">
                <a:solidFill>
                  <a:schemeClr val="accent1"/>
                </a:solidFill>
              </a:rPr>
              <a:t>Korea's government continued to be dominated by </a:t>
            </a:r>
            <a:r>
              <a:rPr lang="en-US" sz="1800" dirty="0" smtClean="0">
                <a:solidFill>
                  <a:schemeClr val="accent1"/>
                </a:solidFill>
              </a:rPr>
              <a:t>the politically motivated military and were dedicated to industrialization</a:t>
            </a:r>
          </a:p>
          <a:p>
            <a:pPr lvl="1"/>
            <a:r>
              <a:rPr lang="en-US" sz="1800" dirty="0" smtClean="0">
                <a:solidFill>
                  <a:schemeClr val="accent1"/>
                </a:solidFill>
              </a:rPr>
              <a:t>Mid 1950s onward </a:t>
            </a:r>
            <a:r>
              <a:rPr lang="en-US" sz="1800" dirty="0" smtClean="0">
                <a:solidFill>
                  <a:schemeClr val="accent1"/>
                </a:solidFill>
              </a:rPr>
              <a:t>- South </a:t>
            </a:r>
            <a:r>
              <a:rPr lang="en-US" sz="1800" dirty="0" smtClean="0">
                <a:solidFill>
                  <a:schemeClr val="accent1"/>
                </a:solidFill>
              </a:rPr>
              <a:t>Korean government’s primary emphasis on economic </a:t>
            </a:r>
            <a:r>
              <a:rPr lang="en-US" sz="1800" dirty="0" smtClean="0">
                <a:solidFill>
                  <a:schemeClr val="accent1"/>
                </a:solidFill>
              </a:rPr>
              <a:t>growth</a:t>
            </a:r>
          </a:p>
          <a:p>
            <a:pPr lvl="2"/>
            <a:r>
              <a:rPr lang="en-US" sz="1800" dirty="0" smtClean="0">
                <a:solidFill>
                  <a:schemeClr val="accent1"/>
                </a:solidFill>
              </a:rPr>
              <a:t>Huge industrial firms were created by a combination of government aid and active entrepreneurship</a:t>
            </a:r>
          </a:p>
          <a:p>
            <a:pPr lvl="2"/>
            <a:r>
              <a:rPr lang="en-US" sz="1800" dirty="0" smtClean="0">
                <a:solidFill>
                  <a:schemeClr val="accent1"/>
                </a:solidFill>
              </a:rPr>
              <a:t>By 1970s – competing successfully in the area of cheap consumer goods, steel, and automobiles in the international markers</a:t>
            </a:r>
          </a:p>
          <a:p>
            <a:pPr lvl="2"/>
            <a:r>
              <a:rPr lang="en-US" sz="1800" dirty="0" smtClean="0">
                <a:solidFill>
                  <a:schemeClr val="accent1"/>
                </a:solidFill>
              </a:rPr>
              <a:t>Created many general changes</a:t>
            </a:r>
          </a:p>
          <a:p>
            <a:pPr lvl="3"/>
            <a:r>
              <a:rPr lang="en-US" sz="1800" dirty="0" smtClean="0">
                <a:solidFill>
                  <a:schemeClr val="accent1"/>
                </a:solidFill>
              </a:rPr>
              <a:t>Population growth</a:t>
            </a:r>
          </a:p>
          <a:p>
            <a:pPr lvl="4"/>
            <a:r>
              <a:rPr lang="en-US" sz="1800" dirty="0" smtClean="0">
                <a:solidFill>
                  <a:schemeClr val="accent1"/>
                </a:solidFill>
              </a:rPr>
              <a:t>1980s – 40 million people</a:t>
            </a:r>
          </a:p>
          <a:p>
            <a:pPr lvl="4"/>
            <a:r>
              <a:rPr lang="en-US" sz="1800" dirty="0" smtClean="0">
                <a:solidFill>
                  <a:schemeClr val="accent1"/>
                </a:solidFill>
              </a:rPr>
              <a:t>Highest population density on earth – 1000 people per square mile</a:t>
            </a:r>
          </a:p>
          <a:p>
            <a:pPr lvl="4"/>
            <a:r>
              <a:rPr lang="en-US" sz="1800" dirty="0" smtClean="0">
                <a:solidFill>
                  <a:schemeClr val="accent1"/>
                </a:solidFill>
              </a:rPr>
              <a:t>Government encouraged couples to limit birth rates</a:t>
            </a:r>
          </a:p>
          <a:p>
            <a:pPr lvl="2"/>
            <a:r>
              <a:rPr lang="en-US" sz="1800" dirty="0" smtClean="0">
                <a:solidFill>
                  <a:schemeClr val="accent1"/>
                </a:solidFill>
              </a:rPr>
              <a:t>Massive air pollution</a:t>
            </a:r>
          </a:p>
          <a:p>
            <a:pPr lvl="2"/>
            <a:r>
              <a:rPr lang="en-US" sz="1800" dirty="0" smtClean="0">
                <a:solidFill>
                  <a:schemeClr val="accent1"/>
                </a:solidFill>
              </a:rPr>
              <a:t>Increase in per capita income</a:t>
            </a:r>
          </a:p>
          <a:p>
            <a:pPr lvl="2"/>
            <a:r>
              <a:rPr lang="en-US" sz="1800" dirty="0" smtClean="0">
                <a:solidFill>
                  <a:schemeClr val="accent1"/>
                </a:solidFill>
              </a:rPr>
              <a:t>Huge fortunes coexisted with widespread poverty</a:t>
            </a:r>
          </a:p>
          <a:p>
            <a:pPr lvl="3"/>
            <a:r>
              <a:rPr lang="en-US" sz="1800" dirty="0" smtClean="0">
                <a:solidFill>
                  <a:schemeClr val="accent1"/>
                </a:solidFill>
              </a:rPr>
              <a:t>Poor better off than those of less developed nations</a:t>
            </a:r>
            <a:endParaRPr lang="en-US" sz="1800" dirty="0" smtClean="0">
              <a:solidFill>
                <a:schemeClr val="accent1"/>
              </a:solidFill>
            </a:endParaRPr>
          </a:p>
          <a:p>
            <a:pPr lvl="1"/>
            <a:endParaRPr lang="en-US" sz="24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61129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38200" y="-914400"/>
            <a:ext cx="10744199" cy="1600200"/>
          </a:xfrm>
        </p:spPr>
        <p:txBody>
          <a:bodyPr/>
          <a:lstStyle/>
          <a:p>
            <a:r>
              <a:rPr lang="en-US" sz="3600" dirty="0">
                <a:effectLst/>
              </a:rPr>
              <a:t>Advances in Taiwan and the City-States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6200" y="1219200"/>
            <a:ext cx="7934326" cy="4876800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en-US" sz="2400" dirty="0" smtClean="0">
                <a:solidFill>
                  <a:schemeClr val="accent1"/>
                </a:solidFill>
              </a:rPr>
              <a:t>TAIWAN</a:t>
            </a:r>
          </a:p>
          <a:p>
            <a:pPr lvl="2"/>
            <a:r>
              <a:rPr lang="en-US" sz="2400" dirty="0" smtClean="0">
                <a:solidFill>
                  <a:schemeClr val="accent1"/>
                </a:solidFill>
              </a:rPr>
              <a:t>Production </a:t>
            </a:r>
            <a:r>
              <a:rPr lang="en-US" sz="2400" dirty="0">
                <a:solidFill>
                  <a:schemeClr val="accent1"/>
                </a:solidFill>
              </a:rPr>
              <a:t>in both agriculture and industry </a:t>
            </a:r>
            <a:r>
              <a:rPr lang="en-US" sz="2400" dirty="0" smtClean="0">
                <a:solidFill>
                  <a:schemeClr val="accent1"/>
                </a:solidFill>
              </a:rPr>
              <a:t>increased </a:t>
            </a:r>
            <a:endParaRPr lang="en-US" sz="2400" dirty="0" smtClean="0">
              <a:solidFill>
                <a:schemeClr val="accent1"/>
              </a:solidFill>
            </a:endParaRPr>
          </a:p>
          <a:p>
            <a:pPr lvl="3"/>
            <a:r>
              <a:rPr lang="en-US" sz="2400" dirty="0">
                <a:solidFill>
                  <a:schemeClr val="accent1"/>
                </a:solidFill>
              </a:rPr>
              <a:t>S</a:t>
            </a:r>
            <a:r>
              <a:rPr lang="en-US" sz="2400" dirty="0" smtClean="0">
                <a:solidFill>
                  <a:schemeClr val="accent1"/>
                </a:solidFill>
              </a:rPr>
              <a:t>topped </a:t>
            </a:r>
            <a:r>
              <a:rPr lang="en-US" sz="2400" dirty="0" smtClean="0">
                <a:solidFill>
                  <a:schemeClr val="accent1"/>
                </a:solidFill>
              </a:rPr>
              <a:t>planning to invade </a:t>
            </a:r>
            <a:r>
              <a:rPr lang="en-US" sz="2400" dirty="0" smtClean="0">
                <a:solidFill>
                  <a:schemeClr val="accent1"/>
                </a:solidFill>
              </a:rPr>
              <a:t>China</a:t>
            </a:r>
          </a:p>
          <a:p>
            <a:pPr lvl="3"/>
            <a:r>
              <a:rPr lang="en-US" sz="2400" dirty="0" smtClean="0">
                <a:solidFill>
                  <a:schemeClr val="accent1"/>
                </a:solidFill>
              </a:rPr>
              <a:t>Government planning mixed with private business</a:t>
            </a:r>
            <a:endParaRPr lang="en-US" sz="2400" dirty="0" smtClean="0">
              <a:solidFill>
                <a:schemeClr val="accent1"/>
              </a:solidFill>
            </a:endParaRPr>
          </a:p>
          <a:p>
            <a:pPr lvl="2"/>
            <a:r>
              <a:rPr lang="en-US" sz="2400" dirty="0" smtClean="0">
                <a:solidFill>
                  <a:schemeClr val="accent1"/>
                </a:solidFill>
              </a:rPr>
              <a:t>The </a:t>
            </a:r>
            <a:r>
              <a:rPr lang="en-US" sz="2400" dirty="0">
                <a:solidFill>
                  <a:schemeClr val="accent1"/>
                </a:solidFill>
              </a:rPr>
              <a:t>government also poured funds into public </a:t>
            </a:r>
            <a:r>
              <a:rPr lang="en-US" sz="2400" dirty="0" smtClean="0">
                <a:solidFill>
                  <a:schemeClr val="accent1"/>
                </a:solidFill>
              </a:rPr>
              <a:t>education </a:t>
            </a:r>
            <a:endParaRPr lang="en-US" sz="2400" dirty="0" smtClean="0">
              <a:solidFill>
                <a:schemeClr val="accent1"/>
              </a:solidFill>
            </a:endParaRPr>
          </a:p>
          <a:p>
            <a:pPr lvl="3"/>
            <a:r>
              <a:rPr lang="en-US" sz="2400" dirty="0">
                <a:solidFill>
                  <a:schemeClr val="accent1"/>
                </a:solidFill>
              </a:rPr>
              <a:t>L</a:t>
            </a:r>
            <a:r>
              <a:rPr lang="en-US" sz="2400" dirty="0" smtClean="0">
                <a:solidFill>
                  <a:schemeClr val="accent1"/>
                </a:solidFill>
              </a:rPr>
              <a:t>iteracy </a:t>
            </a:r>
            <a:r>
              <a:rPr lang="en-US" sz="2400" dirty="0" smtClean="0">
                <a:solidFill>
                  <a:schemeClr val="accent1"/>
                </a:solidFill>
              </a:rPr>
              <a:t>rates and technical training rose</a:t>
            </a:r>
          </a:p>
          <a:p>
            <a:pPr lvl="2"/>
            <a:r>
              <a:rPr lang="en-US" sz="2400" dirty="0" smtClean="0">
                <a:solidFill>
                  <a:schemeClr val="accent1"/>
                </a:solidFill>
              </a:rPr>
              <a:t>1978 – The United States severed ties with the Taiwanese regime</a:t>
            </a:r>
            <a:endParaRPr lang="en-US" sz="2400" dirty="0">
              <a:solidFill>
                <a:schemeClr val="accent1"/>
              </a:solidFill>
            </a:endParaRPr>
          </a:p>
          <a:p>
            <a:pPr lvl="3"/>
            <a:r>
              <a:rPr lang="en-US" sz="2400" dirty="0" smtClean="0">
                <a:solidFill>
                  <a:schemeClr val="accent1"/>
                </a:solidFill>
              </a:rPr>
              <a:t>United States </a:t>
            </a:r>
            <a:r>
              <a:rPr lang="en-US" sz="2400" dirty="0" smtClean="0">
                <a:solidFill>
                  <a:schemeClr val="accent1"/>
                </a:solidFill>
              </a:rPr>
              <a:t>recognition </a:t>
            </a:r>
            <a:r>
              <a:rPr lang="en-US" sz="2400" dirty="0" smtClean="0">
                <a:solidFill>
                  <a:schemeClr val="accent1"/>
                </a:solidFill>
              </a:rPr>
              <a:t>of the People’s Republic of </a:t>
            </a:r>
            <a:r>
              <a:rPr lang="en-US" sz="2400" dirty="0" smtClean="0">
                <a:solidFill>
                  <a:schemeClr val="accent1"/>
                </a:solidFill>
              </a:rPr>
              <a:t>China</a:t>
            </a:r>
            <a:endParaRPr lang="en-US" sz="2400" dirty="0" smtClean="0">
              <a:solidFill>
                <a:schemeClr val="accent1"/>
              </a:solidFill>
            </a:endParaRPr>
          </a:p>
          <a:p>
            <a:pPr marL="457200" lvl="1" indent="0">
              <a:buNone/>
            </a:pPr>
            <a:endParaRPr lang="en-US" sz="2400" dirty="0" smtClean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717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52400" y="381000"/>
            <a:ext cx="9165771" cy="4525963"/>
          </a:xfrm>
        </p:spPr>
        <p:txBody>
          <a:bodyPr>
            <a:noAutofit/>
          </a:bodyPr>
          <a:lstStyle/>
          <a:p>
            <a:pPr lvl="1"/>
            <a:r>
              <a:rPr lang="en-US" sz="2400" dirty="0" smtClean="0">
                <a:solidFill>
                  <a:schemeClr val="accent1"/>
                </a:solidFill>
              </a:rPr>
              <a:t>SINGAPORE </a:t>
            </a:r>
          </a:p>
          <a:p>
            <a:pPr lvl="2"/>
            <a:r>
              <a:rPr lang="en-US" sz="2400" dirty="0" smtClean="0">
                <a:solidFill>
                  <a:schemeClr val="accent1"/>
                </a:solidFill>
              </a:rPr>
              <a:t>Authoritarianism government </a:t>
            </a:r>
            <a:r>
              <a:rPr lang="en-US" sz="2400" dirty="0">
                <a:solidFill>
                  <a:schemeClr val="accent1"/>
                </a:solidFill>
              </a:rPr>
              <a:t>controlled all aspects of </a:t>
            </a:r>
            <a:r>
              <a:rPr lang="en-US" sz="2400" dirty="0" smtClean="0">
                <a:solidFill>
                  <a:schemeClr val="accent1"/>
                </a:solidFill>
              </a:rPr>
              <a:t>life</a:t>
            </a:r>
          </a:p>
          <a:p>
            <a:pPr lvl="3"/>
            <a:r>
              <a:rPr lang="en-US" sz="2400" dirty="0" smtClean="0">
                <a:solidFill>
                  <a:schemeClr val="accent1"/>
                </a:solidFill>
              </a:rPr>
              <a:t>The dominant People’s Action Party suppressed opposition movements</a:t>
            </a:r>
            <a:endParaRPr lang="en-US" sz="2400" dirty="0">
              <a:solidFill>
                <a:schemeClr val="accent1"/>
              </a:solidFill>
            </a:endParaRPr>
          </a:p>
          <a:p>
            <a:pPr lvl="2"/>
            <a:r>
              <a:rPr lang="en-US" sz="2400" dirty="0">
                <a:solidFill>
                  <a:schemeClr val="accent1"/>
                </a:solidFill>
              </a:rPr>
              <a:t>The economic success of the government made it acceptable</a:t>
            </a:r>
          </a:p>
          <a:p>
            <a:pPr lvl="3"/>
            <a:r>
              <a:rPr lang="en-US" sz="2400" dirty="0">
                <a:solidFill>
                  <a:schemeClr val="accent1"/>
                </a:solidFill>
              </a:rPr>
              <a:t>Manufacturing and banking supplemented shipping as major sectors of the </a:t>
            </a:r>
            <a:r>
              <a:rPr lang="en-US" sz="2400" dirty="0" smtClean="0">
                <a:solidFill>
                  <a:schemeClr val="accent1"/>
                </a:solidFill>
              </a:rPr>
              <a:t>economy</a:t>
            </a:r>
          </a:p>
          <a:p>
            <a:pPr lvl="3"/>
            <a:r>
              <a:rPr lang="en-US" sz="2400" dirty="0" smtClean="0">
                <a:solidFill>
                  <a:schemeClr val="accent1"/>
                </a:solidFill>
              </a:rPr>
              <a:t>Electronics, textiles, and oil refining joined shipbuilding as major sectors</a:t>
            </a:r>
          </a:p>
          <a:p>
            <a:pPr lvl="3"/>
            <a:r>
              <a:rPr lang="en-US" sz="2400" dirty="0" smtClean="0">
                <a:solidFill>
                  <a:schemeClr val="accent1"/>
                </a:solidFill>
              </a:rPr>
              <a:t>1980s – Singapore’s population enjoyed the second highest per capital income in Asia</a:t>
            </a:r>
          </a:p>
          <a:p>
            <a:pPr lvl="4"/>
            <a:r>
              <a:rPr lang="en-US" sz="2400" dirty="0" smtClean="0">
                <a:solidFill>
                  <a:schemeClr val="accent1"/>
                </a:solidFill>
              </a:rPr>
              <a:t>Educational levels and health conditions improved accordingly </a:t>
            </a:r>
            <a:endParaRPr lang="en-US" sz="2400" dirty="0">
              <a:solidFill>
                <a:schemeClr val="accent1"/>
              </a:solidFill>
            </a:endParaRPr>
          </a:p>
          <a:p>
            <a:pPr lvl="1"/>
            <a:endParaRPr lang="en-US" sz="2400" dirty="0">
              <a:solidFill>
                <a:srgbClr val="FB03B4"/>
              </a:solidFill>
            </a:endParaRP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0213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52400" y="228600"/>
            <a:ext cx="4572000" cy="6934200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en-US" sz="2400" dirty="0">
                <a:solidFill>
                  <a:schemeClr val="accent1"/>
                </a:solidFill>
              </a:rPr>
              <a:t>Hong Kong </a:t>
            </a:r>
            <a:endParaRPr lang="en-US" sz="2400" dirty="0" smtClean="0">
              <a:solidFill>
                <a:schemeClr val="accent1"/>
              </a:solidFill>
            </a:endParaRPr>
          </a:p>
          <a:p>
            <a:pPr lvl="2"/>
            <a:r>
              <a:rPr lang="en-US" sz="2400" dirty="0">
                <a:solidFill>
                  <a:schemeClr val="accent1"/>
                </a:solidFill>
              </a:rPr>
              <a:t>C</a:t>
            </a:r>
            <a:r>
              <a:rPr lang="en-US" sz="2400" dirty="0" smtClean="0">
                <a:solidFill>
                  <a:schemeClr val="accent1"/>
                </a:solidFill>
              </a:rPr>
              <a:t>ontinued </a:t>
            </a:r>
            <a:r>
              <a:rPr lang="en-US" sz="2400" dirty="0">
                <a:solidFill>
                  <a:schemeClr val="accent1"/>
                </a:solidFill>
              </a:rPr>
              <a:t>to serve as a major world port and international banking center with a growing industrial sector </a:t>
            </a:r>
            <a:endParaRPr lang="en-US" sz="2400" dirty="0" smtClean="0">
              <a:solidFill>
                <a:schemeClr val="accent1"/>
              </a:solidFill>
            </a:endParaRPr>
          </a:p>
          <a:p>
            <a:pPr lvl="3"/>
            <a:r>
              <a:rPr lang="en-US" sz="2400" dirty="0">
                <a:solidFill>
                  <a:schemeClr val="accent1"/>
                </a:solidFill>
              </a:rPr>
              <a:t>C</a:t>
            </a:r>
            <a:r>
              <a:rPr lang="en-US" sz="2400" dirty="0" smtClean="0">
                <a:solidFill>
                  <a:schemeClr val="accent1"/>
                </a:solidFill>
              </a:rPr>
              <a:t>onnected </a:t>
            </a:r>
            <a:r>
              <a:rPr lang="en-US" sz="2400" dirty="0">
                <a:solidFill>
                  <a:schemeClr val="accent1"/>
                </a:solidFill>
              </a:rPr>
              <a:t>China to the rest of the </a:t>
            </a:r>
            <a:r>
              <a:rPr lang="en-US" sz="2400" dirty="0" smtClean="0">
                <a:solidFill>
                  <a:schemeClr val="accent1"/>
                </a:solidFill>
              </a:rPr>
              <a:t>world</a:t>
            </a:r>
          </a:p>
          <a:p>
            <a:pPr lvl="2"/>
            <a:r>
              <a:rPr lang="en-US" sz="2400" dirty="0" smtClean="0">
                <a:solidFill>
                  <a:schemeClr val="accent1"/>
                </a:solidFill>
              </a:rPr>
              <a:t>1980s – Textiles and clothing formed 39% of exports</a:t>
            </a:r>
          </a:p>
          <a:p>
            <a:pPr lvl="2"/>
            <a:r>
              <a:rPr lang="en-US" sz="2400" dirty="0" smtClean="0">
                <a:solidFill>
                  <a:schemeClr val="accent1"/>
                </a:solidFill>
              </a:rPr>
              <a:t>1997 - Hong </a:t>
            </a:r>
            <a:r>
              <a:rPr lang="en-US" sz="2400" dirty="0">
                <a:solidFill>
                  <a:schemeClr val="accent1"/>
                </a:solidFill>
              </a:rPr>
              <a:t>Kong was returned to </a:t>
            </a:r>
            <a:r>
              <a:rPr lang="en-US" sz="2400" dirty="0" smtClean="0">
                <a:solidFill>
                  <a:schemeClr val="accent1"/>
                </a:solidFill>
              </a:rPr>
              <a:t>China</a:t>
            </a:r>
          </a:p>
          <a:p>
            <a:pPr lvl="3"/>
            <a:r>
              <a:rPr lang="en-US" sz="2400" dirty="0" smtClean="0">
                <a:solidFill>
                  <a:schemeClr val="accent1"/>
                </a:solidFill>
              </a:rPr>
              <a:t>Promised British  to respect Hong Kong’s free market economic system and democratic political rights</a:t>
            </a:r>
            <a:endParaRPr lang="en-US" sz="2400" dirty="0">
              <a:solidFill>
                <a:schemeClr val="accent1"/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2424584"/>
            <a:ext cx="3768130" cy="254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11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Themes and New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686" y="1981200"/>
            <a:ext cx="8839200" cy="49530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Similarities between Pacific Rim States:</a:t>
            </a:r>
          </a:p>
          <a:p>
            <a:pPr lvl="1"/>
            <a:r>
              <a:rPr lang="en-US" sz="2000" dirty="0" smtClean="0"/>
              <a:t>Shared reliance on government planning</a:t>
            </a:r>
          </a:p>
          <a:p>
            <a:pPr lvl="1"/>
            <a:r>
              <a:rPr lang="en-US" sz="2000" dirty="0" smtClean="0"/>
              <a:t>Benefited greatly from the expansion of Japanese market for factory goods</a:t>
            </a:r>
          </a:p>
          <a:p>
            <a:pPr lvl="2"/>
            <a:r>
              <a:rPr lang="en-US" sz="2000" dirty="0" smtClean="0"/>
              <a:t>Textiles and other raw materials</a:t>
            </a:r>
          </a:p>
          <a:p>
            <a:pPr lvl="1"/>
            <a:r>
              <a:rPr lang="en-US" sz="2000" dirty="0" smtClean="0"/>
              <a:t>1980s – Indonesia, Malaysia, and Thailand began to experience rapid economic growth</a:t>
            </a:r>
          </a:p>
          <a:p>
            <a:pPr lvl="1"/>
            <a:r>
              <a:rPr lang="en-US" sz="2000" dirty="0" smtClean="0"/>
              <a:t>Problems with pollution</a:t>
            </a:r>
          </a:p>
          <a:p>
            <a:pPr lvl="1"/>
            <a:r>
              <a:rPr lang="en-US" sz="2000" dirty="0" smtClean="0"/>
              <a:t>Final years of 20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century</a:t>
            </a:r>
          </a:p>
          <a:p>
            <a:pPr lvl="2"/>
            <a:r>
              <a:rPr lang="en-US" sz="2000" dirty="0" smtClean="0"/>
              <a:t>Growth slowed</a:t>
            </a:r>
          </a:p>
          <a:p>
            <a:pPr lvl="2"/>
            <a:r>
              <a:rPr lang="en-US" sz="2000" dirty="0" smtClean="0"/>
              <a:t>Unemployment rose</a:t>
            </a:r>
          </a:p>
          <a:p>
            <a:pPr lvl="2"/>
            <a:r>
              <a:rPr lang="en-US" sz="2000" dirty="0" smtClean="0"/>
              <a:t>Currencies lost value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73209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commons/0/01/Singapore_Skylin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76200"/>
            <a:ext cx="48006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6717000.com/admin/uploads/article/moreimages/259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386769"/>
            <a:ext cx="4286250" cy="337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" y="1307068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Singapore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791200" y="4888028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Hong Kong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734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6943725" cy="990600"/>
          </a:xfrm>
        </p:spPr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686800" cy="5029200"/>
          </a:xfrm>
        </p:spPr>
        <p:txBody>
          <a:bodyPr>
            <a:normAutofit/>
          </a:bodyPr>
          <a:lstStyle/>
          <a:p>
            <a:r>
              <a:rPr lang="en-US" dirty="0"/>
              <a:t>There were several reasons for the rise of the Pacific Rim nations: </a:t>
            </a:r>
            <a:endParaRPr lang="en-US" dirty="0" smtClean="0"/>
          </a:p>
          <a:p>
            <a:pPr lvl="1"/>
            <a:r>
              <a:rPr lang="en-US" dirty="0" smtClean="0"/>
              <a:t>a </a:t>
            </a:r>
            <a:r>
              <a:rPr lang="en-US" dirty="0"/>
              <a:t>common basis in Chinese culture and heritage, special contacts with the West (either Britain or the United States), and the experience of </a:t>
            </a:r>
            <a:r>
              <a:rPr lang="en-US" dirty="0" smtClean="0"/>
              <a:t>WWII that </a:t>
            </a:r>
            <a:r>
              <a:rPr lang="en-US" dirty="0"/>
              <a:t>reshaped fundamental </a:t>
            </a:r>
            <a:r>
              <a:rPr lang="en-US" dirty="0" smtClean="0"/>
              <a:t>thinking</a:t>
            </a:r>
            <a:endParaRPr lang="en-US" dirty="0" smtClean="0"/>
          </a:p>
          <a:p>
            <a:r>
              <a:rPr lang="en-US" dirty="0"/>
              <a:t>E</a:t>
            </a:r>
            <a:r>
              <a:rPr lang="en-US" dirty="0" smtClean="0"/>
              <a:t>conomic </a:t>
            </a:r>
            <a:r>
              <a:rPr lang="en-US" dirty="0"/>
              <a:t>rivalries and </a:t>
            </a:r>
            <a:r>
              <a:rPr lang="en-US" dirty="0" smtClean="0"/>
              <a:t>exportation </a:t>
            </a:r>
            <a:r>
              <a:rPr lang="en-US" dirty="0"/>
              <a:t>of industrialization to new Asian </a:t>
            </a:r>
            <a:r>
              <a:rPr lang="en-US" dirty="0" smtClean="0"/>
              <a:t>regions</a:t>
            </a:r>
          </a:p>
          <a:p>
            <a:r>
              <a:rPr lang="en-US" dirty="0" smtClean="0"/>
              <a:t>Concern </a:t>
            </a:r>
            <a:r>
              <a:rPr lang="en-US" dirty="0"/>
              <a:t>over loss of tradition and continued frustration over political authoritarianism have produced some </a:t>
            </a:r>
            <a:r>
              <a:rPr lang="en-US" dirty="0" smtClean="0"/>
              <a:t>strains</a:t>
            </a:r>
          </a:p>
          <a:p>
            <a:r>
              <a:rPr lang="en-US" dirty="0" smtClean="0"/>
              <a:t>Under </a:t>
            </a:r>
            <a:r>
              <a:rPr lang="en-US" dirty="0"/>
              <a:t>any circumstances, the entry of the Pacific Rim nations into the world trade system has been </a:t>
            </a:r>
            <a:r>
              <a:rPr lang="en-US" dirty="0" smtClean="0"/>
              <a:t>dramatic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70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3017" y="762000"/>
            <a:ext cx="8229600" cy="4525963"/>
          </a:xfrm>
        </p:spPr>
        <p:txBody>
          <a:bodyPr/>
          <a:lstStyle/>
          <a:p>
            <a:r>
              <a:rPr lang="en-US" dirty="0" smtClean="0"/>
              <a:t>After 1900, Japan was an expansionist power</a:t>
            </a:r>
          </a:p>
          <a:p>
            <a:pPr lvl="1"/>
            <a:r>
              <a:rPr lang="en-US" dirty="0" smtClean="0"/>
              <a:t>1910 – formally annexed Korea</a:t>
            </a:r>
          </a:p>
          <a:p>
            <a:pPr lvl="1"/>
            <a:r>
              <a:rPr lang="en-US" dirty="0" smtClean="0"/>
              <a:t>Ruled its new colonies firmly</a:t>
            </a:r>
          </a:p>
          <a:p>
            <a:pPr lvl="2"/>
            <a:r>
              <a:rPr lang="en-US" dirty="0" smtClean="0"/>
              <a:t>Demanding taxes and raw materials</a:t>
            </a:r>
          </a:p>
          <a:p>
            <a:pPr lvl="2"/>
            <a:r>
              <a:rPr lang="en-US" dirty="0" smtClean="0"/>
              <a:t>Securing markets for its growing industrial output</a:t>
            </a:r>
            <a:endParaRPr lang="en-US" dirty="0"/>
          </a:p>
        </p:txBody>
      </p:sp>
      <p:sp>
        <p:nvSpPr>
          <p:cNvPr id="4" name="Title 4"/>
          <p:cNvSpPr>
            <a:spLocks noGrp="1"/>
          </p:cNvSpPr>
          <p:nvPr>
            <p:ph type="title"/>
          </p:nvPr>
        </p:nvSpPr>
        <p:spPr>
          <a:xfrm>
            <a:off x="0" y="152400"/>
            <a:ext cx="8991600" cy="685800"/>
          </a:xfrm>
        </p:spPr>
        <p:txBody>
          <a:bodyPr/>
          <a:lstStyle/>
          <a:p>
            <a:r>
              <a:rPr lang="en-US" sz="2400" b="1" dirty="0">
                <a:effectLst/>
              </a:rPr>
              <a:t>Decades of Turmoil: The World Wars and </a:t>
            </a:r>
            <a:r>
              <a:rPr lang="en-US" sz="2400" b="1" dirty="0" smtClean="0">
                <a:effectLst/>
              </a:rPr>
              <a:t>Their </a:t>
            </a:r>
            <a:r>
              <a:rPr lang="en-US" sz="2400" b="1" dirty="0">
                <a:effectLst/>
              </a:rPr>
              <a:t>Consequences</a:t>
            </a:r>
            <a:r>
              <a:rPr lang="en-US" sz="2400" dirty="0">
                <a:effectLst/>
              </a:rPr>
              <a:t> 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514600"/>
            <a:ext cx="7306762" cy="417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411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://www.mrgallagherstudentsites.com/1910s/wp-content/uploads/2011/03/japan-annexes-korea-297x300.jpg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2860675" y="-1355725"/>
            <a:ext cx="2828925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http://www.mrgallagherstudentsites.com/1910s/wp-content/uploads/2011/03/japan-annexes-korea-297x300.jpg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3013075" y="-1203325"/>
            <a:ext cx="2828925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http://www.mrgallagherstudentsites.com/1910s/wp-content/uploads/2011/03/japan-annexes-korea-297x300.jpg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3165475" y="-1050925"/>
            <a:ext cx="2828925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 descr="http://www.mrgallagherstudentsites.com/1910s/wp-content/uploads/2011/03/japan-annexes-korea-297x300.jpg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3317875" y="-898525"/>
            <a:ext cx="2828925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237" y="685800"/>
            <a:ext cx="6629400" cy="5159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667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-800100"/>
            <a:ext cx="9677399" cy="1600200"/>
          </a:xfrm>
        </p:spPr>
        <p:txBody>
          <a:bodyPr/>
          <a:lstStyle/>
          <a:p>
            <a:r>
              <a:rPr lang="en-US" sz="4800" dirty="0">
                <a:effectLst/>
              </a:rPr>
              <a:t>Japan's Ongoing Development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398" y="914400"/>
            <a:ext cx="4533901" cy="6374635"/>
          </a:xfrm>
        </p:spPr>
        <p:txBody>
          <a:bodyPr>
            <a:normAutofit fontScale="62500" lnSpcReduction="20000"/>
          </a:bodyPr>
          <a:lstStyle/>
          <a:p>
            <a:pPr marL="342900" lvl="1" indent="-342900">
              <a:buFont typeface="Arial" pitchFamily="34" charset="0"/>
              <a:buChar char="•"/>
            </a:pPr>
            <a:r>
              <a:rPr lang="en-US" sz="2400" dirty="0" smtClean="0"/>
              <a:t>Japanese industry continued to lag behind Western levels</a:t>
            </a:r>
          </a:p>
          <a:p>
            <a:pPr marL="742950" lvl="2" indent="-342900"/>
            <a:r>
              <a:rPr lang="en-US" sz="2400" dirty="0" smtClean="0"/>
              <a:t>Relied heavy on low-wage labor and export of a small number of items such as silk</a:t>
            </a:r>
          </a:p>
          <a:p>
            <a:pPr marL="1200150" lvl="3" indent="-342900"/>
            <a:r>
              <a:rPr lang="en-US" sz="2400" dirty="0" smtClean="0"/>
              <a:t>1890 – 16 million pounds of silk exported</a:t>
            </a:r>
          </a:p>
          <a:p>
            <a:pPr marL="1200150" lvl="3" indent="-342900"/>
            <a:r>
              <a:rPr lang="en-US" sz="2400" dirty="0" smtClean="0"/>
              <a:t>1929 – 93 million pounds of silk exported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2400" dirty="0" smtClean="0"/>
              <a:t>By </a:t>
            </a:r>
            <a:r>
              <a:rPr lang="en-US" sz="2400" dirty="0"/>
              <a:t>the </a:t>
            </a:r>
            <a:r>
              <a:rPr lang="en-US" sz="2400" dirty="0" smtClean="0"/>
              <a:t>1920s there was expansion in areas of </a:t>
            </a:r>
            <a:r>
              <a:rPr lang="en-US" sz="2400" dirty="0"/>
              <a:t>heavy </a:t>
            </a:r>
            <a:r>
              <a:rPr lang="en-US" sz="2400" dirty="0" smtClean="0"/>
              <a:t>industry and other areas: </a:t>
            </a:r>
          </a:p>
          <a:p>
            <a:pPr marL="742950" lvl="2" indent="-342900"/>
            <a:r>
              <a:rPr lang="en-US" sz="2400" dirty="0" smtClean="0"/>
              <a:t>New equipment, industrial combines – the zaibatsu </a:t>
            </a:r>
          </a:p>
          <a:p>
            <a:pPr marL="1200150" lvl="3" indent="-342900"/>
            <a:r>
              <a:rPr lang="en-US" sz="2400" dirty="0" smtClean="0"/>
              <a:t>rapid growth in shipbuilding and  metals</a:t>
            </a:r>
          </a:p>
          <a:p>
            <a:pPr marL="1200150" lvl="3" indent="-342900"/>
            <a:r>
              <a:rPr lang="en-US" sz="2400" dirty="0" smtClean="0"/>
              <a:t>Relied heavily on Japanese bureaucracy</a:t>
            </a:r>
          </a:p>
          <a:p>
            <a:pPr marL="742950" lvl="2" indent="-342900"/>
            <a:r>
              <a:rPr lang="en-US" sz="2400" dirty="0" smtClean="0"/>
              <a:t>Agriculture productivity – fertilizers and new equipment</a:t>
            </a:r>
          </a:p>
          <a:p>
            <a:pPr marL="742950" lvl="2" indent="-342900"/>
            <a:r>
              <a:rPr lang="en-US" sz="2400" dirty="0" smtClean="0"/>
              <a:t>Increase in electric power</a:t>
            </a:r>
          </a:p>
          <a:p>
            <a:pPr marL="742950" lvl="2" indent="-342900"/>
            <a:r>
              <a:rPr lang="en-US" sz="2400" dirty="0" smtClean="0"/>
              <a:t>Popular consumer culture developed</a:t>
            </a:r>
          </a:p>
          <a:p>
            <a:pPr marL="1200150" lvl="3" indent="-342900"/>
            <a:r>
              <a:rPr lang="en-US" sz="2400" dirty="0" smtClean="0"/>
              <a:t>Workers began attended moving and reading newspapers</a:t>
            </a:r>
          </a:p>
          <a:p>
            <a:pPr marL="742950" lvl="2" indent="-342900"/>
            <a:r>
              <a:rPr lang="en-US" sz="2400" dirty="0" smtClean="0"/>
              <a:t>Education advanced</a:t>
            </a:r>
          </a:p>
          <a:p>
            <a:pPr marL="1200150" lvl="3" indent="-342900"/>
            <a:r>
              <a:rPr lang="en-US" sz="2400" dirty="0" smtClean="0"/>
              <a:t>1925 – primary school attendance universal</a:t>
            </a:r>
          </a:p>
          <a:p>
            <a:pPr marL="1200150" lvl="3" indent="-342900"/>
            <a:r>
              <a:rPr lang="en-US" sz="2400" dirty="0" smtClean="0"/>
              <a:t>Number of </a:t>
            </a:r>
            <a:r>
              <a:rPr lang="en-US" sz="2400" dirty="0"/>
              <a:t>s</a:t>
            </a:r>
            <a:r>
              <a:rPr lang="en-US" sz="2400" dirty="0" smtClean="0"/>
              <a:t>econdary schools and technical colleges increased</a:t>
            </a:r>
          </a:p>
          <a:p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1828800"/>
            <a:ext cx="3977741" cy="286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08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600" y="0"/>
            <a:ext cx="4648200" cy="6781800"/>
          </a:xfrm>
        </p:spPr>
        <p:txBody>
          <a:bodyPr>
            <a:normAutofit/>
          </a:bodyPr>
          <a:lstStyle/>
          <a:p>
            <a:pPr marL="342900" lvl="1" indent="-342900">
              <a:buFont typeface="Arial" pitchFamily="34" charset="0"/>
              <a:buChar char="•"/>
            </a:pPr>
            <a:r>
              <a:rPr lang="en-US" sz="1800" dirty="0" smtClean="0">
                <a:solidFill>
                  <a:prstClr val="white">
                    <a:lumMod val="50000"/>
                  </a:prstClr>
                </a:solidFill>
              </a:rPr>
              <a:t>Limits on Japanese economic advance</a:t>
            </a:r>
          </a:p>
          <a:p>
            <a:pPr marL="742950" lvl="2" indent="-342900"/>
            <a:r>
              <a:rPr lang="en-US" sz="1800" dirty="0" smtClean="0">
                <a:solidFill>
                  <a:prstClr val="white">
                    <a:lumMod val="50000"/>
                  </a:prstClr>
                </a:solidFill>
              </a:rPr>
              <a:t>Vulnerability to economic conditions outside Japan</a:t>
            </a:r>
          </a:p>
          <a:p>
            <a:pPr marL="1200150" lvl="3" indent="-342900"/>
            <a:r>
              <a:rPr lang="en-US" sz="1800" dirty="0" smtClean="0">
                <a:solidFill>
                  <a:prstClr val="white">
                    <a:lumMod val="50000"/>
                  </a:prstClr>
                </a:solidFill>
              </a:rPr>
              <a:t>Competition from artificial fibers produced by Western chemical companies weakened silk exports</a:t>
            </a:r>
          </a:p>
          <a:p>
            <a:pPr marL="1200150" lvl="3" indent="-342900"/>
            <a:r>
              <a:rPr lang="en-US" sz="1800" dirty="0" smtClean="0">
                <a:solidFill>
                  <a:prstClr val="white">
                    <a:lumMod val="50000"/>
                  </a:prstClr>
                </a:solidFill>
              </a:rPr>
              <a:t>1930s – Great Depression</a:t>
            </a:r>
          </a:p>
          <a:p>
            <a:pPr marL="1657350" lvl="4" indent="-342900"/>
            <a:r>
              <a:rPr lang="en-US" sz="1800" dirty="0" smtClean="0">
                <a:solidFill>
                  <a:prstClr val="white">
                    <a:lumMod val="50000"/>
                  </a:prstClr>
                </a:solidFill>
              </a:rPr>
              <a:t>Recovered quickly</a:t>
            </a:r>
          </a:p>
          <a:p>
            <a:pPr marL="2114550" lvl="5" indent="-342900"/>
            <a:r>
              <a:rPr lang="en-US" sz="1800" dirty="0" smtClean="0">
                <a:solidFill>
                  <a:prstClr val="white">
                    <a:lumMod val="50000"/>
                  </a:prstClr>
                </a:solidFill>
              </a:rPr>
              <a:t>New export boom</a:t>
            </a:r>
          </a:p>
          <a:p>
            <a:pPr marL="2114550" lvl="5" indent="-342900"/>
            <a:r>
              <a:rPr lang="en-US" sz="1800" dirty="0" smtClean="0">
                <a:solidFill>
                  <a:prstClr val="white">
                    <a:lumMod val="50000"/>
                  </a:prstClr>
                </a:solidFill>
              </a:rPr>
              <a:t>Government spending on building up its war machine</a:t>
            </a:r>
          </a:p>
          <a:p>
            <a:pPr marL="742950" lvl="2" indent="-342900"/>
            <a:r>
              <a:rPr lang="en-US" sz="1800" dirty="0" smtClean="0">
                <a:solidFill>
                  <a:prstClr val="white">
                    <a:lumMod val="50000"/>
                  </a:prstClr>
                </a:solidFill>
              </a:rPr>
              <a:t>Population growth</a:t>
            </a:r>
          </a:p>
          <a:p>
            <a:pPr marL="1200150" lvl="3" indent="-342900"/>
            <a:r>
              <a:rPr lang="en-US" sz="1800" dirty="0" smtClean="0">
                <a:solidFill>
                  <a:prstClr val="white">
                    <a:lumMod val="50000"/>
                  </a:prstClr>
                </a:solidFill>
              </a:rPr>
              <a:t>1868 – 30 million</a:t>
            </a:r>
          </a:p>
          <a:p>
            <a:pPr marL="1200150" lvl="3" indent="-342900"/>
            <a:r>
              <a:rPr lang="en-US" sz="1800" dirty="0" smtClean="0">
                <a:solidFill>
                  <a:prstClr val="white">
                    <a:lumMod val="50000"/>
                  </a:prstClr>
                </a:solidFill>
              </a:rPr>
              <a:t>1900 – 45 million</a:t>
            </a:r>
          </a:p>
          <a:p>
            <a:pPr marL="1200150" lvl="3" indent="-342900"/>
            <a:r>
              <a:rPr lang="en-US" sz="1800" dirty="0" smtClean="0">
                <a:solidFill>
                  <a:prstClr val="white">
                    <a:lumMod val="50000"/>
                  </a:prstClr>
                </a:solidFill>
              </a:rPr>
              <a:t>1940 – 73 million</a:t>
            </a:r>
          </a:p>
          <a:p>
            <a:pPr marL="1200150" lvl="3" indent="-342900"/>
            <a:r>
              <a:rPr lang="en-US" sz="1800" dirty="0" smtClean="0">
                <a:solidFill>
                  <a:prstClr val="white">
                    <a:lumMod val="50000"/>
                  </a:prstClr>
                </a:solidFill>
              </a:rPr>
              <a:t>Limited improvements in standards of living</a:t>
            </a:r>
          </a:p>
          <a:p>
            <a:pPr marL="1200150" lvl="3" indent="-342900"/>
            <a:r>
              <a:rPr lang="en-US" sz="1800" dirty="0" smtClean="0">
                <a:solidFill>
                  <a:prstClr val="white">
                    <a:lumMod val="50000"/>
                  </a:prstClr>
                </a:solidFill>
              </a:rPr>
              <a:t>Crowded, migrant-filled cities</a:t>
            </a:r>
          </a:p>
          <a:p>
            <a:endParaRPr lang="en-US" dirty="0"/>
          </a:p>
        </p:txBody>
      </p:sp>
      <p:pic>
        <p:nvPicPr>
          <p:cNvPr id="3074" name="Picture 2" descr="http://upload.wikimedia.org/wikipedia/commons/7/7b/Japanese_population_chart_1870-21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0"/>
            <a:ext cx="4680857" cy="327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26422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76200"/>
            <a:ext cx="6943725" cy="609600"/>
          </a:xfrm>
        </p:spPr>
        <p:txBody>
          <a:bodyPr/>
          <a:lstStyle/>
          <a:p>
            <a:r>
              <a:rPr lang="en-US" sz="2800" dirty="0">
                <a:effectLst/>
              </a:rPr>
              <a:t>Political Crisis and Growing Militarism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28600" y="990600"/>
            <a:ext cx="4724400" cy="5867400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en-US" sz="2400" dirty="0" smtClean="0">
                <a:solidFill>
                  <a:schemeClr val="tx2"/>
                </a:solidFill>
              </a:rPr>
              <a:t>By 1938, Japanese </a:t>
            </a:r>
            <a:r>
              <a:rPr lang="en-US" sz="2400" dirty="0">
                <a:solidFill>
                  <a:schemeClr val="tx2"/>
                </a:solidFill>
              </a:rPr>
              <a:t>military had taken a major role in setting diplomatic </a:t>
            </a:r>
            <a:r>
              <a:rPr lang="en-US" sz="2400" dirty="0" smtClean="0">
                <a:solidFill>
                  <a:schemeClr val="tx2"/>
                </a:solidFill>
              </a:rPr>
              <a:t>policy </a:t>
            </a:r>
          </a:p>
          <a:p>
            <a:pPr lvl="2"/>
            <a:r>
              <a:rPr lang="en-US" sz="2400" dirty="0" smtClean="0">
                <a:solidFill>
                  <a:schemeClr val="tx2"/>
                </a:solidFill>
              </a:rPr>
              <a:t>Militarism</a:t>
            </a:r>
          </a:p>
          <a:p>
            <a:pPr lvl="3"/>
            <a:r>
              <a:rPr lang="en-US" sz="2400" dirty="0" smtClean="0">
                <a:solidFill>
                  <a:schemeClr val="tx2"/>
                </a:solidFill>
              </a:rPr>
              <a:t>Cause of World War II</a:t>
            </a:r>
            <a:endParaRPr lang="en-US" sz="2400" dirty="0">
              <a:solidFill>
                <a:schemeClr val="tx2"/>
              </a:solidFill>
            </a:endParaRPr>
          </a:p>
          <a:p>
            <a:pPr lvl="2"/>
            <a:r>
              <a:rPr lang="en-US" sz="2400" dirty="0">
                <a:solidFill>
                  <a:schemeClr val="tx2"/>
                </a:solidFill>
              </a:rPr>
              <a:t>S</a:t>
            </a:r>
            <a:r>
              <a:rPr lang="en-US" sz="2400" dirty="0" smtClean="0">
                <a:solidFill>
                  <a:schemeClr val="tx2"/>
                </a:solidFill>
              </a:rPr>
              <a:t>eized Manchuria, Korea, and Japan</a:t>
            </a:r>
          </a:p>
          <a:p>
            <a:pPr lvl="3"/>
            <a:r>
              <a:rPr lang="en-US" sz="2400" dirty="0" smtClean="0">
                <a:solidFill>
                  <a:schemeClr val="tx2"/>
                </a:solidFill>
              </a:rPr>
              <a:t>Japan sold half its exports to and received 40% of imports from</a:t>
            </a:r>
          </a:p>
          <a:p>
            <a:pPr lvl="2"/>
            <a:r>
              <a:rPr lang="en-US" sz="2400" dirty="0" smtClean="0">
                <a:solidFill>
                  <a:schemeClr val="tx2"/>
                </a:solidFill>
              </a:rPr>
              <a:t>Both military and economic leaders pressed for wider conquests</a:t>
            </a:r>
          </a:p>
          <a:p>
            <a:pPr lvl="3"/>
            <a:r>
              <a:rPr lang="en-US" sz="2400" dirty="0" smtClean="0">
                <a:solidFill>
                  <a:schemeClr val="tx2"/>
                </a:solidFill>
              </a:rPr>
              <a:t>Malaya – rubber</a:t>
            </a:r>
          </a:p>
          <a:p>
            <a:pPr lvl="3"/>
            <a:r>
              <a:rPr lang="en-US" sz="2400" dirty="0" smtClean="0">
                <a:solidFill>
                  <a:schemeClr val="tx2"/>
                </a:solidFill>
              </a:rPr>
              <a:t>Dutch East Indies - oil</a:t>
            </a:r>
          </a:p>
          <a:p>
            <a:pPr lvl="3"/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1295400"/>
            <a:ext cx="3662924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565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81400"/>
            <a:ext cx="3276600" cy="3170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http://resources0.news.com.au/images/2012/06/29/1226412/453512-120630-inq-japanese-troop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06" y="685800"/>
            <a:ext cx="4286250" cy="2413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4331" y="203689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1931 – Japanese invades Japan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3212068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General </a:t>
            </a:r>
            <a:r>
              <a:rPr lang="en-US" dirty="0" err="1" smtClean="0"/>
              <a:t>Tojo</a:t>
            </a:r>
            <a:r>
              <a:rPr lang="en-US" dirty="0" smtClean="0"/>
              <a:t> Hideki</a:t>
            </a:r>
            <a:endParaRPr lang="en-US" dirty="0"/>
          </a:p>
        </p:txBody>
      </p:sp>
      <p:pic>
        <p:nvPicPr>
          <p:cNvPr id="4100" name="Picture 4" descr="https://gordon.wiki.ccsd.edu/file/view/Japan_Globe.jpg/33969603/323x250/Japan_Glob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514600"/>
            <a:ext cx="4157472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1246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1167</TotalTime>
  <Words>1874</Words>
  <Application>Microsoft Office PowerPoint</Application>
  <PresentationFormat>On-screen Show (4:3)</PresentationFormat>
  <Paragraphs>260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Century Gothic</vt:lpstr>
      <vt:lpstr>Courier New</vt:lpstr>
      <vt:lpstr>Palatino Linotype</vt:lpstr>
      <vt:lpstr>Executive</vt:lpstr>
      <vt:lpstr>Ch. 31 Japan and the Pacific Rim</vt:lpstr>
      <vt:lpstr>Introduction</vt:lpstr>
      <vt:lpstr>PowerPoint Presentation</vt:lpstr>
      <vt:lpstr>Decades of Turmoil: The World Wars and Their Consequences </vt:lpstr>
      <vt:lpstr>PowerPoint Presentation</vt:lpstr>
      <vt:lpstr>Japan's Ongoing Development</vt:lpstr>
      <vt:lpstr>PowerPoint Presentation</vt:lpstr>
      <vt:lpstr>Political Crisis and Growing Militarism</vt:lpstr>
      <vt:lpstr>PowerPoint Presentation</vt:lpstr>
      <vt:lpstr>Change in Other Pacific Rim Areas</vt:lpstr>
      <vt:lpstr>PowerPoint Presentation</vt:lpstr>
      <vt:lpstr>PowerPoint Presentation</vt:lpstr>
      <vt:lpstr>New Divisions and the End of Empires </vt:lpstr>
      <vt:lpstr>Japanese Recovery </vt:lpstr>
      <vt:lpstr>PowerPoint Presentation</vt:lpstr>
      <vt:lpstr>Korea: Intervention and War </vt:lpstr>
      <vt:lpstr>PowerPoint Presentation</vt:lpstr>
      <vt:lpstr>PowerPoint Presentation</vt:lpstr>
      <vt:lpstr>Emerging Stability in Taiwan, Hong Kong and Singapore </vt:lpstr>
      <vt:lpstr>Hong Kong and Singapore</vt:lpstr>
      <vt:lpstr>Japan: The Distinctive Political and Cultural Style</vt:lpstr>
      <vt:lpstr>The Economic Surge</vt:lpstr>
      <vt:lpstr>PowerPoint Presentation</vt:lpstr>
      <vt:lpstr>PowerPoint Presentation</vt:lpstr>
      <vt:lpstr>The Korean Miracle </vt:lpstr>
      <vt:lpstr>Advances in Taiwan and the City-States </vt:lpstr>
      <vt:lpstr>PowerPoint Presentation</vt:lpstr>
      <vt:lpstr>PowerPoint Presentation</vt:lpstr>
      <vt:lpstr>Common Themes and New Problems</vt:lpstr>
      <vt:lpstr>Conclusion</vt:lpstr>
    </vt:vector>
  </TitlesOfParts>
  <Company>Sharyland ISD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Ch. 31 Japan and the Pacific Rim</dc:title>
  <dc:creator>carlaperez</dc:creator>
  <cp:lastModifiedBy>Jordan Meiners</cp:lastModifiedBy>
  <cp:revision>72</cp:revision>
  <dcterms:created xsi:type="dcterms:W3CDTF">2012-04-12T16:43:23Z</dcterms:created>
  <dcterms:modified xsi:type="dcterms:W3CDTF">2014-04-07T03:01:41Z</dcterms:modified>
</cp:coreProperties>
</file>