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57" r:id="rId1"/>
  </p:sldMasterIdLst>
  <p:notesMasterIdLst>
    <p:notesMasterId r:id="rId43"/>
  </p:notesMasterIdLst>
  <p:handoutMasterIdLst>
    <p:handoutMasterId r:id="rId44"/>
  </p:handoutMasterIdLst>
  <p:sldIdLst>
    <p:sldId id="364" r:id="rId2"/>
    <p:sldId id="420" r:id="rId3"/>
    <p:sldId id="422" r:id="rId4"/>
    <p:sldId id="374" r:id="rId5"/>
    <p:sldId id="339" r:id="rId6"/>
    <p:sldId id="375" r:id="rId7"/>
    <p:sldId id="400" r:id="rId8"/>
    <p:sldId id="377" r:id="rId9"/>
    <p:sldId id="378" r:id="rId10"/>
    <p:sldId id="379" r:id="rId11"/>
    <p:sldId id="380" r:id="rId12"/>
    <p:sldId id="403" r:id="rId13"/>
    <p:sldId id="402" r:id="rId14"/>
    <p:sldId id="381" r:id="rId15"/>
    <p:sldId id="404" r:id="rId16"/>
    <p:sldId id="382" r:id="rId17"/>
    <p:sldId id="405" r:id="rId18"/>
    <p:sldId id="406" r:id="rId19"/>
    <p:sldId id="362" r:id="rId20"/>
    <p:sldId id="383" r:id="rId21"/>
    <p:sldId id="408" r:id="rId22"/>
    <p:sldId id="399" r:id="rId23"/>
    <p:sldId id="384" r:id="rId24"/>
    <p:sldId id="409" r:id="rId25"/>
    <p:sldId id="410" r:id="rId26"/>
    <p:sldId id="411" r:id="rId27"/>
    <p:sldId id="385" r:id="rId28"/>
    <p:sldId id="387" r:id="rId29"/>
    <p:sldId id="390" r:id="rId30"/>
    <p:sldId id="412" r:id="rId31"/>
    <p:sldId id="413" r:id="rId32"/>
    <p:sldId id="388" r:id="rId33"/>
    <p:sldId id="414" r:id="rId34"/>
    <p:sldId id="415" r:id="rId35"/>
    <p:sldId id="416" r:id="rId36"/>
    <p:sldId id="417" r:id="rId37"/>
    <p:sldId id="389" r:id="rId38"/>
    <p:sldId id="393" r:id="rId39"/>
    <p:sldId id="392" r:id="rId40"/>
    <p:sldId id="396" r:id="rId41"/>
    <p:sldId id="419" r:id="rId42"/>
  </p:sldIdLst>
  <p:sldSz cx="9144000" cy="6858000" type="screen4x3"/>
  <p:notesSz cx="9283700" cy="6997700"/>
  <p:embeddedFontLst>
    <p:embeddedFont>
      <p:font typeface="Comic Sans MS" panose="030F0702030302020204" pitchFamily="66" charset="0"/>
      <p:regular r:id="rId45"/>
      <p:bold r:id="rId46"/>
    </p:embeddedFont>
    <p:embeddedFont>
      <p:font typeface="Times" panose="02020603050405020304" pitchFamily="18" charset="0"/>
      <p:regular r:id="rId47"/>
      <p:bold r:id="rId48"/>
      <p:italic r:id="rId49"/>
      <p:boldItalic r:id="rId50"/>
    </p:embeddedFont>
  </p:embeddedFontLst>
  <p:defaultTextStyle>
    <a:defPPr>
      <a:defRPr lang="en-US"/>
    </a:defPPr>
    <a:lvl1pPr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1pPr>
    <a:lvl2pPr marL="4572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2pPr>
    <a:lvl3pPr marL="9144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3pPr>
    <a:lvl4pPr marL="13716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4pPr>
    <a:lvl5pPr marL="1828800" algn="l"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000"/>
    <a:srgbClr val="FF0000"/>
    <a:srgbClr val="CC9900"/>
    <a:srgbClr val="FFFF00"/>
    <a:srgbClr val="009900"/>
    <a:srgbClr val="000066"/>
    <a:srgbClr val="9933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589" autoAdjust="0"/>
  </p:normalViewPr>
  <p:slideViewPr>
    <p:cSldViewPr>
      <p:cViewPr varScale="1">
        <p:scale>
          <a:sx n="93" d="100"/>
          <a:sy n="93" d="100"/>
        </p:scale>
        <p:origin x="876" y="66"/>
      </p:cViewPr>
      <p:guideLst>
        <p:guide orient="horz" pos="2160"/>
        <p:guide pos="2880"/>
      </p:guideLst>
    </p:cSldViewPr>
  </p:slideViewPr>
  <p:outlineViewPr>
    <p:cViewPr>
      <p:scale>
        <a:sx n="33" d="100"/>
        <a:sy n="33" d="100"/>
      </p:scale>
      <p:origin x="48" y="36894"/>
    </p:cViewPr>
  </p:outlineViewPr>
  <p:notesTextViewPr>
    <p:cViewPr>
      <p:scale>
        <a:sx n="100" d="100"/>
        <a:sy n="100" d="100"/>
      </p:scale>
      <p:origin x="0" y="0"/>
    </p:cViewPr>
  </p:notesTextViewPr>
  <p:sorterViewPr>
    <p:cViewPr>
      <p:scale>
        <a:sx n="66" d="100"/>
        <a:sy n="66" d="100"/>
      </p:scale>
      <p:origin x="0" y="35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lvl1pPr defTabSz="930275" eaLnBrk="0" hangingPunct="0">
              <a:defRPr sz="1200">
                <a:effectLst/>
                <a:latin typeface="Times" pitchFamily="18" charset="0"/>
              </a:defRPr>
            </a:lvl1pPr>
          </a:lstStyle>
          <a:p>
            <a:pPr>
              <a:defRPr/>
            </a:pPr>
            <a:endParaRPr lang="en-US"/>
          </a:p>
        </p:txBody>
      </p:sp>
      <p:sp>
        <p:nvSpPr>
          <p:cNvPr id="110595" name="Rectangle 3"/>
          <p:cNvSpPr>
            <a:spLocks noGrp="1" noChangeArrowheads="1"/>
          </p:cNvSpPr>
          <p:nvPr>
            <p:ph type="dt" sz="quarter" idx="1"/>
          </p:nvPr>
        </p:nvSpPr>
        <p:spPr bwMode="auto">
          <a:xfrm>
            <a:off x="5259388" y="0"/>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lvl1pPr algn="r" defTabSz="930275" eaLnBrk="0" hangingPunct="0">
              <a:defRPr sz="1200">
                <a:effectLst/>
                <a:latin typeface="Times" pitchFamily="18" charset="0"/>
              </a:defRPr>
            </a:lvl1pPr>
          </a:lstStyle>
          <a:p>
            <a:pPr>
              <a:defRPr/>
            </a:pPr>
            <a:endParaRPr lang="en-US"/>
          </a:p>
        </p:txBody>
      </p:sp>
      <p:sp>
        <p:nvSpPr>
          <p:cNvPr id="110596" name="Rectangle 4"/>
          <p:cNvSpPr>
            <a:spLocks noGrp="1" noChangeArrowheads="1"/>
          </p:cNvSpPr>
          <p:nvPr>
            <p:ph type="ftr" sz="quarter" idx="2"/>
          </p:nvPr>
        </p:nvSpPr>
        <p:spPr bwMode="auto">
          <a:xfrm>
            <a:off x="0" y="6646863"/>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b" anchorCtr="0" compatLnSpc="1">
            <a:prstTxWarp prst="textNoShape">
              <a:avLst/>
            </a:prstTxWarp>
          </a:bodyPr>
          <a:lstStyle>
            <a:lvl1pPr defTabSz="930275" eaLnBrk="0" hangingPunct="0">
              <a:defRPr sz="1200">
                <a:effectLst/>
                <a:latin typeface="Times" pitchFamily="18" charset="0"/>
              </a:defRPr>
            </a:lvl1pPr>
          </a:lstStyle>
          <a:p>
            <a:pPr>
              <a:defRPr/>
            </a:pPr>
            <a:endParaRPr lang="en-US"/>
          </a:p>
        </p:txBody>
      </p:sp>
      <p:sp>
        <p:nvSpPr>
          <p:cNvPr id="110597" name="Rectangle 5"/>
          <p:cNvSpPr>
            <a:spLocks noGrp="1" noChangeArrowheads="1"/>
          </p:cNvSpPr>
          <p:nvPr>
            <p:ph type="sldNum" sz="quarter" idx="3"/>
          </p:nvPr>
        </p:nvSpPr>
        <p:spPr bwMode="auto">
          <a:xfrm>
            <a:off x="5259388" y="6646863"/>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b" anchorCtr="0" compatLnSpc="1">
            <a:prstTxWarp prst="textNoShape">
              <a:avLst/>
            </a:prstTxWarp>
          </a:bodyPr>
          <a:lstStyle>
            <a:lvl1pPr algn="r" defTabSz="930275" eaLnBrk="0" hangingPunct="0">
              <a:defRPr sz="1200">
                <a:effectLst/>
                <a:latin typeface="Times" pitchFamily="18" charset="0"/>
              </a:defRPr>
            </a:lvl1pPr>
          </a:lstStyle>
          <a:p>
            <a:pPr>
              <a:defRPr/>
            </a:pPr>
            <a:fld id="{46E4B672-0E66-465F-A112-3746AD78A9A9}" type="slidenum">
              <a:rPr lang="en-US"/>
              <a:pPr>
                <a:defRPr/>
              </a:pPr>
              <a:t>‹#›</a:t>
            </a:fld>
            <a:endParaRPr lang="en-US"/>
          </a:p>
        </p:txBody>
      </p:sp>
    </p:spTree>
    <p:extLst>
      <p:ext uri="{BB962C8B-B14F-4D97-AF65-F5344CB8AC3E}">
        <p14:creationId xmlns:p14="http://schemas.microsoft.com/office/powerpoint/2010/main" val="1970339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lvl1pPr defTabSz="930275" eaLnBrk="0" hangingPunct="0">
              <a:defRPr sz="1200">
                <a:effectLst/>
                <a:latin typeface="Times" pitchFamily="18" charset="0"/>
              </a:defRPr>
            </a:lvl1pPr>
          </a:lstStyle>
          <a:p>
            <a:pPr>
              <a:defRPr/>
            </a:pPr>
            <a:endParaRPr lang="en-US"/>
          </a:p>
        </p:txBody>
      </p:sp>
      <p:sp>
        <p:nvSpPr>
          <p:cNvPr id="78851" name="Rectangle 3"/>
          <p:cNvSpPr>
            <a:spLocks noGrp="1" noChangeArrowheads="1"/>
          </p:cNvSpPr>
          <p:nvPr>
            <p:ph type="dt" idx="1"/>
          </p:nvPr>
        </p:nvSpPr>
        <p:spPr bwMode="auto">
          <a:xfrm>
            <a:off x="5259388" y="0"/>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lvl1pPr algn="r" defTabSz="930275" eaLnBrk="0" hangingPunct="0">
              <a:defRPr sz="1200">
                <a:effectLst/>
                <a:latin typeface="Times" pitchFamily="18" charset="0"/>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2892425" y="525463"/>
            <a:ext cx="3498850" cy="2624137"/>
          </a:xfrm>
          <a:prstGeom prst="rect">
            <a:avLst/>
          </a:prstGeom>
          <a:noFill/>
          <a:ln w="9525">
            <a:solidFill>
              <a:srgbClr val="000000"/>
            </a:solidFill>
            <a:miter lim="800000"/>
            <a:headEnd/>
            <a:tailEnd/>
          </a:ln>
          <a:effectLst/>
        </p:spPr>
      </p:sp>
      <p:sp>
        <p:nvSpPr>
          <p:cNvPr id="78853" name="Rectangle 5"/>
          <p:cNvSpPr>
            <a:spLocks noGrp="1" noChangeArrowheads="1"/>
          </p:cNvSpPr>
          <p:nvPr>
            <p:ph type="body" sz="quarter" idx="3"/>
          </p:nvPr>
        </p:nvSpPr>
        <p:spPr bwMode="auto">
          <a:xfrm>
            <a:off x="928688" y="3324225"/>
            <a:ext cx="7426325" cy="3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8854" name="Rectangle 6"/>
          <p:cNvSpPr>
            <a:spLocks noGrp="1" noChangeArrowheads="1"/>
          </p:cNvSpPr>
          <p:nvPr>
            <p:ph type="ftr" sz="quarter" idx="4"/>
          </p:nvPr>
        </p:nvSpPr>
        <p:spPr bwMode="auto">
          <a:xfrm>
            <a:off x="0" y="6646863"/>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b" anchorCtr="0" compatLnSpc="1">
            <a:prstTxWarp prst="textNoShape">
              <a:avLst/>
            </a:prstTxWarp>
          </a:bodyPr>
          <a:lstStyle>
            <a:lvl1pPr defTabSz="930275" eaLnBrk="0" hangingPunct="0">
              <a:defRPr sz="1200">
                <a:effectLst/>
                <a:latin typeface="Times" pitchFamily="18" charset="0"/>
              </a:defRPr>
            </a:lvl1pPr>
          </a:lstStyle>
          <a:p>
            <a:pPr>
              <a:defRPr/>
            </a:pPr>
            <a:endParaRPr lang="en-US"/>
          </a:p>
        </p:txBody>
      </p:sp>
      <p:sp>
        <p:nvSpPr>
          <p:cNvPr id="78855" name="Rectangle 7"/>
          <p:cNvSpPr>
            <a:spLocks noGrp="1" noChangeArrowheads="1"/>
          </p:cNvSpPr>
          <p:nvPr>
            <p:ph type="sldNum" sz="quarter" idx="5"/>
          </p:nvPr>
        </p:nvSpPr>
        <p:spPr bwMode="auto">
          <a:xfrm>
            <a:off x="5259388" y="6646863"/>
            <a:ext cx="40227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31" tIns="46516" rIns="93031" bIns="46516" numCol="1" anchor="b" anchorCtr="0" compatLnSpc="1">
            <a:prstTxWarp prst="textNoShape">
              <a:avLst/>
            </a:prstTxWarp>
          </a:bodyPr>
          <a:lstStyle>
            <a:lvl1pPr algn="r" defTabSz="930275" eaLnBrk="0" hangingPunct="0">
              <a:defRPr sz="1200">
                <a:effectLst/>
                <a:latin typeface="Times" pitchFamily="18" charset="0"/>
              </a:defRPr>
            </a:lvl1pPr>
          </a:lstStyle>
          <a:p>
            <a:pPr>
              <a:defRPr/>
            </a:pPr>
            <a:fld id="{AE515149-8172-4A80-A67F-12B427094116}" type="slidenum">
              <a:rPr lang="en-US"/>
              <a:pPr>
                <a:defRPr/>
              </a:pPr>
              <a:t>‹#›</a:t>
            </a:fld>
            <a:endParaRPr lang="en-US"/>
          </a:p>
        </p:txBody>
      </p:sp>
    </p:spTree>
    <p:extLst>
      <p:ext uri="{BB962C8B-B14F-4D97-AF65-F5344CB8AC3E}">
        <p14:creationId xmlns:p14="http://schemas.microsoft.com/office/powerpoint/2010/main" val="138247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E5DA5C19-1BBD-4208-AB1E-71A544540720}" type="slidenum">
              <a:rPr lang="en-US" smtClean="0"/>
              <a:pPr/>
              <a:t>1</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196903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650272AD-1261-44A1-99E1-726E1E04DC75}" type="slidenum">
              <a:rPr lang="en-US" smtClean="0"/>
              <a:pPr/>
              <a:t>5</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a:lnSpc>
                <a:spcPct val="80000"/>
              </a:lnSpc>
            </a:pPr>
            <a:r>
              <a:rPr lang="en-US" sz="1000" smtClean="0"/>
              <a:t>The Nomadic advantage over sedentary societies is that nomads were highly mobile, very effective horsemen, and employed the element of surprise as a battle tactic.  Siege warfare was also common.</a:t>
            </a:r>
          </a:p>
        </p:txBody>
      </p:sp>
    </p:spTree>
    <p:extLst>
      <p:ext uri="{BB962C8B-B14F-4D97-AF65-F5344CB8AC3E}">
        <p14:creationId xmlns:p14="http://schemas.microsoft.com/office/powerpoint/2010/main" val="403398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4F7EA184-CD56-461A-92A0-7C92E5C0D020}" type="slidenum">
              <a:rPr lang="en-US" smtClean="0"/>
              <a:pPr/>
              <a:t>19</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59397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D85C830F-BCA2-4DCF-A66D-A5D2B303D24F}" type="slidenum">
              <a:rPr lang="en-US" smtClean="0"/>
              <a:pPr/>
              <a:t>22</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a:lnSpc>
                <a:spcPct val="80000"/>
              </a:lnSpc>
            </a:pPr>
            <a:endParaRPr lang="en-US" sz="1000" smtClean="0"/>
          </a:p>
        </p:txBody>
      </p:sp>
    </p:spTree>
    <p:extLst>
      <p:ext uri="{BB962C8B-B14F-4D97-AF65-F5344CB8AC3E}">
        <p14:creationId xmlns:p14="http://schemas.microsoft.com/office/powerpoint/2010/main" val="934969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redsun_title"/>
          <p:cNvPicPr>
            <a:picLocks noChangeAspect="1" noChangeArrowheads="1"/>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272387" name="Rectangle 3"/>
          <p:cNvSpPr>
            <a:spLocks noGrp="1" noChangeArrowheads="1"/>
          </p:cNvSpPr>
          <p:nvPr>
            <p:ph type="ctrTitle"/>
          </p:nvPr>
        </p:nvSpPr>
        <p:spPr>
          <a:xfrm>
            <a:off x="1600200" y="1066800"/>
            <a:ext cx="6096000" cy="1879600"/>
          </a:xfrm>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sz="5400"/>
            </a:lvl1pPr>
          </a:lstStyle>
          <a:p>
            <a:pPr lvl="0"/>
            <a:r>
              <a:rPr lang="en-US" noProof="0" smtClean="0"/>
              <a:t>Click to edit Master title style</a:t>
            </a:r>
          </a:p>
        </p:txBody>
      </p:sp>
      <p:sp>
        <p:nvSpPr>
          <p:cNvPr id="272388" name="Rectangle 4"/>
          <p:cNvSpPr>
            <a:spLocks noGrp="1" noChangeArrowheads="1"/>
          </p:cNvSpPr>
          <p:nvPr>
            <p:ph type="subTitle" idx="1"/>
          </p:nvPr>
        </p:nvSpPr>
        <p:spPr>
          <a:xfrm>
            <a:off x="1682750" y="4076700"/>
            <a:ext cx="5861050" cy="1257300"/>
          </a:xfrm>
        </p:spPr>
        <p:txBody>
          <a:bodyPr/>
          <a:lstStyle>
            <a:lvl1pPr marL="0" indent="0" algn="ctr">
              <a:buFont typeface="Wingdings" pitchFamily="2" charset="2"/>
              <a:buNone/>
              <a:defRPr>
                <a:solidFill>
                  <a:srgbClr val="F9C6C1"/>
                </a:solidFill>
              </a:defRPr>
            </a:lvl1pPr>
          </a:lstStyle>
          <a:p>
            <a:pPr lvl="0"/>
            <a:r>
              <a:rPr lang="en-US" noProof="0" smtClean="0"/>
              <a:t>Click to edit Master subtitle style</a:t>
            </a:r>
          </a:p>
        </p:txBody>
      </p:sp>
      <p:sp>
        <p:nvSpPr>
          <p:cNvPr id="5" name="Rectangle 5"/>
          <p:cNvSpPr>
            <a:spLocks noGrp="1" noChangeArrowheads="1"/>
          </p:cNvSpPr>
          <p:nvPr>
            <p:ph type="dt" sz="half"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defRPr>
            </a:lvl1pPr>
          </a:lstStyle>
          <a:p>
            <a:pPr>
              <a:defRPr/>
            </a:pPr>
            <a:endParaRPr lang="en-US"/>
          </a:p>
        </p:txBody>
      </p:sp>
      <p:sp>
        <p:nvSpPr>
          <p:cNvPr id="7" name="Rectangle 7"/>
          <p:cNvSpPr>
            <a:spLocks noGrp="1" noChangeArrowheads="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defRPr>
            </a:lvl1pPr>
          </a:lstStyle>
          <a:p>
            <a:pPr>
              <a:defRPr/>
            </a:pPr>
            <a:fld id="{EF901527-C10D-4341-8681-50EE3D14C1F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6861EE-E329-4E28-950D-7E2147A609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A7335D-6573-40E6-B2E0-EAB370F1868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A7BD7-EC5B-492F-8233-AEF9486A80F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43E3C7-17E4-4052-890E-7279922E29A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22942-DD3A-4263-873F-8C32D550699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AFD66E-F576-4C03-BF3F-CD5D329D7F2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0710D3-396A-435C-8618-FC45D102C75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867DED-7084-49FD-908C-E869205769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0EB40C-26EA-4E40-A9DF-B5ABECA8710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FD9CDE-F74C-4EB8-A97D-189B7612667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1066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endParaRPr lang="en-US" smtClean="0"/>
          </a:p>
        </p:txBody>
      </p:sp>
      <p:sp>
        <p:nvSpPr>
          <p:cNvPr id="271364"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9E1E10"/>
                </a:solidFill>
                <a:effectLst/>
                <a:latin typeface="Arial" charset="0"/>
              </a:defRPr>
            </a:lvl1pPr>
          </a:lstStyle>
          <a:p>
            <a:pPr>
              <a:defRPr/>
            </a:pPr>
            <a:endParaRPr lang="en-US"/>
          </a:p>
        </p:txBody>
      </p:sp>
      <p:sp>
        <p:nvSpPr>
          <p:cNvPr id="271365"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9E1E10"/>
                </a:solidFill>
                <a:effectLst/>
                <a:latin typeface="Arial" charset="0"/>
              </a:defRPr>
            </a:lvl1pPr>
          </a:lstStyle>
          <a:p>
            <a:pPr>
              <a:defRPr/>
            </a:pPr>
            <a:endParaRPr lang="en-US"/>
          </a:p>
        </p:txBody>
      </p:sp>
      <p:sp>
        <p:nvSpPr>
          <p:cNvPr id="271366"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9E1E10"/>
                </a:solidFill>
                <a:effectLst/>
                <a:latin typeface="Arial" charset="0"/>
              </a:defRPr>
            </a:lvl1pPr>
          </a:lstStyle>
          <a:p>
            <a:pPr>
              <a:defRPr/>
            </a:pPr>
            <a:fld id="{33CA0CA5-DB86-4A3E-ACEF-D994612CCCD1}" type="slidenum">
              <a:rPr lang="en-US"/>
              <a:pPr>
                <a:defRPr/>
              </a:pPr>
              <a:t>‹#›</a:t>
            </a:fld>
            <a:endParaRPr lang="en-US"/>
          </a:p>
        </p:txBody>
      </p:sp>
      <p:sp>
        <p:nvSpPr>
          <p:cNvPr id="103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endParaRPr lang="en-US">
              <a:effectLst/>
            </a:endParaRPr>
          </a:p>
        </p:txBody>
      </p:sp>
    </p:spTree>
  </p:cSld>
  <p:clrMap bg1="lt1" tx1="dk1" bg2="lt2" tx2="dk2" accent1="accent1" accent2="accent2" accent3="accent3" accent4="accent4" accent5="accent5" accent6="accent6" hlink="hlink" folHlink="folHlink"/>
  <p:sldLayoutIdLst>
    <p:sldLayoutId id="2147483692"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4400" b="1">
          <a:solidFill>
            <a:srgbClr val="FFD661"/>
          </a:solidFill>
          <a:latin typeface="+mj-lt"/>
          <a:ea typeface="+mj-ea"/>
          <a:cs typeface="+mj-cs"/>
        </a:defRPr>
      </a:lvl1pPr>
      <a:lvl2pPr algn="ctr" rtl="0" eaLnBrk="0" fontAlgn="base" hangingPunct="0">
        <a:spcBef>
          <a:spcPct val="0"/>
        </a:spcBef>
        <a:spcAft>
          <a:spcPct val="0"/>
        </a:spcAft>
        <a:defRPr sz="4400" b="1">
          <a:solidFill>
            <a:srgbClr val="FFD661"/>
          </a:solidFill>
          <a:latin typeface="OrientNarrow" pitchFamily="2" charset="0"/>
        </a:defRPr>
      </a:lvl2pPr>
      <a:lvl3pPr algn="ctr" rtl="0" eaLnBrk="0" fontAlgn="base" hangingPunct="0">
        <a:spcBef>
          <a:spcPct val="0"/>
        </a:spcBef>
        <a:spcAft>
          <a:spcPct val="0"/>
        </a:spcAft>
        <a:defRPr sz="4400" b="1">
          <a:solidFill>
            <a:srgbClr val="FFD661"/>
          </a:solidFill>
          <a:latin typeface="OrientNarrow" pitchFamily="2" charset="0"/>
        </a:defRPr>
      </a:lvl3pPr>
      <a:lvl4pPr algn="ctr" rtl="0" eaLnBrk="0" fontAlgn="base" hangingPunct="0">
        <a:spcBef>
          <a:spcPct val="0"/>
        </a:spcBef>
        <a:spcAft>
          <a:spcPct val="0"/>
        </a:spcAft>
        <a:defRPr sz="4400" b="1">
          <a:solidFill>
            <a:srgbClr val="FFD661"/>
          </a:solidFill>
          <a:latin typeface="OrientNarrow" pitchFamily="2" charset="0"/>
        </a:defRPr>
      </a:lvl4pPr>
      <a:lvl5pPr algn="ctr" rtl="0" eaLnBrk="0" fontAlgn="base" hangingPunct="0">
        <a:spcBef>
          <a:spcPct val="0"/>
        </a:spcBef>
        <a:spcAft>
          <a:spcPct val="0"/>
        </a:spcAft>
        <a:defRPr sz="4400" b="1">
          <a:solidFill>
            <a:srgbClr val="FFD661"/>
          </a:solidFill>
          <a:latin typeface="OrientNarrow" pitchFamily="2" charset="0"/>
        </a:defRPr>
      </a:lvl5pPr>
      <a:lvl6pPr marL="457200" algn="ctr" rtl="0" fontAlgn="base">
        <a:spcBef>
          <a:spcPct val="0"/>
        </a:spcBef>
        <a:spcAft>
          <a:spcPct val="0"/>
        </a:spcAft>
        <a:defRPr sz="4400" b="1">
          <a:solidFill>
            <a:srgbClr val="FFD661"/>
          </a:solidFill>
          <a:latin typeface="OrientNarrow" pitchFamily="2" charset="0"/>
        </a:defRPr>
      </a:lvl6pPr>
      <a:lvl7pPr marL="914400" algn="ctr" rtl="0" fontAlgn="base">
        <a:spcBef>
          <a:spcPct val="0"/>
        </a:spcBef>
        <a:spcAft>
          <a:spcPct val="0"/>
        </a:spcAft>
        <a:defRPr sz="4400" b="1">
          <a:solidFill>
            <a:srgbClr val="FFD661"/>
          </a:solidFill>
          <a:latin typeface="OrientNarrow" pitchFamily="2" charset="0"/>
        </a:defRPr>
      </a:lvl7pPr>
      <a:lvl8pPr marL="1371600" algn="ctr" rtl="0" fontAlgn="base">
        <a:spcBef>
          <a:spcPct val="0"/>
        </a:spcBef>
        <a:spcAft>
          <a:spcPct val="0"/>
        </a:spcAft>
        <a:defRPr sz="4400" b="1">
          <a:solidFill>
            <a:srgbClr val="FFD661"/>
          </a:solidFill>
          <a:latin typeface="OrientNarrow" pitchFamily="2" charset="0"/>
        </a:defRPr>
      </a:lvl8pPr>
      <a:lvl9pPr marL="1828800" algn="ctr" rtl="0" fontAlgn="base">
        <a:spcBef>
          <a:spcPct val="0"/>
        </a:spcBef>
        <a:spcAft>
          <a:spcPct val="0"/>
        </a:spcAft>
        <a:defRPr sz="4400" b="1">
          <a:solidFill>
            <a:srgbClr val="FFD661"/>
          </a:solidFill>
          <a:latin typeface="OrientNarrow" pitchFamily="2" charset="0"/>
        </a:defRPr>
      </a:lvl9pPr>
    </p:titleStyle>
    <p:bodyStyle>
      <a:lvl1pPr marL="342900" indent="-342900" algn="l" rtl="0" eaLnBrk="0" fontAlgn="base" hangingPunct="0">
        <a:spcBef>
          <a:spcPct val="20000"/>
        </a:spcBef>
        <a:spcAft>
          <a:spcPct val="0"/>
        </a:spcAft>
        <a:buClr>
          <a:srgbClr val="FF0000"/>
        </a:buClr>
        <a:buSzPct val="90000"/>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9900"/>
        </a:buClr>
        <a:buSzPct val="80000"/>
        <a:buFont typeface="Wingdings" pitchFamily="2" charset="2"/>
        <a:buChar char="Ø"/>
        <a:defRPr sz="2400" b="1">
          <a:solidFill>
            <a:schemeClr val="tx1"/>
          </a:solidFill>
          <a:latin typeface="+mn-lt"/>
        </a:defRPr>
      </a:lvl2pPr>
      <a:lvl3pPr marL="1143000" indent="-228600" algn="l" rtl="0" eaLnBrk="0" fontAlgn="base" hangingPunct="0">
        <a:spcBef>
          <a:spcPct val="20000"/>
        </a:spcBef>
        <a:spcAft>
          <a:spcPct val="0"/>
        </a:spcAft>
        <a:buClr>
          <a:srgbClr val="009900"/>
        </a:buClr>
        <a:buSzPct val="110000"/>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defRPr sz="2000">
          <a:solidFill>
            <a:srgbClr val="9E1E10"/>
          </a:solidFill>
          <a:latin typeface="Arial" charset="0"/>
        </a:defRPr>
      </a:lvl4pPr>
      <a:lvl5pPr marL="2057400" indent="-228600" algn="l" rtl="0" eaLnBrk="0" fontAlgn="base" hangingPunct="0">
        <a:spcBef>
          <a:spcPct val="20000"/>
        </a:spcBef>
        <a:spcAft>
          <a:spcPct val="0"/>
        </a:spcAft>
        <a:buChar char="»"/>
        <a:defRPr sz="2000">
          <a:solidFill>
            <a:srgbClr val="9E1E10"/>
          </a:solidFill>
          <a:latin typeface="Arial" charset="0"/>
        </a:defRPr>
      </a:lvl5pPr>
      <a:lvl6pPr marL="2514600" indent="-228600" algn="l" rtl="0" fontAlgn="base">
        <a:spcBef>
          <a:spcPct val="20000"/>
        </a:spcBef>
        <a:spcAft>
          <a:spcPct val="0"/>
        </a:spcAft>
        <a:buChar char="»"/>
        <a:defRPr sz="2000">
          <a:solidFill>
            <a:srgbClr val="9E1E10"/>
          </a:solidFill>
          <a:latin typeface="Arial" charset="0"/>
        </a:defRPr>
      </a:lvl6pPr>
      <a:lvl7pPr marL="2971800" indent="-228600" algn="l" rtl="0" fontAlgn="base">
        <a:spcBef>
          <a:spcPct val="20000"/>
        </a:spcBef>
        <a:spcAft>
          <a:spcPct val="0"/>
        </a:spcAft>
        <a:buChar char="»"/>
        <a:defRPr sz="2000">
          <a:solidFill>
            <a:srgbClr val="9E1E10"/>
          </a:solidFill>
          <a:latin typeface="Arial" charset="0"/>
        </a:defRPr>
      </a:lvl7pPr>
      <a:lvl8pPr marL="3429000" indent="-228600" algn="l" rtl="0" fontAlgn="base">
        <a:spcBef>
          <a:spcPct val="20000"/>
        </a:spcBef>
        <a:spcAft>
          <a:spcPct val="0"/>
        </a:spcAft>
        <a:buChar char="»"/>
        <a:defRPr sz="2000">
          <a:solidFill>
            <a:srgbClr val="9E1E10"/>
          </a:solidFill>
          <a:latin typeface="Arial" charset="0"/>
        </a:defRPr>
      </a:lvl8pPr>
      <a:lvl9pPr marL="3886200" indent="-228600" algn="l" rtl="0" fontAlgn="base">
        <a:spcBef>
          <a:spcPct val="20000"/>
        </a:spcBef>
        <a:spcAft>
          <a:spcPct val="0"/>
        </a:spcAft>
        <a:buChar char="»"/>
        <a:defRPr sz="2000">
          <a:solidFill>
            <a:srgbClr val="9E1E10"/>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p:txBody>
          <a:bodyPr/>
          <a:lstStyle/>
          <a:p>
            <a:pPr eaLnBrk="1" hangingPunct="1"/>
            <a:r>
              <a:rPr lang="en-US" dirty="0" smtClean="0"/>
              <a:t>The </a:t>
            </a:r>
            <a:r>
              <a:rPr lang="en-US" sz="6000" dirty="0" smtClean="0"/>
              <a:t>Mongols</a:t>
            </a:r>
          </a:p>
        </p:txBody>
      </p:sp>
      <p:sp>
        <p:nvSpPr>
          <p:cNvPr id="3075" name="Rectangle 5"/>
          <p:cNvSpPr>
            <a:spLocks noGrp="1" noChangeArrowheads="1"/>
          </p:cNvSpPr>
          <p:nvPr>
            <p:ph type="subTitle" idx="1"/>
          </p:nvPr>
        </p:nvSpPr>
        <p:spPr>
          <a:xfrm>
            <a:off x="1682750" y="2895600"/>
            <a:ext cx="5861050" cy="1676400"/>
          </a:xfrm>
        </p:spPr>
        <p:txBody>
          <a:bodyPr/>
          <a:lstStyle/>
          <a:p>
            <a:pPr eaLnBrk="1" hangingPunct="1"/>
            <a:r>
              <a:rPr lang="en-US" sz="3200" smtClean="0"/>
              <a:t>Barbarians or Men of the People and Trade Facilitators?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t>Quotes…</a:t>
            </a:r>
          </a:p>
        </p:txBody>
      </p:sp>
      <p:sp>
        <p:nvSpPr>
          <p:cNvPr id="14339" name="Content Placeholder 2"/>
          <p:cNvSpPr>
            <a:spLocks noGrp="1"/>
          </p:cNvSpPr>
          <p:nvPr>
            <p:ph idx="1"/>
          </p:nvPr>
        </p:nvSpPr>
        <p:spPr>
          <a:xfrm>
            <a:off x="304800" y="1905000"/>
            <a:ext cx="8839200" cy="4876800"/>
          </a:xfrm>
        </p:spPr>
        <p:txBody>
          <a:bodyPr/>
          <a:lstStyle/>
          <a:p>
            <a:pPr eaLnBrk="1" hangingPunct="1"/>
            <a:r>
              <a:rPr lang="en-US" sz="2400" b="0" dirty="0" smtClean="0">
                <a:solidFill>
                  <a:srgbClr val="FF0000"/>
                </a:solidFill>
              </a:rPr>
              <a:t>“With Heaven's aid I have conquered for you a huge empire. But my life was too short to achieve the conquest of the world. That task is left for you”</a:t>
            </a:r>
          </a:p>
          <a:p>
            <a:pPr eaLnBrk="1" hangingPunct="1"/>
            <a:r>
              <a:rPr lang="en-US" sz="2400" b="0" dirty="0" smtClean="0">
                <a:solidFill>
                  <a:srgbClr val="7030A0"/>
                </a:solidFill>
              </a:rPr>
              <a:t>“I am the punishment of God...If you had not committed great sins, God would not have sent a punishment like me upon you.”</a:t>
            </a:r>
          </a:p>
          <a:p>
            <a:pPr eaLnBrk="1" hangingPunct="1"/>
            <a:r>
              <a:rPr lang="en-US" sz="2400" b="0" dirty="0" smtClean="0">
                <a:solidFill>
                  <a:srgbClr val="009900"/>
                </a:solidFill>
              </a:rPr>
              <a:t>“The greatest happiness is to scatter your enemy, to drive him before you, to see his cities reduced to ashes, to see those who love him shrouded in tears, and to gather into your bosom his wives and daughters.”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Building the Mongol War Machine</a:t>
            </a:r>
          </a:p>
        </p:txBody>
      </p:sp>
      <p:sp>
        <p:nvSpPr>
          <p:cNvPr id="16387" name="Content Placeholder 2"/>
          <p:cNvSpPr>
            <a:spLocks noGrp="1"/>
          </p:cNvSpPr>
          <p:nvPr>
            <p:ph idx="1"/>
          </p:nvPr>
        </p:nvSpPr>
        <p:spPr>
          <a:xfrm>
            <a:off x="381000" y="1752600"/>
            <a:ext cx="4419600" cy="4876800"/>
          </a:xfrm>
        </p:spPr>
        <p:txBody>
          <a:bodyPr/>
          <a:lstStyle/>
          <a:p>
            <a:pPr marL="342900" lvl="1" indent="-342900" eaLnBrk="1" hangingPunct="1">
              <a:buClr>
                <a:srgbClr val="FF0000"/>
              </a:buClr>
              <a:buSzPct val="90000"/>
              <a:buFont typeface="Wingdings" pitchFamily="2" charset="2"/>
              <a:buChar char="v"/>
            </a:pPr>
            <a:r>
              <a:rPr lang="en-US" sz="1800" b="0" dirty="0" smtClean="0"/>
              <a:t>Mongols were trained from youth not only to ride, but to hunt</a:t>
            </a:r>
          </a:p>
          <a:p>
            <a:pPr marL="742950" lvl="2" indent="-342900" eaLnBrk="1" hangingPunct="1">
              <a:buClr>
                <a:srgbClr val="FF0000"/>
              </a:buClr>
              <a:buSzPct val="90000"/>
              <a:buFont typeface="Wingdings" pitchFamily="2" charset="2"/>
              <a:buChar char="v"/>
            </a:pPr>
            <a:r>
              <a:rPr lang="en-US" sz="1800" b="0" dirty="0" smtClean="0"/>
              <a:t>Physically tough, mobile, and accustomed to killing and death</a:t>
            </a:r>
          </a:p>
          <a:p>
            <a:pPr marL="342900" lvl="1" indent="-342900" eaLnBrk="1" hangingPunct="1">
              <a:buClr>
                <a:srgbClr val="FF0000"/>
              </a:buClr>
              <a:buSzPct val="90000"/>
              <a:buFont typeface="Wingdings" pitchFamily="2" charset="2"/>
              <a:buChar char="v"/>
            </a:pPr>
            <a:r>
              <a:rPr lang="en-US" sz="1800" b="0" dirty="0" smtClean="0"/>
              <a:t>Variety of weapons</a:t>
            </a:r>
          </a:p>
          <a:p>
            <a:pPr marL="742950" lvl="2" indent="-342900" eaLnBrk="1" hangingPunct="1">
              <a:buClr>
                <a:srgbClr val="FF0000"/>
              </a:buClr>
              <a:buSzPct val="90000"/>
              <a:buFont typeface="Wingdings" pitchFamily="2" charset="2"/>
              <a:buChar char="v"/>
            </a:pPr>
            <a:r>
              <a:rPr lang="en-US" sz="1800" b="0" dirty="0" smtClean="0"/>
              <a:t>Lances, hatchets, and iron maces</a:t>
            </a:r>
          </a:p>
          <a:p>
            <a:pPr marL="342900" lvl="1" indent="-342900" eaLnBrk="1" hangingPunct="1">
              <a:buClr>
                <a:srgbClr val="FF0000"/>
              </a:buClr>
              <a:buSzPct val="90000"/>
              <a:buFont typeface="Wingdings" pitchFamily="2" charset="2"/>
              <a:buChar char="v"/>
            </a:pPr>
            <a:r>
              <a:rPr lang="en-US" sz="1800" b="0" dirty="0" smtClean="0"/>
              <a:t>Mongol warriors were not only excellent horsemen but also accomplished archers </a:t>
            </a:r>
          </a:p>
          <a:p>
            <a:pPr marL="742950" lvl="2" indent="-342900" eaLnBrk="1" hangingPunct="1">
              <a:buClr>
                <a:srgbClr val="FF0000"/>
              </a:buClr>
              <a:buSzPct val="90000"/>
              <a:buFont typeface="Wingdings" pitchFamily="2" charset="2"/>
              <a:buChar char="v"/>
            </a:pPr>
            <a:r>
              <a:rPr lang="en-US" sz="1800" b="0" dirty="0" smtClean="0"/>
              <a:t>Could hit enemy soldiers as distant as 400 yards </a:t>
            </a:r>
          </a:p>
          <a:p>
            <a:pPr marL="742950" lvl="2" indent="-342900" eaLnBrk="1" hangingPunct="1">
              <a:buClr>
                <a:srgbClr val="FF0000"/>
              </a:buClr>
              <a:buSzPct val="90000"/>
              <a:buFont typeface="Wingdings" pitchFamily="2" charset="2"/>
              <a:buChar char="v"/>
            </a:pPr>
            <a:r>
              <a:rPr lang="en-US" sz="1800" b="0" dirty="0" smtClean="0"/>
              <a:t>Ride 80-90 miles per day</a:t>
            </a:r>
          </a:p>
          <a:p>
            <a:pPr marL="742950" lvl="2" indent="-342900" eaLnBrk="1" hangingPunct="1">
              <a:buClr>
                <a:srgbClr val="FF0000"/>
              </a:buClr>
              <a:buSzPct val="90000"/>
              <a:buFont typeface="Wingdings" pitchFamily="2" charset="2"/>
              <a:buChar char="v"/>
            </a:pPr>
            <a:r>
              <a:rPr lang="en-US" sz="1800" b="0" dirty="0" smtClean="0"/>
              <a:t>Ride standing up on stirrups</a:t>
            </a:r>
          </a:p>
          <a:p>
            <a:pPr eaLnBrk="1" hangingPunct="1"/>
            <a:endParaRPr lang="en-US" sz="1800" b="0" dirty="0" smtClean="0"/>
          </a:p>
        </p:txBody>
      </p:sp>
      <p:pic>
        <p:nvPicPr>
          <p:cNvPr id="2" name="Picture 1"/>
          <p:cNvPicPr>
            <a:picLocks noChangeAspect="1"/>
          </p:cNvPicPr>
          <p:nvPr/>
        </p:nvPicPr>
        <p:blipFill>
          <a:blip r:embed="rId2"/>
          <a:stretch>
            <a:fillRect/>
          </a:stretch>
        </p:blipFill>
        <p:spPr>
          <a:xfrm>
            <a:off x="5334000" y="1581150"/>
            <a:ext cx="3482240" cy="48577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524000"/>
            <a:ext cx="4648200" cy="4267200"/>
          </a:xfrm>
        </p:spPr>
        <p:txBody>
          <a:bodyPr/>
          <a:lstStyle/>
          <a:p>
            <a:r>
              <a:rPr lang="en-US" sz="2000" b="0" dirty="0" smtClean="0"/>
              <a:t>Military strategy</a:t>
            </a:r>
          </a:p>
          <a:p>
            <a:pPr lvl="1"/>
            <a:r>
              <a:rPr lang="en-US" sz="2000" b="0" dirty="0" smtClean="0"/>
              <a:t>strike before enemies had prepared their defenses </a:t>
            </a:r>
          </a:p>
          <a:p>
            <a:pPr lvl="1"/>
            <a:r>
              <a:rPr lang="en-US" sz="2000" b="0" dirty="0" smtClean="0"/>
              <a:t>hit unanticipated targets </a:t>
            </a:r>
          </a:p>
          <a:p>
            <a:pPr lvl="1"/>
            <a:r>
              <a:rPr lang="en-US" sz="2000" b="0" dirty="0" smtClean="0"/>
              <a:t>retreat back to the steppes after suffering temporary loses</a:t>
            </a:r>
            <a:r>
              <a:rPr lang="en-US" sz="2000" b="0" dirty="0"/>
              <a:t> </a:t>
            </a:r>
            <a:r>
              <a:rPr lang="en-US" sz="2000" b="0" dirty="0" smtClean="0"/>
              <a:t>(fake retreat) </a:t>
            </a:r>
          </a:p>
          <a:p>
            <a:pPr lvl="1"/>
            <a:r>
              <a:rPr lang="en-US" sz="2000" b="0" dirty="0" smtClean="0"/>
              <a:t>suddenly reappear </a:t>
            </a:r>
          </a:p>
          <a:p>
            <a:r>
              <a:rPr lang="en-US" sz="2000" b="0" dirty="0" err="1" smtClean="0"/>
              <a:t>Chingiss</a:t>
            </a:r>
            <a:r>
              <a:rPr lang="en-US" sz="2000" b="0" dirty="0" smtClean="0"/>
              <a:t> Khan and his many subordinate commanders brought organization, discipline, and unity of command.</a:t>
            </a:r>
          </a:p>
          <a:p>
            <a:pPr lvl="1"/>
            <a:r>
              <a:rPr lang="en-US" sz="2000" b="0" dirty="0" smtClean="0"/>
              <a:t>Problems between clans were put aside</a:t>
            </a:r>
          </a:p>
          <a:p>
            <a:pPr lvl="1"/>
            <a:r>
              <a:rPr lang="en-US" sz="2000" b="0" dirty="0" smtClean="0"/>
              <a:t>Focus on conquest and tribute</a:t>
            </a:r>
            <a:endParaRPr lang="en-US" sz="2000" b="0" dirty="0"/>
          </a:p>
        </p:txBody>
      </p:sp>
      <p:pic>
        <p:nvPicPr>
          <p:cNvPr id="1026" name="Picture 2" descr="rrbsrth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048000"/>
            <a:ext cx="3914775" cy="2552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1371600"/>
            <a:ext cx="8915400" cy="4267200"/>
          </a:xfrm>
        </p:spPr>
        <p:txBody>
          <a:bodyPr/>
          <a:lstStyle/>
          <a:p>
            <a:pPr marL="342900" lvl="1" indent="-342900" eaLnBrk="1" hangingPunct="1">
              <a:buClr>
                <a:srgbClr val="FF0000"/>
              </a:buClr>
              <a:buSzPct val="90000"/>
              <a:buFont typeface="Wingdings" pitchFamily="2" charset="2"/>
              <a:buChar char="v"/>
            </a:pPr>
            <a:r>
              <a:rPr lang="en-US" sz="1800" b="0" dirty="0" smtClean="0"/>
              <a:t>Reorganized the tribal armies into units called </a:t>
            </a:r>
            <a:r>
              <a:rPr lang="en-US" sz="1800" b="0" dirty="0" err="1" smtClean="0"/>
              <a:t>tumens</a:t>
            </a:r>
            <a:r>
              <a:rPr lang="en-US" sz="1800" b="0" dirty="0" smtClean="0"/>
              <a:t> with 10,000 men. </a:t>
            </a:r>
          </a:p>
          <a:p>
            <a:pPr marL="742950" lvl="2" indent="-342900" eaLnBrk="1" hangingPunct="1">
              <a:buClr>
                <a:srgbClr val="FF0000"/>
              </a:buClr>
              <a:buSzPct val="90000"/>
              <a:buFont typeface="Wingdings" pitchFamily="2" charset="2"/>
              <a:buChar char="v"/>
            </a:pPr>
            <a:r>
              <a:rPr lang="en-US" sz="1800" b="0" dirty="0" smtClean="0"/>
              <a:t>Divided further into 1000,100,10 warriors</a:t>
            </a:r>
          </a:p>
          <a:p>
            <a:pPr marL="742950" lvl="2" indent="-342900" eaLnBrk="1" hangingPunct="1">
              <a:buClr>
                <a:srgbClr val="FF0000"/>
              </a:buClr>
              <a:buSzPct val="90000"/>
              <a:buFont typeface="Wingdings" pitchFamily="2" charset="2"/>
              <a:buChar char="v"/>
            </a:pPr>
            <a:r>
              <a:rPr lang="en-US" sz="1800" b="0" dirty="0" smtClean="0"/>
              <a:t>Commanders at each level responsible for training, arming, and disciplining their cavalrymen </a:t>
            </a:r>
          </a:p>
          <a:p>
            <a:pPr marL="342900" lvl="1" indent="-342900" eaLnBrk="1" hangingPunct="1">
              <a:buClr>
                <a:srgbClr val="FF0000"/>
              </a:buClr>
              <a:buSzPct val="90000"/>
              <a:buFont typeface="Wingdings" pitchFamily="2" charset="2"/>
              <a:buChar char="v"/>
            </a:pPr>
            <a:r>
              <a:rPr lang="en-US" sz="1800" b="0" dirty="0" smtClean="0"/>
              <a:t>Separate messenger force</a:t>
            </a:r>
          </a:p>
          <a:p>
            <a:pPr marL="742950" lvl="2" indent="-342900" eaLnBrk="1" hangingPunct="1">
              <a:buClr>
                <a:srgbClr val="FF0000"/>
              </a:buClr>
              <a:buSzPct val="90000"/>
              <a:buFont typeface="Wingdings" pitchFamily="2" charset="2"/>
              <a:buChar char="v"/>
            </a:pPr>
            <a:r>
              <a:rPr lang="en-US" sz="1800" b="0" dirty="0" smtClean="0"/>
              <a:t>Carry urgent messages between the </a:t>
            </a:r>
            <a:r>
              <a:rPr lang="en-US" sz="1800" b="0" dirty="0" err="1" smtClean="0"/>
              <a:t>Khagan</a:t>
            </a:r>
            <a:r>
              <a:rPr lang="en-US" sz="1800" b="0" dirty="0" smtClean="0"/>
              <a:t> and commanders</a:t>
            </a:r>
          </a:p>
          <a:p>
            <a:pPr marL="342900" lvl="1" indent="-342900" eaLnBrk="1" hangingPunct="1">
              <a:buClr>
                <a:srgbClr val="FF0000"/>
              </a:buClr>
              <a:buSzPct val="90000"/>
              <a:buFont typeface="Wingdings" pitchFamily="2" charset="2"/>
              <a:buChar char="v"/>
            </a:pPr>
            <a:r>
              <a:rPr lang="en-US" sz="1800" b="0" dirty="0" smtClean="0"/>
              <a:t>Formal code</a:t>
            </a:r>
          </a:p>
          <a:p>
            <a:pPr marL="742950" lvl="2" indent="-342900" eaLnBrk="1" hangingPunct="1">
              <a:buClr>
                <a:srgbClr val="FF0000"/>
              </a:buClr>
              <a:buSzPct val="90000"/>
              <a:buFont typeface="Wingdings" pitchFamily="2" charset="2"/>
              <a:buChar char="v"/>
            </a:pPr>
            <a:r>
              <a:rPr lang="en-US" sz="1800" b="0" dirty="0" smtClean="0"/>
              <a:t>Severe discipline that mandated death for any soldier who left his unit in battle </a:t>
            </a:r>
          </a:p>
          <a:p>
            <a:pPr marL="342900" lvl="1" indent="-342900" eaLnBrk="1" hangingPunct="1">
              <a:buClr>
                <a:srgbClr val="FF0000"/>
              </a:buClr>
              <a:buSzPct val="90000"/>
              <a:buFont typeface="Wingdings" pitchFamily="2" charset="2"/>
              <a:buChar char="v"/>
            </a:pPr>
            <a:r>
              <a:rPr lang="en-US" sz="1800" b="0" dirty="0" smtClean="0"/>
              <a:t>Created some of the most accurate maps for the time to show location of areas to invade</a:t>
            </a:r>
          </a:p>
          <a:p>
            <a:pPr marL="342900" lvl="1" indent="-342900" eaLnBrk="1" hangingPunct="1">
              <a:buClr>
                <a:srgbClr val="FF0000"/>
              </a:buClr>
              <a:buSzPct val="90000"/>
              <a:buFont typeface="Wingdings" pitchFamily="2" charset="2"/>
              <a:buChar char="v"/>
            </a:pPr>
            <a:r>
              <a:rPr lang="en-US" sz="1800" b="0" dirty="0" smtClean="0"/>
              <a:t>New weapons</a:t>
            </a:r>
          </a:p>
          <a:p>
            <a:pPr marL="742950" lvl="2" indent="-342900" eaLnBrk="1" hangingPunct="1">
              <a:buClr>
                <a:srgbClr val="FF0000"/>
              </a:buClr>
              <a:buSzPct val="90000"/>
              <a:buFont typeface="Wingdings" pitchFamily="2" charset="2"/>
              <a:buChar char="v"/>
            </a:pPr>
            <a:r>
              <a:rPr lang="en-US" sz="1800" b="0" dirty="0" smtClean="0"/>
              <a:t>Variety of flaming and exploding arrows</a:t>
            </a:r>
          </a:p>
          <a:p>
            <a:pPr marL="742950" lvl="2" indent="-342900" eaLnBrk="1" hangingPunct="1">
              <a:buClr>
                <a:srgbClr val="FF0000"/>
              </a:buClr>
              <a:buSzPct val="90000"/>
              <a:buFont typeface="Wingdings" pitchFamily="2" charset="2"/>
              <a:buChar char="v"/>
            </a:pPr>
            <a:r>
              <a:rPr lang="en-US" sz="1800" b="0" dirty="0" smtClean="0"/>
              <a:t>Gunpowder projectiles</a:t>
            </a:r>
          </a:p>
          <a:p>
            <a:pPr marL="742950" lvl="2" indent="-342900" eaLnBrk="1" hangingPunct="1">
              <a:buClr>
                <a:srgbClr val="FF0000"/>
              </a:buClr>
              <a:buSzPct val="90000"/>
              <a:buFont typeface="Wingdings" pitchFamily="2" charset="2"/>
              <a:buChar char="v"/>
            </a:pPr>
            <a:r>
              <a:rPr lang="en-US" sz="1800" b="0" dirty="0" smtClean="0"/>
              <a:t>Bronze cannons</a:t>
            </a:r>
            <a:endParaRPr lang="en-US" sz="1400" b="0" dirty="0" smtClean="0"/>
          </a:p>
          <a:p>
            <a:pPr marL="342900" lvl="1" indent="-342900" eaLnBrk="1" hangingPunct="1">
              <a:buClr>
                <a:srgbClr val="FF0000"/>
              </a:buClr>
              <a:buSzPct val="90000"/>
              <a:buFont typeface="Wingdings" pitchFamily="2" charset="2"/>
              <a:buChar char="v"/>
            </a:pPr>
            <a:r>
              <a:rPr lang="en-US" sz="1800" b="0" u="sng" dirty="0" smtClean="0"/>
              <a:t>13</a:t>
            </a:r>
            <a:r>
              <a:rPr lang="en-US" sz="1800" b="0" u="sng" baseline="30000" dirty="0" smtClean="0"/>
              <a:t>th</a:t>
            </a:r>
            <a:r>
              <a:rPr lang="en-US" sz="1800" b="0" u="sng" dirty="0" smtClean="0"/>
              <a:t> century – Mongol forces are the best armed, best trained, and most experienced, disciplined, and mobile soldiers in the world</a:t>
            </a:r>
          </a:p>
          <a:p>
            <a:endParaRPr lang="en-US" sz="2000" b="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76200"/>
            <a:ext cx="8229600" cy="1066800"/>
          </a:xfrm>
        </p:spPr>
        <p:txBody>
          <a:bodyPr/>
          <a:lstStyle/>
          <a:p>
            <a:pPr eaLnBrk="1" hangingPunct="1"/>
            <a:r>
              <a:rPr lang="en-US" dirty="0" smtClean="0"/>
              <a:t>Conquest: The Mongol Empire under </a:t>
            </a:r>
            <a:r>
              <a:rPr lang="en-US" dirty="0" err="1" smtClean="0"/>
              <a:t>Chinggis</a:t>
            </a:r>
            <a:r>
              <a:rPr lang="en-US" dirty="0" smtClean="0"/>
              <a:t> Khan</a:t>
            </a:r>
          </a:p>
        </p:txBody>
      </p:sp>
      <p:sp>
        <p:nvSpPr>
          <p:cNvPr id="21507" name="Content Placeholder 2"/>
          <p:cNvSpPr>
            <a:spLocks noGrp="1"/>
          </p:cNvSpPr>
          <p:nvPr>
            <p:ph idx="1"/>
          </p:nvPr>
        </p:nvSpPr>
        <p:spPr>
          <a:xfrm>
            <a:off x="0" y="1143000"/>
            <a:ext cx="3733800" cy="5105400"/>
          </a:xfrm>
        </p:spPr>
        <p:txBody>
          <a:bodyPr/>
          <a:lstStyle/>
          <a:p>
            <a:pPr eaLnBrk="1" hangingPunct="1">
              <a:buNone/>
            </a:pPr>
            <a:endParaRPr lang="en-US" dirty="0" smtClean="0"/>
          </a:p>
          <a:p>
            <a:pPr eaLnBrk="1" hangingPunct="1"/>
            <a:r>
              <a:rPr lang="en-US" sz="1800" b="0" dirty="0" err="1" smtClean="0"/>
              <a:t>Chinggis</a:t>
            </a:r>
            <a:r>
              <a:rPr lang="en-US" sz="1800" b="0" dirty="0" smtClean="0"/>
              <a:t> proclaimed </a:t>
            </a:r>
            <a:r>
              <a:rPr lang="en-US" sz="1800" b="0" dirty="0" err="1" smtClean="0"/>
              <a:t>Khagan</a:t>
            </a:r>
            <a:r>
              <a:rPr lang="en-US" sz="1800" b="0" dirty="0" smtClean="0"/>
              <a:t> in 1206 (not even 40 years old)</a:t>
            </a:r>
          </a:p>
          <a:p>
            <a:pPr lvl="1" eaLnBrk="1" hangingPunct="1"/>
            <a:r>
              <a:rPr lang="en-US" sz="1800" b="0" dirty="0" smtClean="0"/>
              <a:t>Supreme ruler of nearly one-half million Mongols </a:t>
            </a:r>
          </a:p>
          <a:p>
            <a:pPr lvl="1" eaLnBrk="1" hangingPunct="1"/>
            <a:r>
              <a:rPr lang="en-US" sz="1800" b="0" dirty="0" smtClean="0"/>
              <a:t>Overlord of 1 to 2 million nomads who had been defeated by his armies</a:t>
            </a:r>
          </a:p>
          <a:p>
            <a:pPr lvl="1" eaLnBrk="1" hangingPunct="1"/>
            <a:r>
              <a:rPr lang="en-US" sz="1800" b="0" dirty="0" smtClean="0"/>
              <a:t>Destiny- warriors born to conquer the known world.</a:t>
            </a:r>
          </a:p>
          <a:p>
            <a:pPr eaLnBrk="1" hangingPunct="1"/>
            <a:r>
              <a:rPr lang="en-US" sz="1800" b="0" dirty="0" smtClean="0"/>
              <a:t>Launched a massive series of assaults in 1207</a:t>
            </a:r>
          </a:p>
          <a:p>
            <a:pPr lvl="1" eaLnBrk="1" hangingPunct="1"/>
            <a:r>
              <a:rPr lang="en-US" sz="1800" b="0" dirty="0" smtClean="0"/>
              <a:t>He defeated the kingdom of Xi Xia in northern China, then attacked the Qin empire of the </a:t>
            </a:r>
            <a:r>
              <a:rPr lang="en-US" sz="1800" b="0" dirty="0" err="1" smtClean="0"/>
              <a:t>Jurchen</a:t>
            </a:r>
            <a:endParaRPr lang="en-US" sz="1800" b="0" dirty="0" smtClean="0"/>
          </a:p>
          <a:p>
            <a:pPr eaLnBrk="1" hangingPunct="1"/>
            <a:endParaRPr lang="en-US" sz="1800" dirty="0" smtClean="0"/>
          </a:p>
        </p:txBody>
      </p:sp>
      <p:pic>
        <p:nvPicPr>
          <p:cNvPr id="2" name="Picture 1"/>
          <p:cNvPicPr>
            <a:picLocks noChangeAspect="1"/>
          </p:cNvPicPr>
          <p:nvPr/>
        </p:nvPicPr>
        <p:blipFill>
          <a:blip r:embed="rId2"/>
          <a:stretch>
            <a:fillRect/>
          </a:stretch>
        </p:blipFill>
        <p:spPr>
          <a:xfrm>
            <a:off x="3847028" y="2206478"/>
            <a:ext cx="5095804" cy="39230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7150" y="1371600"/>
            <a:ext cx="4495800" cy="4267200"/>
          </a:xfrm>
        </p:spPr>
        <p:txBody>
          <a:bodyPr/>
          <a:lstStyle/>
          <a:p>
            <a:r>
              <a:rPr lang="en-US" sz="2000" b="0" dirty="0" smtClean="0"/>
              <a:t>Mongols often spared the lives of famous scholars and artisans</a:t>
            </a:r>
          </a:p>
          <a:p>
            <a:pPr lvl="1"/>
            <a:r>
              <a:rPr lang="en-US" sz="1600" b="0" dirty="0" smtClean="0"/>
              <a:t>Scholars – advisors</a:t>
            </a:r>
          </a:p>
          <a:p>
            <a:pPr lvl="1"/>
            <a:r>
              <a:rPr lang="en-US" sz="1600" b="0" dirty="0" smtClean="0"/>
              <a:t>Artisans – useful skills</a:t>
            </a:r>
          </a:p>
          <a:p>
            <a:r>
              <a:rPr lang="en-US" sz="2000" b="0" dirty="0" smtClean="0"/>
              <a:t>Towns that surrendered without a fight were usually spared, only required to pay tribute</a:t>
            </a:r>
          </a:p>
          <a:p>
            <a:r>
              <a:rPr lang="en-US" sz="2000" b="0" dirty="0" smtClean="0"/>
              <a:t>Towns that fought back were usually sacked once they had been taken</a:t>
            </a:r>
          </a:p>
          <a:p>
            <a:pPr lvl="1"/>
            <a:r>
              <a:rPr lang="en-US" sz="2000" b="0" dirty="0" smtClean="0"/>
              <a:t>Townspeople were slaughtered and sold into slavery; their homes, palaces, mosques, and temples were reduced to rubble</a:t>
            </a:r>
          </a:p>
          <a:p>
            <a:pPr lvl="1">
              <a:buNone/>
            </a:pPr>
            <a:endParaRPr lang="en-US" sz="2000" dirty="0" smtClean="0"/>
          </a:p>
        </p:txBody>
      </p:sp>
      <p:pic>
        <p:nvPicPr>
          <p:cNvPr id="2050" name="Picture 2" descr="File:Bagdad12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7475" y="2514600"/>
            <a:ext cx="4324600" cy="3043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smtClean="0"/>
              <a:t>First Assault on the Islamic World: Conquest of China</a:t>
            </a:r>
          </a:p>
        </p:txBody>
      </p:sp>
      <p:sp>
        <p:nvSpPr>
          <p:cNvPr id="22531" name="Content Placeholder 2"/>
          <p:cNvSpPr>
            <a:spLocks noGrp="1"/>
          </p:cNvSpPr>
          <p:nvPr>
            <p:ph idx="1"/>
          </p:nvPr>
        </p:nvSpPr>
        <p:spPr>
          <a:xfrm>
            <a:off x="228600" y="1752600"/>
            <a:ext cx="3740797" cy="4267200"/>
          </a:xfrm>
        </p:spPr>
        <p:txBody>
          <a:bodyPr/>
          <a:lstStyle/>
          <a:p>
            <a:pPr marL="342900" lvl="1" indent="-342900" eaLnBrk="1" hangingPunct="1">
              <a:buClr>
                <a:srgbClr val="FF0000"/>
              </a:buClr>
              <a:buSzPct val="90000"/>
              <a:buFont typeface="Wingdings" pitchFamily="2" charset="2"/>
              <a:buChar char="v"/>
            </a:pPr>
            <a:r>
              <a:rPr lang="en-US" b="0" dirty="0" smtClean="0"/>
              <a:t>Once Mongols established a foothold in north China and solidified their empire in the steppes, Mongol armies moved westward against the Kara-</a:t>
            </a:r>
            <a:r>
              <a:rPr lang="en-US" b="0" dirty="0" err="1" smtClean="0"/>
              <a:t>Khital</a:t>
            </a:r>
            <a:r>
              <a:rPr lang="en-US" b="0" dirty="0" smtClean="0"/>
              <a:t> Empire</a:t>
            </a:r>
          </a:p>
          <a:p>
            <a:pPr marL="742950" lvl="2" indent="-342900" eaLnBrk="1" hangingPunct="1">
              <a:buClr>
                <a:srgbClr val="FF0000"/>
              </a:buClr>
              <a:buSzPct val="90000"/>
              <a:buFont typeface="Wingdings" pitchFamily="2" charset="2"/>
              <a:buChar char="v"/>
            </a:pPr>
            <a:r>
              <a:rPr lang="en-US" b="0" dirty="0" smtClean="0"/>
              <a:t>Established by Mongolian speaking people</a:t>
            </a:r>
          </a:p>
          <a:p>
            <a:pPr marL="742950" lvl="2" indent="-342900" eaLnBrk="1" hangingPunct="1">
              <a:buClr>
                <a:srgbClr val="FF0000"/>
              </a:buClr>
              <a:buSzPct val="90000"/>
              <a:buFont typeface="Wingdings" pitchFamily="2" charset="2"/>
              <a:buChar char="v"/>
            </a:pPr>
            <a:r>
              <a:rPr lang="en-US" b="0" dirty="0" smtClean="0"/>
              <a:t>1219 – annexed by Mongols</a:t>
            </a:r>
          </a:p>
          <a:p>
            <a:pPr eaLnBrk="1" hangingPunct="1"/>
            <a:endParaRPr lang="en-US" dirty="0" smtClean="0"/>
          </a:p>
        </p:txBody>
      </p:sp>
      <p:pic>
        <p:nvPicPr>
          <p:cNvPr id="3074" name="Picture 2" descr="http://img151.imageshack.us/img151/8792/karakhitaium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514600"/>
            <a:ext cx="4923259" cy="327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371600"/>
            <a:ext cx="4114800" cy="4267200"/>
          </a:xfrm>
        </p:spPr>
        <p:txBody>
          <a:bodyPr/>
          <a:lstStyle/>
          <a:p>
            <a:r>
              <a:rPr lang="en-US" sz="1800" b="0" dirty="0" err="1" smtClean="0"/>
              <a:t>Chinggis</a:t>
            </a:r>
            <a:r>
              <a:rPr lang="en-US" sz="1800" b="0" dirty="0" smtClean="0"/>
              <a:t> Khan then dispatched envoys to demand the submission of Muhammad Shah II </a:t>
            </a:r>
          </a:p>
          <a:p>
            <a:pPr lvl="1"/>
            <a:r>
              <a:rPr lang="en-US" sz="1800" b="0" dirty="0" smtClean="0"/>
              <a:t>Turkic ruler of the </a:t>
            </a:r>
            <a:r>
              <a:rPr lang="en-US" sz="1800" b="0" dirty="0" err="1" smtClean="0"/>
              <a:t>Khwarazm</a:t>
            </a:r>
            <a:r>
              <a:rPr lang="en-US" sz="1800" b="0" dirty="0" smtClean="0"/>
              <a:t> Empire to the west</a:t>
            </a:r>
          </a:p>
          <a:p>
            <a:r>
              <a:rPr lang="en-US" sz="1800" b="0" dirty="0" smtClean="0"/>
              <a:t>One of Muhammad’s subordinates had some of Khan’s later envoys killed and sent the rest with shaved heads back to the </a:t>
            </a:r>
            <a:r>
              <a:rPr lang="en-US" sz="1800" b="0" dirty="0" err="1" smtClean="0"/>
              <a:t>khagan</a:t>
            </a:r>
            <a:endParaRPr lang="en-US" sz="1800" b="0" dirty="0" smtClean="0"/>
          </a:p>
          <a:p>
            <a:pPr lvl="1"/>
            <a:r>
              <a:rPr lang="en-US" sz="1800" b="0" dirty="0" smtClean="0"/>
              <a:t>Led to war</a:t>
            </a:r>
          </a:p>
          <a:p>
            <a:r>
              <a:rPr lang="en-US" sz="1800" b="0" dirty="0" err="1" smtClean="0"/>
              <a:t>Khwarazm</a:t>
            </a:r>
            <a:r>
              <a:rPr lang="en-US" sz="1800" b="0" dirty="0" smtClean="0"/>
              <a:t> Empire would be overwhelmed </a:t>
            </a:r>
          </a:p>
          <a:p>
            <a:pPr lvl="1"/>
            <a:r>
              <a:rPr lang="en-US" sz="1800" b="0" dirty="0" smtClean="0"/>
              <a:t>Great cities fall to new weapons</a:t>
            </a:r>
          </a:p>
          <a:p>
            <a:pPr lvl="1"/>
            <a:r>
              <a:rPr lang="en-US" sz="1800" b="0" dirty="0" smtClean="0"/>
              <a:t>Armies defeated by Mongol cavalry</a:t>
            </a:r>
            <a:endParaRPr lang="en-US" sz="1800" b="0" dirty="0"/>
          </a:p>
        </p:txBody>
      </p:sp>
      <p:pic>
        <p:nvPicPr>
          <p:cNvPr id="4098" name="Picture 2" descr="http://upload.wikimedia.org/wikipedia/commons/4/4d/Premong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9116" y="1790700"/>
            <a:ext cx="5098941" cy="4000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447800"/>
            <a:ext cx="5257800" cy="5486400"/>
          </a:xfrm>
        </p:spPr>
        <p:txBody>
          <a:bodyPr/>
          <a:lstStyle/>
          <a:p>
            <a:pPr lvl="0"/>
            <a:r>
              <a:rPr lang="en-US" sz="1800" b="0" dirty="0">
                <a:solidFill>
                  <a:srgbClr val="000000"/>
                </a:solidFill>
              </a:rPr>
              <a:t>Within two years… Muhammad Shah II retreated across his empire</a:t>
            </a:r>
          </a:p>
          <a:p>
            <a:pPr lvl="0"/>
            <a:r>
              <a:rPr lang="en-US" sz="1800" b="0" dirty="0" err="1">
                <a:solidFill>
                  <a:srgbClr val="000000"/>
                </a:solidFill>
              </a:rPr>
              <a:t>Chinggis</a:t>
            </a:r>
            <a:r>
              <a:rPr lang="en-US" sz="1800" b="0" dirty="0">
                <a:solidFill>
                  <a:srgbClr val="000000"/>
                </a:solidFill>
              </a:rPr>
              <a:t> Khan’s domains </a:t>
            </a:r>
            <a:r>
              <a:rPr lang="en-US" sz="1800" b="0" dirty="0" smtClean="0">
                <a:solidFill>
                  <a:srgbClr val="000000"/>
                </a:solidFill>
              </a:rPr>
              <a:t>increase</a:t>
            </a:r>
          </a:p>
          <a:p>
            <a:pPr lvl="1"/>
            <a:r>
              <a:rPr lang="en-US" sz="1400" b="0" dirty="0">
                <a:solidFill>
                  <a:srgbClr val="000000"/>
                </a:solidFill>
              </a:rPr>
              <a:t>A</a:t>
            </a:r>
            <a:r>
              <a:rPr lang="en-US" sz="1400" b="0" dirty="0" smtClean="0">
                <a:solidFill>
                  <a:srgbClr val="000000"/>
                </a:solidFill>
              </a:rPr>
              <a:t>dds </a:t>
            </a:r>
            <a:r>
              <a:rPr lang="en-US" sz="1400" b="0" dirty="0">
                <a:solidFill>
                  <a:srgbClr val="000000"/>
                </a:solidFill>
              </a:rPr>
              <a:t>tens of thousands of Turkic horsemen into his armies</a:t>
            </a:r>
          </a:p>
          <a:p>
            <a:pPr lvl="0"/>
            <a:r>
              <a:rPr lang="en-US" sz="1800" b="0" dirty="0">
                <a:solidFill>
                  <a:srgbClr val="000000"/>
                </a:solidFill>
              </a:rPr>
              <a:t>In the last years of Khan’s life...</a:t>
            </a:r>
          </a:p>
          <a:p>
            <a:pPr lvl="1"/>
            <a:r>
              <a:rPr lang="en-US" sz="1800" b="0" dirty="0">
                <a:solidFill>
                  <a:srgbClr val="000000"/>
                </a:solidFill>
              </a:rPr>
              <a:t>Destroyed Xi-Xia Kingdom</a:t>
            </a:r>
          </a:p>
          <a:p>
            <a:pPr lvl="1"/>
            <a:r>
              <a:rPr lang="en-US" sz="1800" b="0" dirty="0">
                <a:solidFill>
                  <a:srgbClr val="000000"/>
                </a:solidFill>
              </a:rPr>
              <a:t>Overran Qin Empire of North China</a:t>
            </a:r>
          </a:p>
          <a:p>
            <a:pPr lvl="1"/>
            <a:r>
              <a:rPr lang="en-US" sz="1800" b="0" dirty="0">
                <a:solidFill>
                  <a:srgbClr val="000000"/>
                </a:solidFill>
              </a:rPr>
              <a:t>1227 – Khan dies, the Mongols ruled an empire that stretched from eastern Persia to North China </a:t>
            </a:r>
            <a:r>
              <a:rPr lang="en-US" sz="1800" b="0" dirty="0" smtClean="0">
                <a:solidFill>
                  <a:srgbClr val="000000"/>
                </a:solidFill>
              </a:rPr>
              <a:t>Sea</a:t>
            </a:r>
            <a:endParaRPr lang="en-US" sz="1800" b="0" dirty="0" smtClean="0"/>
          </a:p>
          <a:p>
            <a:r>
              <a:rPr lang="en-US" sz="1800" b="0" dirty="0" smtClean="0"/>
              <a:t>BATTLE TACTIC (strategy) </a:t>
            </a:r>
          </a:p>
          <a:p>
            <a:pPr lvl="1"/>
            <a:r>
              <a:rPr lang="en-US" sz="1800" b="0" dirty="0" smtClean="0"/>
              <a:t>1) Cavalry were sent to attack enemy</a:t>
            </a:r>
          </a:p>
          <a:p>
            <a:pPr lvl="1"/>
            <a:r>
              <a:rPr lang="en-US" sz="1800" b="0" dirty="0" smtClean="0"/>
              <a:t>2) Cavalry retreated, drawing opposing forces out of formation</a:t>
            </a:r>
          </a:p>
          <a:p>
            <a:pPr lvl="1"/>
            <a:r>
              <a:rPr lang="en-US" sz="1800" b="0" dirty="0" smtClean="0"/>
              <a:t>3) Main force of heavy cavalry attacks</a:t>
            </a:r>
            <a:endParaRPr lang="en-US" sz="1800" b="0" dirty="0"/>
          </a:p>
        </p:txBody>
      </p:sp>
      <p:pic>
        <p:nvPicPr>
          <p:cNvPr id="4" name="Picture 3"/>
          <p:cNvPicPr>
            <a:picLocks noChangeAspect="1"/>
          </p:cNvPicPr>
          <p:nvPr/>
        </p:nvPicPr>
        <p:blipFill>
          <a:blip r:embed="rId2"/>
          <a:stretch>
            <a:fillRect/>
          </a:stretch>
        </p:blipFill>
        <p:spPr>
          <a:xfrm>
            <a:off x="5562600" y="1676400"/>
            <a:ext cx="3317462" cy="426462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28600" y="381000"/>
            <a:ext cx="8305800" cy="533400"/>
          </a:xfrm>
        </p:spPr>
        <p:txBody>
          <a:bodyPr/>
          <a:lstStyle/>
          <a:p>
            <a:pPr eaLnBrk="1" hangingPunct="1"/>
            <a:r>
              <a:rPr lang="en-US" sz="4800" smtClean="0"/>
              <a:t>Growth of Mongol Empire</a:t>
            </a:r>
          </a:p>
        </p:txBody>
      </p:sp>
      <p:pic>
        <p:nvPicPr>
          <p:cNvPr id="23555" name="Picture 15" descr="http://occawlonline.pearsoned.com/bookbind/pubbooks/brummettconcise/chapter98/medialib/illustrations/WALL5295226.gif"/>
          <p:cNvPicPr>
            <a:picLocks noChangeAspect="1" noChangeArrowheads="1"/>
          </p:cNvPicPr>
          <p:nvPr/>
        </p:nvPicPr>
        <p:blipFill>
          <a:blip r:embed="rId3" cstate="print"/>
          <a:srcRect/>
          <a:stretch>
            <a:fillRect/>
          </a:stretch>
        </p:blipFill>
        <p:spPr bwMode="auto">
          <a:xfrm>
            <a:off x="1600200" y="990600"/>
            <a:ext cx="6448425" cy="4918075"/>
          </a:xfrm>
          <a:prstGeom prst="rect">
            <a:avLst/>
          </a:prstGeom>
          <a:noFill/>
          <a:ln w="9525">
            <a:noFill/>
            <a:miter lim="800000"/>
            <a:headEnd/>
            <a:tailEnd/>
          </a:ln>
        </p:spPr>
      </p:pic>
      <p:sp>
        <p:nvSpPr>
          <p:cNvPr id="2" name="TextBox 1"/>
          <p:cNvSpPr txBox="1"/>
          <p:nvPr/>
        </p:nvSpPr>
        <p:spPr>
          <a:xfrm>
            <a:off x="1066800" y="6096000"/>
            <a:ext cx="7620000" cy="830263"/>
          </a:xfrm>
          <a:prstGeom prst="rect">
            <a:avLst/>
          </a:prstGeom>
          <a:noFill/>
        </p:spPr>
        <p:txBody>
          <a:bodyPr>
            <a:spAutoFit/>
          </a:bodyPr>
          <a:lstStyle/>
          <a:p>
            <a:pPr>
              <a:defRPr/>
            </a:pPr>
            <a:r>
              <a:rPr lang="en-US" dirty="0">
                <a:solidFill>
                  <a:srgbClr val="FFFF00"/>
                </a:solidFill>
                <a:effectLst/>
              </a:rPr>
              <a:t>By 1227, the Mongol empire stretched from northern China to the shores of the Persian Gulf.</a:t>
            </a:r>
            <a:endParaRPr lang="en-US" dirty="0">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a:xfrm>
            <a:off x="6849" y="2133600"/>
            <a:ext cx="8915400" cy="4267200"/>
          </a:xfrm>
        </p:spPr>
        <p:txBody>
          <a:bodyPr/>
          <a:lstStyle/>
          <a:p>
            <a:r>
              <a:rPr lang="en-US" sz="2000" b="0" dirty="0" smtClean="0"/>
              <a:t>907-1118: </a:t>
            </a:r>
            <a:r>
              <a:rPr lang="en-US" sz="2000" b="0" dirty="0" err="1" smtClean="0"/>
              <a:t>Khitan</a:t>
            </a:r>
            <a:r>
              <a:rPr lang="en-US" sz="2000" b="0" dirty="0" smtClean="0"/>
              <a:t> conquest of North China</a:t>
            </a:r>
          </a:p>
          <a:p>
            <a:r>
              <a:rPr lang="en-US" sz="2000" b="0" dirty="0" smtClean="0"/>
              <a:t>1037-1194: Seljuk Turks dominant in Middle East</a:t>
            </a:r>
          </a:p>
          <a:p>
            <a:r>
              <a:rPr lang="en-US" sz="2000" b="0" dirty="0" smtClean="0"/>
              <a:t>1115-1234: </a:t>
            </a:r>
            <a:r>
              <a:rPr lang="en-US" sz="2000" b="0" dirty="0" err="1" smtClean="0"/>
              <a:t>Jurchens</a:t>
            </a:r>
            <a:r>
              <a:rPr lang="en-US" sz="2000" b="0" dirty="0" smtClean="0"/>
              <a:t> (Qin dynasty) rules North China</a:t>
            </a:r>
          </a:p>
          <a:p>
            <a:r>
              <a:rPr lang="en-US" sz="2000" b="0" dirty="0" smtClean="0"/>
              <a:t>1126: Song dynasty flees to South </a:t>
            </a:r>
            <a:r>
              <a:rPr lang="en-US" sz="2000" b="0" dirty="0" smtClean="0"/>
              <a:t>China</a:t>
            </a:r>
          </a:p>
          <a:p>
            <a:pPr lvl="0"/>
            <a:r>
              <a:rPr lang="en-US" sz="2000" b="0" dirty="0">
                <a:solidFill>
                  <a:srgbClr val="000000"/>
                </a:solidFill>
              </a:rPr>
              <a:t>1206- </a:t>
            </a:r>
            <a:r>
              <a:rPr lang="en-US" sz="2000" b="0" dirty="0" err="1">
                <a:solidFill>
                  <a:srgbClr val="000000"/>
                </a:solidFill>
              </a:rPr>
              <a:t>Temujin</a:t>
            </a:r>
            <a:r>
              <a:rPr lang="en-US" sz="2000" b="0" dirty="0">
                <a:solidFill>
                  <a:srgbClr val="000000"/>
                </a:solidFill>
              </a:rPr>
              <a:t> takes the name </a:t>
            </a:r>
            <a:r>
              <a:rPr lang="en-US" sz="2000" b="0" dirty="0" err="1">
                <a:solidFill>
                  <a:srgbClr val="000000"/>
                </a:solidFill>
              </a:rPr>
              <a:t>Chinggis</a:t>
            </a:r>
            <a:r>
              <a:rPr lang="en-US" sz="2000" b="0" dirty="0">
                <a:solidFill>
                  <a:srgbClr val="000000"/>
                </a:solidFill>
              </a:rPr>
              <a:t> Khan; Mongol State founded</a:t>
            </a:r>
          </a:p>
          <a:p>
            <a:pPr lvl="0"/>
            <a:r>
              <a:rPr lang="en-US" sz="2000" b="0" dirty="0">
                <a:solidFill>
                  <a:srgbClr val="000000"/>
                </a:solidFill>
              </a:rPr>
              <a:t>1215 – First Mongol attacks on North China; Beijing captured</a:t>
            </a:r>
          </a:p>
          <a:p>
            <a:pPr lvl="0"/>
            <a:r>
              <a:rPr lang="en-US" sz="2000" b="0" dirty="0">
                <a:solidFill>
                  <a:srgbClr val="000000"/>
                </a:solidFill>
              </a:rPr>
              <a:t>1219-1223 : First Mongol invasions of Russia and the Islamic World</a:t>
            </a:r>
          </a:p>
          <a:p>
            <a:pPr lvl="0"/>
            <a:r>
              <a:rPr lang="en-US" sz="2000" b="0" dirty="0">
                <a:solidFill>
                  <a:srgbClr val="000000"/>
                </a:solidFill>
              </a:rPr>
              <a:t>1227 – Death of </a:t>
            </a:r>
            <a:r>
              <a:rPr lang="en-US" sz="2000" b="0" dirty="0" err="1">
                <a:solidFill>
                  <a:srgbClr val="000000"/>
                </a:solidFill>
              </a:rPr>
              <a:t>Chinggis</a:t>
            </a:r>
            <a:r>
              <a:rPr lang="en-US" sz="2000" b="0" dirty="0">
                <a:solidFill>
                  <a:srgbClr val="000000"/>
                </a:solidFill>
              </a:rPr>
              <a:t> Khan; </a:t>
            </a:r>
            <a:r>
              <a:rPr lang="en-US" sz="2000" b="0" dirty="0" err="1">
                <a:solidFill>
                  <a:srgbClr val="000000"/>
                </a:solidFill>
              </a:rPr>
              <a:t>Ogedei</a:t>
            </a:r>
            <a:r>
              <a:rPr lang="en-US" sz="2000" b="0" dirty="0">
                <a:solidFill>
                  <a:srgbClr val="000000"/>
                </a:solidFill>
              </a:rPr>
              <a:t> named successor </a:t>
            </a:r>
          </a:p>
          <a:p>
            <a:pPr lvl="0"/>
            <a:r>
              <a:rPr lang="en-US" sz="2000" b="0" dirty="0">
                <a:solidFill>
                  <a:srgbClr val="000000"/>
                </a:solidFill>
              </a:rPr>
              <a:t>1234 – Mongols take all of North China; end of Qin dynasty (</a:t>
            </a:r>
            <a:r>
              <a:rPr lang="en-US" sz="2000" b="0" dirty="0" err="1">
                <a:solidFill>
                  <a:srgbClr val="000000"/>
                </a:solidFill>
              </a:rPr>
              <a:t>Jurchens</a:t>
            </a:r>
            <a:r>
              <a:rPr lang="en-US" sz="2000" b="0" dirty="0">
                <a:solidFill>
                  <a:srgbClr val="000000"/>
                </a:solidFill>
              </a:rPr>
              <a:t>)</a:t>
            </a:r>
          </a:p>
          <a:p>
            <a:endParaRPr lang="en-US" b="0" dirty="0" smtClean="0"/>
          </a:p>
          <a:p>
            <a:pPr>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76200"/>
            <a:ext cx="8610600" cy="1066800"/>
          </a:xfrm>
        </p:spPr>
        <p:txBody>
          <a:bodyPr/>
          <a:lstStyle/>
          <a:p>
            <a:pPr eaLnBrk="1" hangingPunct="1"/>
            <a:r>
              <a:rPr lang="en-US" smtClean="0"/>
              <a:t>Life Under the Mongol Imperium</a:t>
            </a:r>
          </a:p>
        </p:txBody>
      </p:sp>
      <p:sp>
        <p:nvSpPr>
          <p:cNvPr id="28675" name="Content Placeholder 2"/>
          <p:cNvSpPr>
            <a:spLocks noGrp="1"/>
          </p:cNvSpPr>
          <p:nvPr>
            <p:ph idx="1"/>
          </p:nvPr>
        </p:nvSpPr>
        <p:spPr>
          <a:xfrm>
            <a:off x="381000" y="1524000"/>
            <a:ext cx="8458200" cy="4800600"/>
          </a:xfrm>
        </p:spPr>
        <p:txBody>
          <a:bodyPr/>
          <a:lstStyle/>
          <a:p>
            <a:pPr marL="342900" lvl="1" indent="-342900" eaLnBrk="1" hangingPunct="1">
              <a:buClr>
                <a:srgbClr val="FF0000"/>
              </a:buClr>
              <a:buSzPct val="90000"/>
              <a:buFont typeface="Wingdings" pitchFamily="2" charset="2"/>
              <a:buChar char="v"/>
            </a:pPr>
            <a:r>
              <a:rPr lang="en-US" sz="2800" b="0" dirty="0" smtClean="0"/>
              <a:t>Mongol rule was generally tolerant</a:t>
            </a:r>
          </a:p>
          <a:p>
            <a:pPr marL="742950" lvl="2" indent="-342900" eaLnBrk="1" hangingPunct="1">
              <a:buClr>
                <a:srgbClr val="FF0000"/>
              </a:buClr>
              <a:buSzPct val="90000"/>
              <a:buFont typeface="Wingdings" pitchFamily="2" charset="2"/>
              <a:buChar char="v"/>
            </a:pPr>
            <a:r>
              <a:rPr lang="en-US" b="0" dirty="0" err="1" smtClean="0"/>
              <a:t>Chinggis</a:t>
            </a:r>
            <a:r>
              <a:rPr lang="en-US" b="0" dirty="0" smtClean="0"/>
              <a:t> Khan was committed to building a world where the diverse peoples of his empire could live together in peace</a:t>
            </a:r>
          </a:p>
          <a:p>
            <a:pPr marL="342900" lvl="1" indent="-342900" eaLnBrk="1" hangingPunct="1">
              <a:buClr>
                <a:srgbClr val="FF0000"/>
              </a:buClr>
              <a:buSzPct val="90000"/>
              <a:buFont typeface="Wingdings" pitchFamily="2" charset="2"/>
              <a:buChar char="v"/>
            </a:pPr>
            <a:r>
              <a:rPr lang="en-US" sz="2800" b="0" dirty="0" smtClean="0"/>
              <a:t>Offered religious toleration to Confucians, Buddhists, </a:t>
            </a:r>
            <a:r>
              <a:rPr lang="en-US" sz="2800" b="0" dirty="0" err="1" smtClean="0"/>
              <a:t>Daoists</a:t>
            </a:r>
            <a:r>
              <a:rPr lang="en-US" sz="2800" b="0" dirty="0" smtClean="0"/>
              <a:t>, and Muslims </a:t>
            </a:r>
          </a:p>
          <a:p>
            <a:pPr marL="742950" lvl="2" indent="-342900" eaLnBrk="1" hangingPunct="1">
              <a:buClr>
                <a:srgbClr val="FF0000"/>
              </a:buClr>
              <a:buSzPct val="90000"/>
              <a:buFont typeface="Wingdings" pitchFamily="2" charset="2"/>
              <a:buChar char="v"/>
            </a:pPr>
            <a:r>
              <a:rPr lang="en-US" b="0" dirty="0" err="1" smtClean="0"/>
              <a:t>Chinggis</a:t>
            </a:r>
            <a:r>
              <a:rPr lang="en-US" b="0" dirty="0" smtClean="0"/>
              <a:t> Khan followed shamanistic (focused on nature spirits) beliefs of his ancestors</a:t>
            </a:r>
          </a:p>
          <a:p>
            <a:pPr marL="342900" lvl="1" indent="-342900" eaLnBrk="1" hangingPunct="1">
              <a:buClr>
                <a:srgbClr val="FF0000"/>
              </a:buClr>
              <a:buSzPct val="90000"/>
              <a:buFont typeface="Wingdings" pitchFamily="2" charset="2"/>
              <a:buChar char="v"/>
            </a:pPr>
            <a:r>
              <a:rPr lang="en-US" sz="2800" b="0" dirty="0" smtClean="0"/>
              <a:t>Once the conquered peoples had been subdued, Khan took interest in their arts and learning</a:t>
            </a:r>
          </a:p>
          <a:p>
            <a:pPr marL="342900" lvl="1" indent="-342900" eaLnBrk="1" hangingPunct="1">
              <a:buClr>
                <a:srgbClr val="FF0000"/>
              </a:buClr>
              <a:buSzPct val="90000"/>
              <a:buFont typeface="Wingdings" pitchFamily="2" charset="2"/>
              <a:buChar char="v"/>
            </a:pPr>
            <a:endParaRPr lang="en-US" sz="2800" dirty="0" smtClean="0">
              <a:solidFill>
                <a:srgbClr val="7030A0"/>
              </a:solidFill>
            </a:endParaRPr>
          </a:p>
          <a:p>
            <a:pPr eaLnBrk="1" hangingPunct="1"/>
            <a:endParaRPr lang="en-US" dirty="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66700" y="1447800"/>
            <a:ext cx="7200900" cy="5410200"/>
          </a:xfrm>
        </p:spPr>
        <p:txBody>
          <a:bodyPr/>
          <a:lstStyle/>
          <a:p>
            <a:pPr marL="342900" lvl="1" indent="-342900" eaLnBrk="1" hangingPunct="1">
              <a:buClr>
                <a:srgbClr val="FF0000"/>
              </a:buClr>
              <a:buSzPct val="90000"/>
              <a:buFont typeface="Wingdings" pitchFamily="2" charset="2"/>
              <a:buChar char="v"/>
            </a:pPr>
            <a:r>
              <a:rPr lang="en-US" sz="1800" b="0" dirty="0" err="1" smtClean="0"/>
              <a:t>Chinggis</a:t>
            </a:r>
            <a:r>
              <a:rPr lang="en-US" sz="1800" b="0" dirty="0" smtClean="0"/>
              <a:t> Khan formulated a legal code</a:t>
            </a:r>
          </a:p>
          <a:p>
            <a:pPr marL="742950" lvl="2" indent="-342900" eaLnBrk="1" hangingPunct="1">
              <a:buClr>
                <a:srgbClr val="FF0000"/>
              </a:buClr>
              <a:buSzPct val="90000"/>
              <a:buFont typeface="Wingdings" pitchFamily="2" charset="2"/>
              <a:buChar char="v"/>
            </a:pPr>
            <a:r>
              <a:rPr lang="en-US" sz="1800" b="0" dirty="0"/>
              <a:t>I</a:t>
            </a:r>
            <a:r>
              <a:rPr lang="en-US" sz="1800" b="0" dirty="0" smtClean="0"/>
              <a:t>ntended to end tribal and clan divisions among the Mongols</a:t>
            </a:r>
          </a:p>
          <a:p>
            <a:pPr marL="742950" lvl="2" indent="-342900" eaLnBrk="1" hangingPunct="1">
              <a:buClr>
                <a:srgbClr val="FF0000"/>
              </a:buClr>
              <a:buSzPct val="90000"/>
              <a:buFont typeface="Wingdings" pitchFamily="2" charset="2"/>
              <a:buChar char="v"/>
            </a:pPr>
            <a:r>
              <a:rPr lang="en-US" sz="1800" b="0" dirty="0" smtClean="0"/>
              <a:t>Legal code enforced by special police force</a:t>
            </a:r>
          </a:p>
          <a:p>
            <a:pPr marL="342900" lvl="1" indent="-342900" eaLnBrk="1" hangingPunct="1">
              <a:buClr>
                <a:srgbClr val="FF0000"/>
              </a:buClr>
              <a:buSzPct val="90000"/>
              <a:buFont typeface="Wingdings" pitchFamily="2" charset="2"/>
              <a:buChar char="v"/>
            </a:pPr>
            <a:r>
              <a:rPr lang="en-US" sz="1800" b="0" dirty="0"/>
              <a:t>A script was devised for the Mongolian language </a:t>
            </a:r>
          </a:p>
          <a:p>
            <a:pPr marL="742950" lvl="2" indent="-342900" eaLnBrk="1" hangingPunct="1">
              <a:buClr>
                <a:srgbClr val="FF0000"/>
              </a:buClr>
              <a:buSzPct val="90000"/>
              <a:buFont typeface="Wingdings" pitchFamily="2" charset="2"/>
              <a:buChar char="v"/>
            </a:pPr>
            <a:r>
              <a:rPr lang="en-US" sz="1800" b="0" dirty="0"/>
              <a:t>F</a:t>
            </a:r>
            <a:r>
              <a:rPr lang="en-US" sz="1800" b="0" dirty="0" smtClean="0"/>
              <a:t>acilitate </a:t>
            </a:r>
            <a:r>
              <a:rPr lang="en-US" sz="1800" b="0" dirty="0"/>
              <a:t>recordkeeping and standardization of </a:t>
            </a:r>
            <a:r>
              <a:rPr lang="en-US" sz="1800" b="0" dirty="0" smtClean="0"/>
              <a:t>laws</a:t>
            </a:r>
          </a:p>
          <a:p>
            <a:pPr marL="342900" lvl="1" indent="-342900" eaLnBrk="1" hangingPunct="1">
              <a:buClr>
                <a:srgbClr val="FF0000"/>
              </a:buClr>
              <a:buSzPct val="90000"/>
              <a:buFont typeface="Wingdings" pitchFamily="2" charset="2"/>
              <a:buChar char="v"/>
            </a:pPr>
            <a:r>
              <a:rPr lang="en-US" sz="1800" b="0" dirty="0" smtClean="0"/>
              <a:t>Under the Mongols- peace, trade and cultural exchange flourished</a:t>
            </a:r>
          </a:p>
          <a:p>
            <a:pPr marL="742950" lvl="2" indent="-342900" eaLnBrk="1" hangingPunct="1">
              <a:buClr>
                <a:srgbClr val="FF0000"/>
              </a:buClr>
              <a:buSzPct val="90000"/>
              <a:buFont typeface="Wingdings" pitchFamily="2" charset="2"/>
              <a:buChar char="v"/>
            </a:pPr>
            <a:r>
              <a:rPr lang="en-US" sz="1800" b="0" dirty="0" smtClean="0"/>
              <a:t>Handicraft production and scholarship flourished</a:t>
            </a:r>
          </a:p>
          <a:p>
            <a:pPr marL="742950" lvl="2" indent="-342900" eaLnBrk="1" hangingPunct="1">
              <a:buClr>
                <a:srgbClr val="FF0000"/>
              </a:buClr>
              <a:buSzPct val="90000"/>
              <a:buFont typeface="Wingdings" pitchFamily="2" charset="2"/>
              <a:buChar char="v"/>
            </a:pPr>
            <a:r>
              <a:rPr lang="en-US" sz="1800" b="0" dirty="0" smtClean="0"/>
              <a:t>Artistic creativity was allowed free expression</a:t>
            </a:r>
          </a:p>
          <a:p>
            <a:pPr marL="742950" lvl="2" indent="-342900" eaLnBrk="1" hangingPunct="1">
              <a:buClr>
                <a:srgbClr val="FF0000"/>
              </a:buClr>
              <a:buSzPct val="90000"/>
              <a:buFont typeface="Wingdings" pitchFamily="2" charset="2"/>
              <a:buChar char="v"/>
            </a:pPr>
            <a:r>
              <a:rPr lang="en-US" sz="1800" b="0" dirty="0" smtClean="0"/>
              <a:t>Trade routes were secured</a:t>
            </a:r>
          </a:p>
          <a:p>
            <a:pPr marL="742950" lvl="2" indent="-342900" eaLnBrk="1" hangingPunct="1">
              <a:buClr>
                <a:srgbClr val="FF0000"/>
              </a:buClr>
              <a:buSzPct val="90000"/>
              <a:buFont typeface="Wingdings" pitchFamily="2" charset="2"/>
              <a:buChar char="v"/>
            </a:pPr>
            <a:r>
              <a:rPr lang="en-US" sz="1800" b="0" dirty="0" smtClean="0"/>
              <a:t>Wealthy, cosmopolitan cities</a:t>
            </a:r>
          </a:p>
          <a:p>
            <a:pPr marL="742950" lvl="2" indent="-342900" eaLnBrk="1" hangingPunct="1">
              <a:buClr>
                <a:srgbClr val="FF0000"/>
              </a:buClr>
              <a:buSzPct val="90000"/>
              <a:buFont typeface="Wingdings" pitchFamily="2" charset="2"/>
              <a:buChar char="v"/>
            </a:pPr>
            <a:r>
              <a:rPr lang="en-US" sz="1800" b="0" dirty="0" smtClean="0"/>
              <a:t>They “enjoyed such a peace that a man might have journeyed from the land of sunrise to the land of sunset with a golden platter upon his head without suffering the least violence from anyone.”</a:t>
            </a:r>
            <a:endParaRPr lang="en-US" sz="1800" b="0" dirty="0"/>
          </a:p>
        </p:txBody>
      </p:sp>
      <p:pic>
        <p:nvPicPr>
          <p:cNvPr id="4" name="Picture 3"/>
          <p:cNvPicPr>
            <a:picLocks noChangeAspect="1"/>
          </p:cNvPicPr>
          <p:nvPr/>
        </p:nvPicPr>
        <p:blipFill>
          <a:blip r:embed="rId2"/>
          <a:stretch>
            <a:fillRect/>
          </a:stretch>
        </p:blipFill>
        <p:spPr>
          <a:xfrm>
            <a:off x="6858000" y="4152900"/>
            <a:ext cx="1857014" cy="1188942"/>
          </a:xfrm>
          <a:prstGeom prst="rect">
            <a:avLst/>
          </a:prstGeom>
        </p:spPr>
      </p:pic>
      <p:pic>
        <p:nvPicPr>
          <p:cNvPr id="5122" name="Picture 2" descr="http://media.smashingmagazine.com/wp-content/uploads/2010/05/calligraphy20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52600"/>
            <a:ext cx="2095246" cy="1261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4800" smtClean="0"/>
              <a:t>The MONGOLS Build Their Empire </a:t>
            </a:r>
          </a:p>
        </p:txBody>
      </p:sp>
      <p:sp>
        <p:nvSpPr>
          <p:cNvPr id="283651" name="Rectangle 3"/>
          <p:cNvSpPr>
            <a:spLocks noGrp="1" noChangeArrowheads="1"/>
          </p:cNvSpPr>
          <p:nvPr>
            <p:ph type="body" idx="4294967295"/>
          </p:nvPr>
        </p:nvSpPr>
        <p:spPr>
          <a:xfrm>
            <a:off x="0" y="1295400"/>
            <a:ext cx="9144000" cy="5562600"/>
          </a:xfrm>
        </p:spPr>
        <p:txBody>
          <a:bodyPr/>
          <a:lstStyle/>
          <a:p>
            <a:pPr marL="406400" indent="-406400" eaLnBrk="1" hangingPunct="1">
              <a:buClr>
                <a:srgbClr val="CC0000"/>
              </a:buClr>
              <a:buFont typeface="Wingdings" pitchFamily="2" charset="2"/>
              <a:buChar char="z"/>
            </a:pPr>
            <a:r>
              <a:rPr lang="en-US" sz="3000" b="0" dirty="0" smtClean="0"/>
              <a:t>Genghis Khan’s Tax Laws:</a:t>
            </a:r>
          </a:p>
          <a:p>
            <a:pPr marL="806450" lvl="1" eaLnBrk="1" hangingPunct="1"/>
            <a:r>
              <a:rPr lang="en-US" sz="2800" b="0" i="1" dirty="0" smtClean="0"/>
              <a:t>If you do not pay homage, </a:t>
            </a:r>
            <a:br>
              <a:rPr lang="en-US" sz="2800" b="0" i="1" dirty="0" smtClean="0"/>
            </a:br>
            <a:r>
              <a:rPr lang="en-US" sz="2800" b="0" i="1" dirty="0" smtClean="0"/>
              <a:t>we will take your prosperity.</a:t>
            </a:r>
          </a:p>
          <a:p>
            <a:pPr marL="806450" lvl="1" eaLnBrk="1" hangingPunct="1"/>
            <a:r>
              <a:rPr lang="en-US" sz="2800" b="0" i="1" dirty="0" smtClean="0"/>
              <a:t>If you do not have prosperity, </a:t>
            </a:r>
            <a:br>
              <a:rPr lang="en-US" sz="2800" b="0" i="1" dirty="0" smtClean="0"/>
            </a:br>
            <a:r>
              <a:rPr lang="en-US" sz="2800" b="0" i="1" dirty="0" smtClean="0"/>
              <a:t>we will take your children.</a:t>
            </a:r>
          </a:p>
          <a:p>
            <a:pPr marL="806450" lvl="1" eaLnBrk="1" hangingPunct="1"/>
            <a:r>
              <a:rPr lang="en-US" sz="2800" b="0" i="1" dirty="0" smtClean="0"/>
              <a:t>If you do not have children, </a:t>
            </a:r>
            <a:br>
              <a:rPr lang="en-US" sz="2800" b="0" i="1" dirty="0" smtClean="0"/>
            </a:br>
            <a:r>
              <a:rPr lang="en-US" sz="2800" b="0" i="1" dirty="0" smtClean="0"/>
              <a:t>we will take your wife.</a:t>
            </a:r>
          </a:p>
          <a:p>
            <a:pPr marL="806450" lvl="1" eaLnBrk="1" hangingPunct="1"/>
            <a:r>
              <a:rPr lang="en-US" sz="2800" b="0" i="1" dirty="0" smtClean="0"/>
              <a:t>If you do not have a wife, </a:t>
            </a:r>
            <a:br>
              <a:rPr lang="en-US" sz="2800" b="0" i="1" dirty="0" smtClean="0"/>
            </a:br>
            <a:r>
              <a:rPr lang="en-US" sz="2800" b="0" i="1" dirty="0" smtClean="0"/>
              <a:t>we will take your head.</a:t>
            </a:r>
          </a:p>
          <a:p>
            <a:pPr marL="406400" indent="-406400" eaLnBrk="1" hangingPunct="1">
              <a:buClr>
                <a:srgbClr val="D40000"/>
              </a:buClr>
              <a:buFont typeface="Wingdings" pitchFamily="2" charset="2"/>
              <a:buChar char="z"/>
            </a:pPr>
            <a:r>
              <a:rPr lang="en-US" sz="3000" b="0" dirty="0" smtClean="0"/>
              <a:t>Used cruelty as a weapon --&gt; </a:t>
            </a:r>
            <a:r>
              <a:rPr lang="en-US" sz="3000" b="0" dirty="0" smtClean="0">
                <a:sym typeface="Wingdings" pitchFamily="2" charset="2"/>
              </a:rPr>
              <a:t>some areas never recovered from Mongol destruction!</a:t>
            </a:r>
            <a:endParaRPr lang="en-US" sz="3000" b="0" dirty="0" smtClean="0"/>
          </a:p>
        </p:txBody>
      </p:sp>
      <p:pic>
        <p:nvPicPr>
          <p:cNvPr id="283652" name="Picture 4" descr="gengis_khan"/>
          <p:cNvPicPr>
            <a:picLocks noGrp="1" noChangeAspect="1" noChangeArrowheads="1"/>
          </p:cNvPicPr>
          <p:nvPr>
            <p:ph sz="half" idx="4294967295"/>
          </p:nvPr>
        </p:nvPicPr>
        <p:blipFill>
          <a:blip r:embed="rId3" cstate="print">
            <a:lum bright="6000" contrast="6000"/>
          </a:blip>
          <a:srcRect/>
          <a:stretch>
            <a:fillRect/>
          </a:stretch>
        </p:blipFill>
        <p:spPr>
          <a:xfrm>
            <a:off x="6477000" y="1981200"/>
            <a:ext cx="2124075" cy="2921000"/>
          </a:xfr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animEffect transition="in" filter="barn(inHorizontal)">
                                      <p:cBhvr>
                                        <p:cTn id="7" dur="500"/>
                                        <p:tgtEl>
                                          <p:spTgt spid="283651">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8365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83651">
                                            <p:txEl>
                                              <p:pRg st="1" end="1"/>
                                            </p:txEl>
                                          </p:spTgt>
                                        </p:tgtEl>
                                        <p:attrNameLst>
                                          <p:attrName>style.visibility</p:attrName>
                                        </p:attrNameLst>
                                      </p:cBhvr>
                                      <p:to>
                                        <p:strVal val="visible"/>
                                      </p:to>
                                    </p:set>
                                    <p:animEffect transition="in" filter="fade">
                                      <p:cBhvr>
                                        <p:cTn id="14" dur="500"/>
                                        <p:tgtEl>
                                          <p:spTgt spid="28365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83651">
                                            <p:txEl>
                                              <p:pRg st="2" end="2"/>
                                            </p:txEl>
                                          </p:spTgt>
                                        </p:tgtEl>
                                        <p:attrNameLst>
                                          <p:attrName>style.visibility</p:attrName>
                                        </p:attrNameLst>
                                      </p:cBhvr>
                                      <p:to>
                                        <p:strVal val="visible"/>
                                      </p:to>
                                    </p:set>
                                    <p:animEffect transition="in" filter="fade">
                                      <p:cBhvr>
                                        <p:cTn id="19" dur="500"/>
                                        <p:tgtEl>
                                          <p:spTgt spid="283651">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83651">
                                            <p:txEl>
                                              <p:pRg st="3" end="3"/>
                                            </p:txEl>
                                          </p:spTgt>
                                        </p:tgtEl>
                                        <p:attrNameLst>
                                          <p:attrName>style.visibility</p:attrName>
                                        </p:attrNameLst>
                                      </p:cBhvr>
                                      <p:to>
                                        <p:strVal val="visible"/>
                                      </p:to>
                                    </p:set>
                                    <p:animEffect transition="in" filter="fade">
                                      <p:cBhvr>
                                        <p:cTn id="24" dur="500"/>
                                        <p:tgtEl>
                                          <p:spTgt spid="283651">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83651">
                                            <p:txEl>
                                              <p:pRg st="4" end="4"/>
                                            </p:txEl>
                                          </p:spTgt>
                                        </p:tgtEl>
                                        <p:attrNameLst>
                                          <p:attrName>style.visibility</p:attrName>
                                        </p:attrNameLst>
                                      </p:cBhvr>
                                      <p:to>
                                        <p:strVal val="visible"/>
                                      </p:to>
                                    </p:set>
                                    <p:animEffect transition="in" filter="fade">
                                      <p:cBhvr>
                                        <p:cTn id="29" dur="500"/>
                                        <p:tgtEl>
                                          <p:spTgt spid="283651">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283651">
                                            <p:txEl>
                                              <p:pRg st="5" end="5"/>
                                            </p:txEl>
                                          </p:spTgt>
                                        </p:tgtEl>
                                        <p:attrNameLst>
                                          <p:attrName>style.visibility</p:attrName>
                                        </p:attrNameLst>
                                      </p:cBhvr>
                                      <p:to>
                                        <p:strVal val="visible"/>
                                      </p:to>
                                    </p:set>
                                    <p:animEffect transition="in" filter="fade">
                                      <p:cBhvr>
                                        <p:cTn id="34" dur="500"/>
                                        <p:tgtEl>
                                          <p:spTgt spid="283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sz="2800" smtClean="0"/>
              <a:t>The Death of Chinggis Khan and the Division of the Empire</a:t>
            </a:r>
          </a:p>
        </p:txBody>
      </p:sp>
      <p:sp>
        <p:nvSpPr>
          <p:cNvPr id="36867" name="Content Placeholder 2"/>
          <p:cNvSpPr>
            <a:spLocks noGrp="1"/>
          </p:cNvSpPr>
          <p:nvPr>
            <p:ph idx="1"/>
          </p:nvPr>
        </p:nvSpPr>
        <p:spPr>
          <a:xfrm>
            <a:off x="0" y="1714500"/>
            <a:ext cx="3886200" cy="4724400"/>
          </a:xfrm>
        </p:spPr>
        <p:txBody>
          <a:bodyPr/>
          <a:lstStyle/>
          <a:p>
            <a:pPr marL="342900" lvl="1" indent="-342900" eaLnBrk="1" hangingPunct="1">
              <a:buClr>
                <a:srgbClr val="FF0000"/>
              </a:buClr>
              <a:buSzPct val="90000"/>
              <a:buFont typeface="Wingdings" pitchFamily="2" charset="2"/>
              <a:buChar char="v"/>
            </a:pPr>
            <a:r>
              <a:rPr lang="en-US" sz="1800" b="0" dirty="0" smtClean="0"/>
              <a:t>In 1226, </a:t>
            </a:r>
            <a:r>
              <a:rPr lang="en-US" sz="1800" b="0" dirty="0" err="1" smtClean="0"/>
              <a:t>Chinggis</a:t>
            </a:r>
            <a:r>
              <a:rPr lang="en-US" sz="1800" b="0" dirty="0" smtClean="0"/>
              <a:t> Khan turned once again to the rebellious kingdom of Xi-Xia. </a:t>
            </a:r>
          </a:p>
          <a:p>
            <a:pPr marL="742950" lvl="2" indent="-342900" eaLnBrk="1" hangingPunct="1">
              <a:buClr>
                <a:srgbClr val="FF0000"/>
              </a:buClr>
              <a:buSzPct val="90000"/>
              <a:buFont typeface="Wingdings" pitchFamily="2" charset="2"/>
              <a:buChar char="v"/>
            </a:pPr>
            <a:r>
              <a:rPr lang="en-US" sz="1800" b="0" dirty="0" smtClean="0"/>
              <a:t>After victory </a:t>
            </a:r>
            <a:r>
              <a:rPr lang="en-US" sz="1800" b="0" dirty="0" err="1" smtClean="0"/>
              <a:t>Chinggis</a:t>
            </a:r>
            <a:r>
              <a:rPr lang="en-US" sz="1800" b="0" dirty="0" smtClean="0"/>
              <a:t> Khan died and his body was carried to a secret place in the steppes for burial. </a:t>
            </a:r>
          </a:p>
          <a:p>
            <a:pPr marL="342900" lvl="1" indent="-342900" eaLnBrk="1" hangingPunct="1">
              <a:buClr>
                <a:srgbClr val="FF0000"/>
              </a:buClr>
              <a:buSzPct val="90000"/>
              <a:buFont typeface="Wingdings" pitchFamily="2" charset="2"/>
              <a:buChar char="v"/>
            </a:pPr>
            <a:r>
              <a:rPr lang="en-US" sz="1800" b="0" dirty="0" err="1" smtClean="0"/>
              <a:t>Chinggis</a:t>
            </a:r>
            <a:r>
              <a:rPr lang="en-US" sz="1800" b="0" dirty="0" smtClean="0"/>
              <a:t> Khan's three sons and a grandson (</a:t>
            </a:r>
            <a:r>
              <a:rPr lang="en-US" sz="1800" b="0" dirty="0" err="1" smtClean="0"/>
              <a:t>Batu</a:t>
            </a:r>
            <a:r>
              <a:rPr lang="en-US" sz="1800" b="0" dirty="0" smtClean="0"/>
              <a:t>) divided the Mongol empire among themselves</a:t>
            </a:r>
          </a:p>
          <a:p>
            <a:pPr marL="342900" lvl="1" indent="-342900" eaLnBrk="1" hangingPunct="1">
              <a:buClr>
                <a:srgbClr val="FF0000"/>
              </a:buClr>
              <a:buSzPct val="90000"/>
              <a:buFont typeface="Wingdings" pitchFamily="2" charset="2"/>
              <a:buChar char="v"/>
            </a:pPr>
            <a:r>
              <a:rPr lang="en-US" sz="1800" b="0" dirty="0" err="1" smtClean="0"/>
              <a:t>Kuriltai</a:t>
            </a:r>
            <a:r>
              <a:rPr lang="en-US" sz="1800" b="0" dirty="0" smtClean="0"/>
              <a:t> was held at Karakorum (Mongol capital) to select successor to </a:t>
            </a:r>
            <a:r>
              <a:rPr lang="en-US" sz="1800" b="0" dirty="0" err="1" smtClean="0"/>
              <a:t>Chinggis</a:t>
            </a:r>
            <a:r>
              <a:rPr lang="en-US" sz="1800" b="0" dirty="0" smtClean="0"/>
              <a:t> Khan</a:t>
            </a:r>
          </a:p>
          <a:p>
            <a:pPr marL="742950" lvl="2" indent="-342900" eaLnBrk="1" hangingPunct="1">
              <a:buClr>
                <a:srgbClr val="FF0000"/>
              </a:buClr>
              <a:buSzPct val="90000"/>
              <a:buFont typeface="Wingdings" pitchFamily="2" charset="2"/>
              <a:buChar char="v"/>
            </a:pPr>
            <a:r>
              <a:rPr lang="en-US" sz="1800" b="0" dirty="0" err="1" smtClean="0"/>
              <a:t>Ogedei</a:t>
            </a:r>
            <a:r>
              <a:rPr lang="en-US" sz="1800" b="0" dirty="0" smtClean="0"/>
              <a:t> (3</a:t>
            </a:r>
            <a:r>
              <a:rPr lang="en-US" sz="1800" b="0" baseline="30000" dirty="0" smtClean="0"/>
              <a:t>rd</a:t>
            </a:r>
            <a:r>
              <a:rPr lang="en-US" sz="1800" b="0" dirty="0" smtClean="0"/>
              <a:t> son) was elected grand khan</a:t>
            </a:r>
          </a:p>
        </p:txBody>
      </p:sp>
      <p:pic>
        <p:nvPicPr>
          <p:cNvPr id="6146" name="Picture 2" descr="http://go.hrw.com/venus_images/0638MC1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133600"/>
            <a:ext cx="5181599"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032" y="1447800"/>
            <a:ext cx="2883568" cy="4267200"/>
          </a:xfrm>
        </p:spPr>
        <p:txBody>
          <a:bodyPr/>
          <a:lstStyle/>
          <a:p>
            <a:r>
              <a:rPr lang="en-US" sz="2000" b="0" dirty="0" err="1" smtClean="0"/>
              <a:t>Ogedei</a:t>
            </a:r>
            <a:r>
              <a:rPr lang="en-US" sz="2000" b="0" dirty="0" smtClean="0"/>
              <a:t> was not a very capable military leader, but a crafty diplomat and skillful manipulator</a:t>
            </a:r>
          </a:p>
          <a:p>
            <a:r>
              <a:rPr lang="en-US" sz="2000" b="0" dirty="0" smtClean="0"/>
              <a:t>For nearly a decade, </a:t>
            </a:r>
            <a:r>
              <a:rPr lang="en-US" sz="2000" b="0" dirty="0" err="1" smtClean="0"/>
              <a:t>Ogedei</a:t>
            </a:r>
            <a:r>
              <a:rPr lang="en-US" sz="2000" b="0" dirty="0" smtClean="0"/>
              <a:t> directed Mongol energies into further campaigns and conquests</a:t>
            </a:r>
          </a:p>
          <a:p>
            <a:pPr lvl="1"/>
            <a:r>
              <a:rPr lang="en-US" sz="2000" b="0" dirty="0" smtClean="0"/>
              <a:t>Russia and Eastern Europe, Islamic heartlands, and China</a:t>
            </a:r>
            <a:endParaRPr lang="en-US" sz="2000" b="0" dirty="0"/>
          </a:p>
        </p:txBody>
      </p:sp>
      <p:pic>
        <p:nvPicPr>
          <p:cNvPr id="4" name="Picture 3"/>
          <p:cNvPicPr>
            <a:picLocks noChangeAspect="1"/>
          </p:cNvPicPr>
          <p:nvPr/>
        </p:nvPicPr>
        <p:blipFill>
          <a:blip r:embed="rId2"/>
          <a:stretch>
            <a:fillRect/>
          </a:stretch>
        </p:blipFill>
        <p:spPr>
          <a:xfrm>
            <a:off x="2848344" y="1600200"/>
            <a:ext cx="6143256" cy="3962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 Drive to the West</a:t>
            </a:r>
            <a:endParaRPr lang="en-US" dirty="0"/>
          </a:p>
        </p:txBody>
      </p:sp>
      <p:sp>
        <p:nvSpPr>
          <p:cNvPr id="3" name="Content Placeholder 2"/>
          <p:cNvSpPr>
            <a:spLocks noGrp="1"/>
          </p:cNvSpPr>
          <p:nvPr>
            <p:ph idx="1"/>
          </p:nvPr>
        </p:nvSpPr>
        <p:spPr>
          <a:xfrm>
            <a:off x="5181600" y="2133600"/>
            <a:ext cx="3962400" cy="4267200"/>
          </a:xfrm>
        </p:spPr>
        <p:txBody>
          <a:bodyPr/>
          <a:lstStyle/>
          <a:p>
            <a:r>
              <a:rPr lang="en-US" sz="2000" b="0" dirty="0" smtClean="0"/>
              <a:t>Mongol assault on Russia was a side campaign </a:t>
            </a:r>
          </a:p>
          <a:p>
            <a:pPr lvl="1"/>
            <a:r>
              <a:rPr lang="en-US" sz="2000" b="0" dirty="0" smtClean="0"/>
              <a:t>A chance to prepare for the real prize… Europe</a:t>
            </a:r>
          </a:p>
          <a:p>
            <a:r>
              <a:rPr lang="en-US" sz="2000" b="0" dirty="0" smtClean="0"/>
              <a:t>1200s – Kiev had been in decline, and were not ready for the Mongols</a:t>
            </a:r>
          </a:p>
          <a:p>
            <a:pPr lvl="1"/>
            <a:r>
              <a:rPr lang="en-US" sz="2000" b="0" dirty="0" smtClean="0"/>
              <a:t>Dominated much of Central Russia</a:t>
            </a:r>
          </a:p>
          <a:p>
            <a:pPr lvl="1"/>
            <a:r>
              <a:rPr lang="en-US" sz="2000" b="0" dirty="0" smtClean="0"/>
              <a:t>Russian princes would not unite and were defeated individually</a:t>
            </a:r>
            <a:endParaRPr lang="en-US" sz="2000" b="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57" y="1828800"/>
            <a:ext cx="4726897" cy="444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600200"/>
            <a:ext cx="7772400" cy="4267200"/>
          </a:xfrm>
        </p:spPr>
        <p:txBody>
          <a:bodyPr/>
          <a:lstStyle/>
          <a:p>
            <a:r>
              <a:rPr lang="en-US" sz="2400" b="0" dirty="0" smtClean="0"/>
              <a:t>1236 – </a:t>
            </a:r>
            <a:r>
              <a:rPr lang="en-US" sz="2400" b="0" dirty="0" err="1" smtClean="0"/>
              <a:t>Batu</a:t>
            </a:r>
            <a:r>
              <a:rPr lang="en-US" sz="2400" b="0" dirty="0" smtClean="0"/>
              <a:t> (</a:t>
            </a:r>
            <a:r>
              <a:rPr lang="en-US" sz="2400" b="0" dirty="0" err="1" smtClean="0"/>
              <a:t>Chinggis</a:t>
            </a:r>
            <a:r>
              <a:rPr lang="en-US" sz="2400" b="0" dirty="0" smtClean="0"/>
              <a:t> Khan’s grandson) led a Mongol force of more than 120,000 cavalrymen into Russian heartlands</a:t>
            </a:r>
          </a:p>
          <a:p>
            <a:r>
              <a:rPr lang="en-US" sz="2400" b="0" dirty="0" smtClean="0"/>
              <a:t>1237 to 1238 (and later in 1240) – Tartars (people from hell as the Russians called them) carried out successful winter invasions in Russia </a:t>
            </a:r>
          </a:p>
          <a:p>
            <a:pPr lvl="1"/>
            <a:r>
              <a:rPr lang="en-US" sz="2000" b="0" dirty="0" smtClean="0"/>
              <a:t>Mongols preferred fighting in winter</a:t>
            </a:r>
          </a:p>
          <a:p>
            <a:pPr lvl="2"/>
            <a:r>
              <a:rPr lang="en-US" sz="1600" b="0" dirty="0" smtClean="0"/>
              <a:t>Good footing for horses</a:t>
            </a:r>
          </a:p>
          <a:p>
            <a:pPr lvl="2"/>
            <a:r>
              <a:rPr lang="en-US" sz="1600" b="0" dirty="0" smtClean="0"/>
              <a:t>Frozen lakes</a:t>
            </a:r>
          </a:p>
          <a:p>
            <a:pPr lvl="1"/>
            <a:r>
              <a:rPr lang="en-US" b="0" dirty="0" smtClean="0"/>
              <a:t>Ryazan, Moscow, Vladimir, and Kiev were destroyed; cities looted; inhabitants slaughtered or led into slavery</a:t>
            </a:r>
          </a:p>
          <a:p>
            <a:pPr lvl="1">
              <a:buNone/>
            </a:pPr>
            <a:r>
              <a:rPr lang="en-US" b="0" u="sng" dirty="0" smtClean="0"/>
              <a:t>Mongols ready for main event… western Europe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09600" y="76200"/>
            <a:ext cx="7848600" cy="1066800"/>
          </a:xfrm>
        </p:spPr>
        <p:txBody>
          <a:bodyPr/>
          <a:lstStyle/>
          <a:p>
            <a:pPr eaLnBrk="1" hangingPunct="1"/>
            <a:r>
              <a:rPr lang="en-US" smtClean="0"/>
              <a:t>Russia in Bondage</a:t>
            </a:r>
          </a:p>
        </p:txBody>
      </p:sp>
      <p:sp>
        <p:nvSpPr>
          <p:cNvPr id="38915" name="Content Placeholder 2"/>
          <p:cNvSpPr>
            <a:spLocks noGrp="1"/>
          </p:cNvSpPr>
          <p:nvPr>
            <p:ph idx="1"/>
          </p:nvPr>
        </p:nvSpPr>
        <p:spPr>
          <a:xfrm>
            <a:off x="-381000" y="1447800"/>
            <a:ext cx="4038600" cy="5257800"/>
          </a:xfrm>
        </p:spPr>
        <p:txBody>
          <a:bodyPr/>
          <a:lstStyle/>
          <a:p>
            <a:pPr lvl="1" eaLnBrk="1" hangingPunct="1"/>
            <a:r>
              <a:rPr lang="en-US" sz="1600" b="0" dirty="0" smtClean="0"/>
              <a:t>Crushing victories of </a:t>
            </a:r>
            <a:r>
              <a:rPr lang="en-US" sz="1600" b="0" dirty="0" err="1" smtClean="0"/>
              <a:t>Batu’s</a:t>
            </a:r>
            <a:r>
              <a:rPr lang="en-US" sz="1600" b="0" dirty="0" smtClean="0"/>
              <a:t> armies initiated two and half centuries of Mongol dominance in Russia</a:t>
            </a:r>
          </a:p>
          <a:p>
            <a:pPr lvl="2" eaLnBrk="1" hangingPunct="1"/>
            <a:r>
              <a:rPr lang="en-US" sz="1600" b="0" dirty="0" smtClean="0"/>
              <a:t>Khan of Golden Horde</a:t>
            </a:r>
          </a:p>
          <a:p>
            <a:pPr lvl="2" eaLnBrk="1" hangingPunct="1"/>
            <a:r>
              <a:rPr lang="en-US" sz="1600" b="0" dirty="0" smtClean="0"/>
              <a:t>Russian princes for to pay tribute</a:t>
            </a:r>
          </a:p>
          <a:p>
            <a:pPr lvl="2" eaLnBrk="1" hangingPunct="1"/>
            <a:r>
              <a:rPr lang="en-US" sz="1600" b="0" dirty="0" smtClean="0"/>
              <a:t>Peasants reduced to serfdom</a:t>
            </a:r>
          </a:p>
          <a:p>
            <a:pPr lvl="3" eaLnBrk="1" hangingPunct="1"/>
            <a:r>
              <a:rPr lang="en-US" sz="1600" b="0" dirty="0" smtClean="0">
                <a:solidFill>
                  <a:schemeClr val="tx1"/>
                </a:solidFill>
              </a:rPr>
              <a:t>Give up crops and labor to both their own princes and Mongol overlords</a:t>
            </a:r>
          </a:p>
          <a:p>
            <a:pPr lvl="1" eaLnBrk="1" hangingPunct="1"/>
            <a:r>
              <a:rPr lang="en-US" sz="1600" b="0" dirty="0" smtClean="0"/>
              <a:t>In 1380, Russian forces defeated the Mongols at the battle of </a:t>
            </a:r>
            <a:r>
              <a:rPr lang="en-US" sz="1600" b="0" dirty="0" err="1" smtClean="0"/>
              <a:t>Kulikova</a:t>
            </a:r>
            <a:r>
              <a:rPr lang="en-US" sz="1600" b="0" dirty="0" smtClean="0"/>
              <a:t>. </a:t>
            </a:r>
          </a:p>
          <a:p>
            <a:pPr lvl="2" eaLnBrk="1" hangingPunct="1"/>
            <a:r>
              <a:rPr lang="en-US" sz="1600" b="0" dirty="0" smtClean="0"/>
              <a:t>Ensured the central position of Moscow and the Orthodox Church</a:t>
            </a:r>
          </a:p>
          <a:p>
            <a:pPr lvl="2" eaLnBrk="1" hangingPunct="1"/>
            <a:r>
              <a:rPr lang="en-US" sz="1600" b="0" dirty="0"/>
              <a:t>L</a:t>
            </a:r>
            <a:r>
              <a:rPr lang="en-US" sz="1600" b="0" dirty="0" smtClean="0"/>
              <a:t>ed to changes in Russian military organization</a:t>
            </a:r>
          </a:p>
        </p:txBody>
      </p:sp>
      <p:pic>
        <p:nvPicPr>
          <p:cNvPr id="7170" name="Picture 2" descr="http://medieval2.heavengames.com/m2tw/history/historical_battles_folder/sack_kiev/mongols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425424"/>
            <a:ext cx="5135344" cy="3567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Mongol Incursions and the Retreat from Europe</a:t>
            </a:r>
          </a:p>
        </p:txBody>
      </p:sp>
      <p:sp>
        <p:nvSpPr>
          <p:cNvPr id="39939" name="Content Placeholder 2"/>
          <p:cNvSpPr>
            <a:spLocks noGrp="1"/>
          </p:cNvSpPr>
          <p:nvPr>
            <p:ph idx="1"/>
          </p:nvPr>
        </p:nvSpPr>
        <p:spPr>
          <a:xfrm>
            <a:off x="24063" y="1600200"/>
            <a:ext cx="9372600" cy="4953000"/>
          </a:xfrm>
        </p:spPr>
        <p:txBody>
          <a:bodyPr/>
          <a:lstStyle/>
          <a:p>
            <a:pPr marL="342900" lvl="1" indent="-342900">
              <a:buClr>
                <a:srgbClr val="FF0000"/>
              </a:buClr>
              <a:buSzPct val="90000"/>
              <a:buFont typeface="Wingdings" pitchFamily="2" charset="2"/>
              <a:buChar char="v"/>
            </a:pPr>
            <a:r>
              <a:rPr lang="en-US" b="0" dirty="0" smtClean="0"/>
              <a:t>The first Christian reaction to Mongol invasions was positive</a:t>
            </a:r>
          </a:p>
          <a:p>
            <a:pPr marL="742950" lvl="2" indent="-342900">
              <a:buClr>
                <a:srgbClr val="FF0000"/>
              </a:buClr>
              <a:buSzPct val="90000"/>
              <a:buFont typeface="Wingdings" pitchFamily="2" charset="2"/>
              <a:buChar char="v"/>
            </a:pPr>
            <a:r>
              <a:rPr lang="en-US" b="0" dirty="0" smtClean="0"/>
              <a:t>Many in western Europe thought Mongol Khan was </a:t>
            </a:r>
            <a:r>
              <a:rPr lang="en-US" b="0" dirty="0" err="1" smtClean="0"/>
              <a:t>Prester</a:t>
            </a:r>
            <a:r>
              <a:rPr lang="en-US" b="0" dirty="0" smtClean="0"/>
              <a:t> John (mythical rich and powerful Christian monarch)</a:t>
            </a:r>
          </a:p>
          <a:p>
            <a:pPr marL="742950" lvl="2" indent="-342900">
              <a:buClr>
                <a:srgbClr val="FF0000"/>
              </a:buClr>
              <a:buSzPct val="90000"/>
              <a:buFont typeface="Wingdings" pitchFamily="2" charset="2"/>
              <a:buChar char="v"/>
            </a:pPr>
            <a:r>
              <a:rPr lang="en-US" b="0" dirty="0" smtClean="0"/>
              <a:t>Potential ally against the Muslims</a:t>
            </a:r>
          </a:p>
          <a:p>
            <a:pPr marL="342900" lvl="1" indent="-342900">
              <a:buClr>
                <a:srgbClr val="FF0000"/>
              </a:buClr>
              <a:buSzPct val="90000"/>
              <a:buFont typeface="Wingdings" pitchFamily="2" charset="2"/>
              <a:buChar char="v"/>
            </a:pPr>
            <a:r>
              <a:rPr lang="en-US" b="0" dirty="0" smtClean="0"/>
              <a:t>The successful conquest of Russia alerted Europe to the potential danger of Mongol assault</a:t>
            </a:r>
            <a:endParaRPr lang="en-US" b="0" dirty="0"/>
          </a:p>
          <a:p>
            <a:pPr marL="742950" lvl="2" indent="-342900">
              <a:buClr>
                <a:srgbClr val="FF0000"/>
              </a:buClr>
              <a:buSzPct val="90000"/>
              <a:buFont typeface="Wingdings" pitchFamily="2" charset="2"/>
              <a:buChar char="v"/>
            </a:pPr>
            <a:r>
              <a:rPr lang="en-US" b="0" dirty="0" smtClean="0"/>
              <a:t>Russia – Orthodox Christian</a:t>
            </a:r>
          </a:p>
          <a:p>
            <a:pPr marL="342900" lvl="1" indent="-342900">
              <a:buClr>
                <a:srgbClr val="FF0000"/>
              </a:buClr>
              <a:buSzPct val="90000"/>
              <a:buFont typeface="Wingdings" pitchFamily="2" charset="2"/>
              <a:buChar char="v"/>
            </a:pPr>
            <a:r>
              <a:rPr lang="en-US" b="0" dirty="0" smtClean="0"/>
              <a:t>Rulers of Europe were still slow to realize true threat Mongols posed to western Christendom</a:t>
            </a:r>
          </a:p>
          <a:p>
            <a:pPr marL="342900" lvl="1" indent="-342900">
              <a:buClr>
                <a:srgbClr val="FF0000"/>
              </a:buClr>
              <a:buSzPct val="90000"/>
              <a:buFont typeface="Wingdings" pitchFamily="2" charset="2"/>
              <a:buChar char="v"/>
            </a:pPr>
            <a:r>
              <a:rPr lang="en-US" b="0" dirty="0" smtClean="0"/>
              <a:t>Just as it appeared the Mongols were going to conquer western Europe, </a:t>
            </a:r>
            <a:r>
              <a:rPr lang="en-US" b="0" dirty="0" err="1" smtClean="0"/>
              <a:t>Khagan</a:t>
            </a:r>
            <a:r>
              <a:rPr lang="en-US" b="0" dirty="0" smtClean="0"/>
              <a:t> </a:t>
            </a:r>
            <a:r>
              <a:rPr lang="en-US" b="0" dirty="0" err="1" smtClean="0"/>
              <a:t>Ogedei</a:t>
            </a:r>
            <a:r>
              <a:rPr lang="en-US" b="0" dirty="0" smtClean="0"/>
              <a:t> dies, </a:t>
            </a:r>
          </a:p>
          <a:p>
            <a:pPr marL="742950" lvl="2" indent="-342900">
              <a:buClr>
                <a:srgbClr val="FF0000"/>
              </a:buClr>
              <a:buSzPct val="90000"/>
              <a:buFont typeface="Wingdings" pitchFamily="2" charset="2"/>
              <a:buChar char="v"/>
            </a:pPr>
            <a:r>
              <a:rPr lang="en-US" b="0" dirty="0"/>
              <a:t>F</a:t>
            </a:r>
            <a:r>
              <a:rPr lang="en-US" b="0" dirty="0" smtClean="0"/>
              <a:t>orce </a:t>
            </a:r>
            <a:r>
              <a:rPr lang="en-US" b="0" dirty="0" err="1" smtClean="0"/>
              <a:t>Batu</a:t>
            </a:r>
            <a:r>
              <a:rPr lang="en-US" b="0" dirty="0" smtClean="0"/>
              <a:t> to withdraw in preparation for struggle for succession (campaign never resumed)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The Mongol Assault on the Islamic Heartlands</a:t>
            </a:r>
          </a:p>
        </p:txBody>
      </p:sp>
      <p:sp>
        <p:nvSpPr>
          <p:cNvPr id="40963" name="Content Placeholder 2"/>
          <p:cNvSpPr>
            <a:spLocks noGrp="1"/>
          </p:cNvSpPr>
          <p:nvPr>
            <p:ph idx="1"/>
          </p:nvPr>
        </p:nvSpPr>
        <p:spPr>
          <a:xfrm>
            <a:off x="0" y="1447800"/>
            <a:ext cx="2971800" cy="5181600"/>
          </a:xfrm>
        </p:spPr>
        <p:txBody>
          <a:bodyPr/>
          <a:lstStyle/>
          <a:p>
            <a:pPr marL="342900" lvl="1" indent="-342900">
              <a:buClr>
                <a:srgbClr val="FF0000"/>
              </a:buClr>
              <a:buSzPct val="90000"/>
              <a:buFont typeface="Wingdings" pitchFamily="2" charset="2"/>
              <a:buChar char="v"/>
            </a:pPr>
            <a:r>
              <a:rPr lang="en-US" sz="1600" b="0" dirty="0" smtClean="0"/>
              <a:t>After fall of </a:t>
            </a:r>
            <a:r>
              <a:rPr lang="en-US" sz="1600" b="0" dirty="0" err="1" smtClean="0"/>
              <a:t>Khwarazm</a:t>
            </a:r>
            <a:r>
              <a:rPr lang="en-US" sz="1600" b="0" dirty="0" smtClean="0"/>
              <a:t> Empire… Mongols move westward to far wealthier Muslim Empires</a:t>
            </a:r>
          </a:p>
          <a:p>
            <a:pPr marL="342900" lvl="1" indent="-342900">
              <a:buClr>
                <a:srgbClr val="FF0000"/>
              </a:buClr>
              <a:buSzPct val="90000"/>
              <a:buFont typeface="Wingdings" pitchFamily="2" charset="2"/>
              <a:buChar char="v"/>
            </a:pPr>
            <a:r>
              <a:rPr lang="en-US" sz="1600" b="0" dirty="0" smtClean="0"/>
              <a:t>The conquest of the Muslim heartlands of the Middle East fell to another grandson of </a:t>
            </a:r>
            <a:r>
              <a:rPr lang="en-US" sz="1600" b="0" dirty="0" err="1" smtClean="0"/>
              <a:t>Chinggis</a:t>
            </a:r>
            <a:r>
              <a:rPr lang="en-US" sz="1600" b="0" dirty="0" smtClean="0"/>
              <a:t> Khan (</a:t>
            </a:r>
            <a:r>
              <a:rPr lang="en-US" sz="1600" b="0" dirty="0" err="1" smtClean="0"/>
              <a:t>Hulegu</a:t>
            </a:r>
            <a:r>
              <a:rPr lang="en-US" sz="1600" b="0" dirty="0" smtClean="0"/>
              <a:t>)</a:t>
            </a:r>
          </a:p>
          <a:p>
            <a:pPr marL="342900" lvl="1" indent="-342900">
              <a:buClr>
                <a:srgbClr val="FF0000"/>
              </a:buClr>
              <a:buSzPct val="90000"/>
              <a:buFont typeface="Wingdings" pitchFamily="2" charset="2"/>
              <a:buChar char="v"/>
            </a:pPr>
            <a:r>
              <a:rPr lang="en-US" sz="1600" b="0" dirty="0" smtClean="0"/>
              <a:t>1258 - the Mongols captured and destroyed Baghdad</a:t>
            </a:r>
          </a:p>
          <a:p>
            <a:pPr marL="742950" lvl="2" indent="-342900">
              <a:buClr>
                <a:srgbClr val="FF0000"/>
              </a:buClr>
              <a:buSzPct val="90000"/>
              <a:buFont typeface="Wingdings" pitchFamily="2" charset="2"/>
              <a:buChar char="v"/>
            </a:pPr>
            <a:r>
              <a:rPr lang="en-US" sz="1600" b="0" dirty="0" smtClean="0"/>
              <a:t>killed the last of the Abbasid caliphs </a:t>
            </a:r>
          </a:p>
          <a:p>
            <a:pPr marL="742950" lvl="2" indent="-342900">
              <a:buClr>
                <a:srgbClr val="FF0000"/>
              </a:buClr>
              <a:buSzPct val="90000"/>
              <a:buFont typeface="Wingdings" pitchFamily="2" charset="2"/>
              <a:buChar char="v"/>
            </a:pPr>
            <a:r>
              <a:rPr lang="en-US" sz="1600" b="0" dirty="0" smtClean="0"/>
              <a:t>800,000 people killed</a:t>
            </a:r>
          </a:p>
          <a:p>
            <a:pPr marL="742950" lvl="2" indent="-342900">
              <a:buClr>
                <a:srgbClr val="FF0000"/>
              </a:buClr>
              <a:buSzPct val="90000"/>
              <a:buFont typeface="Wingdings" pitchFamily="2" charset="2"/>
              <a:buChar char="v"/>
            </a:pPr>
            <a:r>
              <a:rPr lang="en-US" sz="1600" b="0" dirty="0" smtClean="0"/>
              <a:t>Ended the Abbasid dynasty that ruled core regions of Islamic world since mid-8</a:t>
            </a:r>
            <a:r>
              <a:rPr lang="en-US" sz="1600" b="0" baseline="30000" dirty="0" smtClean="0"/>
              <a:t>th</a:t>
            </a:r>
            <a:r>
              <a:rPr lang="en-US" sz="1600" b="0" dirty="0" smtClean="0"/>
              <a:t> century</a:t>
            </a:r>
          </a:p>
        </p:txBody>
      </p:sp>
      <p:pic>
        <p:nvPicPr>
          <p:cNvPr id="8194" name="Picture 2" descr="http://www.wwnorton.com/college/history/ralph/ralimage/map16m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752600"/>
            <a:ext cx="6000750"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66700" y="1600200"/>
            <a:ext cx="8610600" cy="4267200"/>
          </a:xfrm>
        </p:spPr>
        <p:txBody>
          <a:bodyPr/>
          <a:lstStyle/>
          <a:p>
            <a:r>
              <a:rPr lang="en-US" sz="2000" b="0" dirty="0" smtClean="0"/>
              <a:t>1235-1279: Mongol conquest of South China; end of southern Song dynasty</a:t>
            </a:r>
          </a:p>
          <a:p>
            <a:r>
              <a:rPr lang="en-US" sz="2000" b="0" dirty="0" smtClean="0"/>
              <a:t>1236-1240: Mongol conquest of Russia</a:t>
            </a:r>
          </a:p>
          <a:p>
            <a:r>
              <a:rPr lang="en-US" sz="2000" b="0" dirty="0" smtClean="0"/>
              <a:t>1240-1241: Mongol invasion of western Europe</a:t>
            </a:r>
          </a:p>
          <a:p>
            <a:r>
              <a:rPr lang="en-US" sz="2000" b="0" dirty="0" smtClean="0"/>
              <a:t>1253- Mongol victory over Seljuk Turks; rise of Ottoman Turks in Middle East</a:t>
            </a:r>
          </a:p>
          <a:p>
            <a:r>
              <a:rPr lang="en-US" sz="2000" b="0" dirty="0" smtClean="0"/>
              <a:t>1258 – Mongol destruction of </a:t>
            </a:r>
            <a:r>
              <a:rPr lang="en-US" sz="2000" b="0" dirty="0" smtClean="0"/>
              <a:t>Baghdad</a:t>
            </a:r>
          </a:p>
          <a:p>
            <a:r>
              <a:rPr lang="en-US" sz="2000" b="0" dirty="0"/>
              <a:t>1260 – </a:t>
            </a:r>
            <a:r>
              <a:rPr lang="en-US" sz="2000" b="0" dirty="0" err="1"/>
              <a:t>Mameluk</a:t>
            </a:r>
            <a:r>
              <a:rPr lang="en-US" sz="2000" b="0" dirty="0"/>
              <a:t> </a:t>
            </a:r>
            <a:r>
              <a:rPr lang="en-US" sz="2000" b="0" dirty="0" smtClean="0"/>
              <a:t>rulers (slaves) </a:t>
            </a:r>
            <a:r>
              <a:rPr lang="en-US" sz="2000" b="0" dirty="0"/>
              <a:t>of Egypt defeat Mongols; end of Mongols drive into west</a:t>
            </a:r>
          </a:p>
          <a:p>
            <a:r>
              <a:rPr lang="en-US" sz="2000" b="0" dirty="0"/>
              <a:t>1260-1294: Reign of Kublai Khan in China</a:t>
            </a:r>
          </a:p>
          <a:p>
            <a:r>
              <a:rPr lang="en-US" sz="2000" b="0" dirty="0"/>
              <a:t>1271-1295: Journey of Marco Polo to central Asia, China, and Southeast Asia</a:t>
            </a:r>
          </a:p>
          <a:p>
            <a:r>
              <a:rPr lang="en-US" sz="2000" b="0" dirty="0"/>
              <a:t>1271-1368: Reign of Yuan (Mongol) dynasty in China</a:t>
            </a:r>
          </a:p>
          <a:p>
            <a:r>
              <a:rPr lang="en-US" sz="2000" b="0" dirty="0"/>
              <a:t>1290s – First true guns used in China</a:t>
            </a:r>
          </a:p>
          <a:p>
            <a:endParaRPr lang="en-US" b="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371600"/>
            <a:ext cx="3505200" cy="4267200"/>
          </a:xfrm>
        </p:spPr>
        <p:txBody>
          <a:bodyPr/>
          <a:lstStyle/>
          <a:p>
            <a:r>
              <a:rPr lang="en-US" sz="1800" b="0" dirty="0" smtClean="0"/>
              <a:t>1243 – Mongol victory over Seljuk Turks </a:t>
            </a:r>
          </a:p>
          <a:p>
            <a:pPr lvl="1"/>
            <a:r>
              <a:rPr lang="en-US" sz="1800" b="0" dirty="0"/>
              <a:t>O</a:t>
            </a:r>
            <a:r>
              <a:rPr lang="en-US" sz="1800" b="0" dirty="0" smtClean="0"/>
              <a:t>pening Asia Minor, today’s Turkey, to be conquered by a different Turkic people, the Ottomans</a:t>
            </a:r>
          </a:p>
          <a:p>
            <a:pPr lvl="2"/>
            <a:r>
              <a:rPr lang="en-US" sz="1800" b="0" dirty="0" smtClean="0"/>
              <a:t>Next great power in the Islamic heartlands</a:t>
            </a:r>
          </a:p>
          <a:p>
            <a:pPr marL="342900" lvl="1" indent="-342900">
              <a:buClr>
                <a:srgbClr val="FF0000"/>
              </a:buClr>
              <a:buSzPct val="90000"/>
              <a:buFont typeface="Wingdings" pitchFamily="2" charset="2"/>
              <a:buChar char="v"/>
            </a:pPr>
            <a:r>
              <a:rPr lang="en-US" sz="1800" b="0" dirty="0" smtClean="0"/>
              <a:t>The Mongol invasion and the consequent destruction of many cities destroyed the focal points of Islamic culture. </a:t>
            </a:r>
            <a:endParaRPr lang="en-US" sz="1800" b="0" dirty="0"/>
          </a:p>
          <a:p>
            <a:pPr marL="742950" lvl="2" indent="-342900">
              <a:buClr>
                <a:srgbClr val="FF0000"/>
              </a:buClr>
              <a:buSzPct val="90000"/>
              <a:buFont typeface="Wingdings" pitchFamily="2" charset="2"/>
              <a:buChar char="v"/>
            </a:pPr>
            <a:r>
              <a:rPr lang="en-US" sz="1800" b="0" dirty="0" smtClean="0"/>
              <a:t>Left faithful without a central authority</a:t>
            </a:r>
          </a:p>
          <a:p>
            <a:pPr marL="742950" lvl="2" indent="-342900">
              <a:buClr>
                <a:srgbClr val="FF0000"/>
              </a:buClr>
              <a:buSzPct val="90000"/>
              <a:buFont typeface="Wingdings" pitchFamily="2" charset="2"/>
              <a:buChar char="v"/>
            </a:pPr>
            <a:r>
              <a:rPr lang="en-US" sz="1800" b="0" dirty="0" smtClean="0"/>
              <a:t>Crippled Muslim military</a:t>
            </a:r>
          </a:p>
          <a:p>
            <a:endParaRPr lang="en-US" sz="2000" b="0" dirty="0" smtClean="0"/>
          </a:p>
          <a:p>
            <a:pPr lvl="1"/>
            <a:endParaRPr lang="en-US" sz="2000" b="0" dirty="0"/>
          </a:p>
        </p:txBody>
      </p:sp>
      <p:pic>
        <p:nvPicPr>
          <p:cNvPr id="9218" name="Picture 2" descr="http://blogs.dickinson.edu/arabiclitproject/files/2011/05/SeljukEmpireMap-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960" y="2066925"/>
            <a:ext cx="4787265" cy="3419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467729"/>
            <a:ext cx="2892425" cy="6019800"/>
          </a:xfrm>
        </p:spPr>
        <p:txBody>
          <a:bodyPr/>
          <a:lstStyle/>
          <a:p>
            <a:r>
              <a:rPr lang="en-US" sz="1800" b="0" dirty="0" smtClean="0"/>
              <a:t>1260 – Mongols were finally defeated by armies of the </a:t>
            </a:r>
            <a:r>
              <a:rPr lang="en-US" sz="1800" b="0" dirty="0" err="1" smtClean="0"/>
              <a:t>Mamluk</a:t>
            </a:r>
            <a:r>
              <a:rPr lang="en-US" sz="1800" b="0" dirty="0" smtClean="0"/>
              <a:t> </a:t>
            </a:r>
          </a:p>
          <a:p>
            <a:pPr lvl="1"/>
            <a:r>
              <a:rPr lang="en-US" sz="1800" b="0" dirty="0" smtClean="0"/>
              <a:t>dynasty in Egypt</a:t>
            </a:r>
          </a:p>
          <a:p>
            <a:pPr lvl="1"/>
            <a:r>
              <a:rPr lang="en-US" sz="1800" b="0" dirty="0" smtClean="0"/>
              <a:t>Commanders were former Mongol slaves sold in Egypt</a:t>
            </a:r>
          </a:p>
          <a:p>
            <a:r>
              <a:rPr lang="en-US" sz="1800" b="0" dirty="0" smtClean="0"/>
              <a:t>Muslims dynasty worked with Christians to defeat the Mongols</a:t>
            </a:r>
          </a:p>
          <a:p>
            <a:pPr lvl="1"/>
            <a:r>
              <a:rPr lang="en-US" sz="1800" b="0" dirty="0" smtClean="0"/>
              <a:t>Christians had feared that a Mongol victory would leave them the next target of attack</a:t>
            </a:r>
            <a:endParaRPr lang="en-US" sz="1800" b="0" dirty="0"/>
          </a:p>
        </p:txBody>
      </p:sp>
      <p:sp>
        <p:nvSpPr>
          <p:cNvPr id="4" name="AutoShape 2" descr="data:image/jpeg;base64,/9j/4AAQSkZJRgABAQAAAQABAAD/2wCEAAkGBhQSERUUExQUFBUVFBgWFxUYGBoVGBgXFRUVFhcUHBgXHCYeFxkkGhUUHy8gIycpLCwsFR8xNTAqNSYrLCkBCQoKDgwOGg8PGiwkHyQsKSwsLCwpKSwsLCwsLCwsLCwsLCwsKSwsKiwsLCwsLCwsLCwsLCwpLCwsLCwsLCwsLP/AABEIAKcBLwMBIgACEQEDEQH/xAAbAAABBQEBAAAAAAAAAAAAAAAAAQIDBAUGB//EAD4QAAEDAgMFBgQEBAYCAwAAAAEAAhEDIQQSMQUTQVFhBiIycYGRobHR8CNCUsEUcuHxFRYkM2KCkrJzosL/xAAaAQACAwEBAAAAAAAAAAAAAAAAAgEDBAUG/8QALxEAAgIBAwIEBAYDAQAAAAAAAAECEQMSITEEQRMiUWEUMnHRBUKBseHwI5GhFf/aAAwDAQACEQMRAD8A9gxLYM8CPaFFKt0X5h8Cqr6WW3smhL8rKMkfzInoVybHXh981Os5zZEKWjBFu6RYkRy16jj6KvLHTuizFO9mXEKsaxH5mHiCTHy1CcKrv+A6yTPlYfuqrLydCrjGt429Q75fRL/Gs/UPK8+2qLIJnOjUqk58knr8OCdWrZjxgc7X8imLTjjW5lyzt0EolMewnjokyHn5dLQrSmx94ibTPX1QE0t0vp9ErQeJlFUFjmuIMg+nD70VPbQrPFE0cxaKs1mtdkeWZHgAOkWFQsLgCCQDB4G4mOYZkEgxFj1nQyJ6wqpwvdcluOenZ8GDRw+OzU3OJptH8K69UPYxjR/q6dSb1Xm8PvctMtgylKhijh8O1zcQXNrZqrm125n0nfxFg8VLgTR48o0K28XQ31N1N4zNJBt3XDK4Paby10Oa08jxGoWJ/h2Ko1M1GsMhLnOpOaG+N/BhOQZWCwa4S9smA9yz32Zrq90MwOAx7XtNZ1R8YVjXZagDTWy4nMfG0Aw7DguDe85sjLBK0+z2BxLGPbiHueZYGOLpLmBn5gDlbUk5XFtnFmb81oanaKvTJa/DPdE5XjuZg2iXyfE1hL2ltzAlpm9ptm9qhVqMYaVRheSJIMNIpU6oDpALScz2iRrSd0RbW5FJ7GiCgpCzhyt7JKfUQtvKMHGxV25Qquwrxhy8VSWZYcGkRUbmvLbZQ6b3CxquB2hlcA6pJOMyltQNIqOqg4SocznfghmYZJMTcHh09OrlniDy526qy0yJWSacWbcbUlscbjsBtDf4gtc8sdRe2nkqho3pwtMNc1jndxm+bUIIhwJGrSUlfZ2OMQ6vl34cG70Go2n/AApbUBdvBIdXgtBccsTp3V2iZVqZRNz0FySbAJNRZRHWZoZjQRrx/qkdQOskkaAWTXB5/M0dAJvw7xP7JlBzi4tc8zEgQ1pImCYjgYEgx3ghZHVCPFG7HtBJjvCCC4kgm0EMtz+XmrUplKkGiB5ybknmTxKelLEqCUxzeI1+fRPQgKGtqT9E6VXY4B3mSOkyT8lYUtULF2CEhchrpUDCoQhAFakbOvFtev1hNn2+R5/NJynhp98+qVbkjn2I5SYrDB2ZmgfTc02mLBoMaTDtOgUcK0xge0SNPMXHlwVWZbIuwvdnNf5IptphucjLRqUg8saSN48PzAHi058szG8cZ4LLxOzaeaHmqWwygKVNoGVtCo11IAAjcuDsxa4EnK8Em0rtMRh2gAgQQRxP319FDBtcwP6QPglhByQ08ml0cfSdhwRDaxc0UYmhTLnfwpkvMEeMuvp/t2FoUWCw+Ho7uo3+IApHOMzGlthSzNac3daDTnKSQM7o7re72j3O5gfL46WWTjO0FGkajKhqxTexj3kNLBvMnfgnwDeNJMWEngplBLuRHI5dh/8AmmiXgOz0y5zabQ9pGZzs0QYvIGvotXN9wfsLEw/ailVLRkqkEUiDlbrXqCnTMk9w3nnExMEKzge2VGqWBjahz1HU9G91zN3ObvaRVZ8Rqp16dluGjVu9jTaCdPfgkLDmidNYAgG0Nvxi/spH1C4kNMAWLuM8mzbzPNDRAho+nW+pVUs0nwWRwxXO5G9scZvcW+5SNdP0UzGQB0UZYJJADp8TeMtsCJtPDgpjma5FlgvjYEJCR+moNLAA6+R4Ig8GuP8AMQ0eupPsrfHiV+BMdR1MaR/b91K5oIggEcjcexTaLMrQLW5CB6DgE9ZJy1OzXCOlURto5fCXNvMTI/8AtMc7QiHcXnSLAD14qRCUcgfSi44+LiToJvyCje2Lxf3N1bVXjGo5rXgn+VmPqIV5hXaHyTg86gk39InSNNE1h4RACdTpzo4TExrHsrZUuSiNvgtNdIsoHHM/ozr+ZwNvRsf+SlY3KDqeJ+/RRYcHKJ1PePm68elh6LDL2OhG63JCq1WhbU2MtI8TT58QeM66FWUKE6Gasgo4p0gPLCHEgObI71yAQdCQOai2ltunQc0VDAcLO1vIAEC5N+AU1fD5gRMSCPI8HA8CCihig45XgNeIEGDM3BaeIMfDomVC7lB/a2gJ/wBwkRLcjpAcYzEcB18uakZ2loucGtLnEvFMQ0xmzZTc2sSJ87StTKOQWD2iwTmRiqMl9Ft2ScjqebM+GaZ448usJorU0iDcfSnz56/3CZTBiIPmYge2oWRtPBVa1WnUZ+LQNB0Ut46id48scytmbqA2RzbMgGVVobFxDcbvnE7n+IrPy5ye5Uw9JjO7/O15y6CZ4lT7CvmzpW0x5nnxQ54FvhF/ZcqNl44tqhzwQ/EUq+XeQd3I32EDh4Ww1sHQy4WBUj9n4wNw2QNp7moX1Kbahy1A6qW7uXuJtSe98EkZw0CAAoon6HS5+jvb9tUu9HP9vmubp9nqrGYptPMw1quSm/eOcaeHcyi1zhmd3XgtquA1lwM6qxs3A4ne4epXAluENOrD5G+z0znDdCCGvvEjPCKQWzTQEIW4wCOKdhKhAsC4a6idOpSJ9CoGm9rR05/fkkn8o0Pm5G1gH3BMjVhsesdfoo7EET+x8/vkldJJJj06cfgmB0QNL+4Gl1MVSFlK2NIl1pMWP2NJVp2zaROY0qZcdTkaTMAax0HsFXe48SPjPp1V19UNEkwOfPp1PQKnN2L+n7lephaTR/tsuWw0Mb3i0yy0agyQeFzZcjtzalFzfwKuGY9j3TNAuaBSZLhIpkktAabRZq7FgJOY2OgH6R9TafIBY+2thPqRuTh6Yi+aix5zEnvXaZs53K5Os2zJmujnm9pK+Rw/jMK1zCB4HEQ2C6wpyDAqNyxILCeELqtn7ZZUp52GWglrnQWw8GHN74bBBPEBZFbsziSHhtXCiahcwOw7CA2TDXAN7xLcoJEeAK/tTClmGDBRbVzFu9DHNoSQA41AbDMajW+55QWtC0zUIc7SR/fn96p1PDNHD1XGnBOdcYHEZiXETjTBme9BeC4TlkHTOV1tPG9xrqjTTcRJpkhxaeUtsfMKG+yJjC3vyWA2Oacsw7Qdw05m5SMx7h1CjSy9YpVZqJGvB0Kq064qcYI4cFYpsgIpJe5S9SlTWw9Cjp1JJHL6kfspFDVckppq0MqPgTc9AomiykraeqjWrAlVmTqG9VDWtgnS/wB+qTciRy5AkRPGx6qRA1Hn9VbP5WUQ2kgqNcQWnvAxcn8s94GOMac5upyhC550wQhCABMq0Q4Q4SPu45HqE9CAK7MQ5gAeCQCBvBB/7PFsvUiRxtwsOqjIXeJsE2vIAkxzshc7tza1KlVZSbTdUqVO65lNxYQ06aGJJ58JMqzHFzdJCS2FrYF2J2fRZQJbeg5rj3SG0qjSSMwIJytIAIgzeyzsZ2XxVWhTaN2x7cJXouy1HZX1aj6JbUlzcwB3dRxPiBfAJuV1WFpOGYBxgQADBy90EwRFhNp5KwJHAH1hM5W7QpkVcBiP40Vg5u53bqRpZjGUta8VIiM+8Bb/AC8eCobN7OYijRq094CalOlTY4ucX0mS7etznx5d4/I6xjKCe7K6lrpSqLJo5jBdnaufCPr5HOo0nMrOzuOdzd3uakQJPcLjpBedVa7L7HqUN7vAO/Ue4Q/NDXVqz2MjKIyse0XJ0gWAW26oAYJAJ0E3MaqJuJJJDWkwSJkAS3Uc/wCyi2wojQhNc+Nfu0/st5zhya5soLvvz4Jcw5/Y1QA1pGn3111Sub0H3wRmHMa6G4v0SF17QOkz5woDYR7BF5teeKSiyLgX68v2TpGs8PgE5DSapkxdO0PdWtbXyKQVCOvz+Cq43HNpNDnkgFwaONzJvyEA36Kn/mfDZS7ejKHBhMGJIJi44ZXTyhVLFBKi15Jt2aprSSA4NAtmtOYiQGzbQ63+aa97Wy5wJa3vSbkQNQ3h87rF2rtHDPaG1XEN7r2uDnMExLbjvTDp0i/FZlE7PmBWdOsB9SCWy4xaZGWZ1GvEyscUSx5ZfQ0sX20o7sl28Y4EFrSx4PWbRoSCPTWJj/xZtT/bmq4RIFokSMxdZuumtljbfwmJo0yyo7f0KjYBqOOYOe4vgFt+DQAYHDja1sqlXaWh1CnTGW5DxaG0srbS5xne94ye71SJJeZo6OJUqTLp/iTpuG9DnefcQFE+timXNOlVH/BxY72dZaFN/PmR7KQXRr9kaNN92VcPtFpcAe5ULQ40z4gD8D6LoaD8zQVh7RwOVorEAGm5l+OQvDXN8iHG3NbWGFo5W9vJJNJpSRlyTWrSPFMTP392HsnoQqm7Kkq4BZ2K2xh2PyOq02P0ykga8Dy9U/auNygMY5oq1DlpzwmxfB1ygzHEwOKKOyKTKW6yBzTZwIBLydXOJ1cdZVsKj5nf6CTWrYnyHl8U4UjxIWNsSs+hUOFqNeWtBdRq6tNMXyudwLZj26LXwuNp1Z3b2vgwcpDoPorMkprbt6lccUOSdCIQsxoBCFHXxDWCXua0c3EN+aOQJELAxnbXDsOVhdXfwbTGb46e0qlUp47GWMYSkdRfeOHz/wDUK9YJcy8q9/tyI5rsWtvdrBTO5oDe1yYAAzBp6x4ndPdP7N9mzRJrVjnxD5kkzlnUA8SeJ9BbW5sXs9RwrYptlxEF5u49J4DoFpqZZYxjox8d33f2QKLbuRFVbHeBg/8AtGjTz18xKfSrF3IRqDcg8jCQm8D35JDR0MmRxFj5HmOioTomrJ2thKqpe5oFw6NZAaTJEQRaekKXE1CBDbucco5Ame8egifRMnZFUVaOHNR7nEMLCXNIc2TDC5o1nU34eS0WMAEAQOQsmYegGCNSSSTzcdT08lKnFM8lY2K7R0wYa0v66D04q5tnEhtF9xJGUCb3t9VyCszZXDZGn8O6GGdOeTjg6bBbeZUMObkJNpMgnz4FapaOX3quEXQYHtI0NAqB0gRmHenqRqoxZ72kN1v4Zo82BNruuTZ3g19f2904MHJNw+Ia9oc0yD9wpFqs4rTTpjcg5cI9OSUBKhBAhCTIOQ56cefmocdjBSZmIJEgWganWTYBc/tDtHmIdQrZWlps7D1XaNfLhA1EsdGncKhsZJs0e0OLp02APc9hd4XtEulhBDLGTMxGlzKzMLSq12PNHGBzm5suemGtILBGaAHEZXtvHi6BMxGLe+kyo7EQWU3SaeekX/qMPZlDzkEAkX81hHbjXg1szmPzOptrEuc/dOFRzaVQt8LmvymAIcGgE6qucq4NOHG5b9kaR7P0m1mUW58ppOcSHE5XDK2Wk3AkuPO8GRZa+D2Zu3TvKr7EQ9+YXi8R0XLYXaVdzzU3ozVIYz/TvgUw92UukWJkZgDIg+nT4DZOOdmJr0Mvdj8MyIIzdDIn3VMlwkdOMlFOTNOjs5z7ttznR1revX5q1RwmXmHRcHj/ANrg+iu7PpPbSY2q4OeGjM5oytLuJA4BTVKQdqJ4joeY5FJxwZsmTxHuYe3SX4SuB4hTJHXJ37f+KvYSu1zA4aOAePJwkfMJ27uWm5jjfM02JI4XkGP7c9g6rsERQe2pVZ+I6kWNBytEEUzJEuuYA4fBlTjXe/3KqaZ0oHH4ffFOWbS22HMa4Ua3eaDlygROgJc4AJlWhWr9153FP8zGuzVXA/lLhamCP0yeoSaH+bYe12G4GuK9d9TI006M06dS5LnmN4W8MogNnXVahMm3AzP7KOjRa1oYwBrWiAALDoFMAonJN7EJWKqT9i0DM0qdySTEGTqZFwrqzsZj3MxOGpDLlq73NIJP4bA5sGYEknWUsW1wM67gdh0/yurM/lrVB8C4hMOwrQMRigP/AJZ+JbKzj2nf/BV6wyGtS3sNyuiGV306ciZ7zWTrxnRIztNUdSovDW534s0KlMiDTA3ktkuguGRpz+Eh1rEKzVP1F8pdd2ZafFXxbvOsR8gkp9jsKDJpZzze5z/mVQq9rnswOGxDqYdUqtp1KjGyAynZ1d4BJMtabC8lXMVtmq3FtpNa11Jzqbc7QXOY5wc8h4mA17W91/Atgg5gp8TJ6kVE18Ng2UxFNjWD/i0N+SmWHhtvuqYqthw0MDWTSqmSHOY7JXBEjwlzIEibqh/mSv8AwVHEHdF9aqxuXKWhrXEtd4n6gtLpJAjXmq6b5GtHVqE1CTDeFj99Le6bTrl1NrrHM1pkSBcAyAbgKSkyPp0+7qFsrIbbdIc1sJyEKByKoZcwWuSYjXKJHxLT6JT3qrRbuNL+suljR5Rn9k2pRzPbciA4yI/4D6/FWKNKC65JJBv/ACgDThb5p4oSRMhCa98dSeCYW6OO7V0iK8xYsbHpM/H5rGXouLwTKoh7Q4deHkdQsXF9j2H/AG3lp5O7w99R8VVKDuztdN12OMFCe1f6OUQr+N2HVpXc2R+pveHrxCoKuqOpCcZq4uy3hdqVKYysdAmYgG5WhQ7TunvtBHNtj7GyxEKyOWceGZsvRYMtuUd334Otwm26dS05Tydb46FR1+0NJpgS49NPdcjic2Xu6yOUxxibT5qvvq/6Ga87m9jrAtdXfESrsc9/hOFS5lX97nY/5oZvBTAOZ4O71hzgPCeV4E9VmVX4is41BTrAlmWaeIZTByyQQy5a6S4GSYJ4gBZeGxJe0OLXUzex8QvrIUriZnjqfXVT4/qV/wDlKVaXW3ff7Gg3ZrsRh6lGsa1Ll+MKjXuJL5cWtk97xA+mgjGbsR0D8GqHMfmLqNQMpufJBcxrgCBEN6ASJ1W/sWr3S3kZ91oqPEb3J+FWLyWc5s/BVqldpczFMzOGtVuUAZSMzRdxORocePkV6JSphoAHBY+zh+IOkraRZlz7OgQhCgoIcSwxI1bfTURdvrb1AWbtHZjK+TMXCLtLTlMkdQeHyWwqrsOR4QC0nw6RNzHMcYUMkwqPY2kM2dz3FzpzTlOUEFrTrmiNT52K0tmbMbQzBpccxaSXGScrcovHT7EBT5wNczDeztLdbj4pXuIv6W0M6eqXd7A9tx1PTysnqMVQI4W429DyTmvB0UNPklSXFjkIQoGCUShCACUShCAI67yBIPEet4j4p1M2F/VOTcnUqb2oWt7EqHhxP1/unpGiEqglAhCRzoBJ0An2QSJhxNRxtYBvv3nD4sU/5vT9/wCqhoHKwF2puRoZdw9LD/qnUwXXNhy9/grorYplLeiRzjMD34BKynHUnU/fBKGxolCLJoEIQoJBZu0Oz9KreMjv1Nt7jQrSQoqxoTlB3F0cFtPY1Sh4hLeDxp68j5qgvSnsBBBAINiDcFcrtrswWgvogkalmpH8vMdFXKHodrpuvU/Lk2fqcjtivUYwGkC5weDlAnM0SXMn8pIEA8yFRp7RxAFMlhP4zt73DalvMjcsC5Ac108QwnimUamKytzZ5/FaXBrRJyM3T8pEsGbOIMgEakQpcVWr5a+XeZm1Jpw0EFmWkImL951Q8+7yQl2NEpt+ZWv7f8FcYvFOdlu0DfEP3fiGUOpCI7pF2n9RA5rY2nXqu3D27z8XDjOd3H+obuJ1bYQ545S08lSrV64fUaM5p7pwY8NBdvGwc+kHNnIAiJp9VYwuIxZoupinnqCqHwG5gadPIH7uNC+ZANxBE2Tx32Mua4NZLe2z+jr7J+5d7L1qu/qb0VAwmoKTgzuODXxDzl7pjKWmYdLryIXWNaSYGpXO1cFiqdKoGurOLMTTps7gh1Etpuq1LMJiTWvrbyXTbGqxkLpktE5gAZIGoFgeieUdNGSOfXqad8/waeBweS51Pw6K2hCgwyk5O2CEIQQCEIQAKlisAC0xIH6QTEDgBMBXUKUQ1aozmtA0Sh0QeHHy5p1enBI9fef3lRMPDlZa6UomG3CRbQoWVYsfdSgrBKLjydCM1LgVCEJRwQhCABCEIAEIQgAUbm5nBvDxO8gbe7gPYqRR0fC51xmMTyDTl9vEfVTFWyJOlZMWB5B4Djz/AKKZACFa2VJUCEICgYEIQgAQhCABCEIA5PtlsAmlUqUe67I6QLXIIFQEaQYn3XE08JiBu+8DlADgXuF87SXyPF3A4ZTafO3sLmgiDoRB8ivOcVhzTe5h/K4j2NvhCrltwdnoZ+KnGT4/Ywamyq5kCo8A1nEODyS2iWvyjq4OfoeDW6wtrs5TdTxZc5zixxaGd4mJbDu6bCXR/RASJVOmmbJ4FOMoPv8AY71ZtSnlcR7eSt4PEZ6bXc2j30PxlJjKcieXyK6E1qjseU6abxZal9GXMBi8wg6j49VbXPU3lpkahbeFxIeJ48QsqN2bFpdrgmQhCDOCEIQAIQhADKtEO19DxCo1Kd40I4jiPp9FoqlVow7o5w+Oo+auxyrYz5o2rIg+AJ16JwdGh9Dp/ROrNGY25fJRikPQcFdSktzPvF7Em9PIffRRFpmXGen3onlSuow0k629BIsk0xg9h25TW7EonUcvkfsqRVyPvRF+ZVU8LbtF0M6SplhCr5jzPwSlx5/BJ4Eh/iIk6QlV8g8/MoDByCf4f3F+I9iXfjz8rqXCD8Ng/wCI68LqvKWnUy8bHncDr80zw1wKs7b3LVE6gcCR5dFIq9Go3NAM6dbAffurCraLYu0CEISjghCFIAhCFAAhCEAC5jtZsy4rNHR/ya79vZdOo67QQWkSHAiOY4oatUW4MzwzU0ecBItDa+ynUHaHIT3T/wDknn81nrO1Wx6bHNZFrjwzf7NYqzqcG3eB5TqDy0WwGyC0n4yVzWw8cKdQ5jDXCCeRBsfn7rphUBGZpaQfzfDUaroYJXCjyn4niePqHKtnv9/+lJ9MjUKXB4jI7obFWazMzSOlvNZ4VWSGl7Grps3jxalydGEKps6tmZHEW+itpDNKOl0CEIQQCFmbS2+yi/I5riYBtGhnmeiTBdoadQPPeYKbS9znRAaNTYlRaui3wMmnXW3qaia+mDrzB9lVG2KBE76nFxOdvCZ430OnJP8A8SpX/EZ3W53XFmn8x6JinZkb2GTYmTbj5eXqjdO/Sfh9U9m1KJEirTIgHxt0IzA68rpf8SpRO8pxa+ZsX0vPGD7K3xH6FPgr1Fw9EzJHlz/op3NkQquI2tSpmHvAIMcdTkAFhr3226qfD4hr2hzCHNOhHQwVW227ZZGKiqRXfQI6j4qM+RHmCFoJHsBEFWLK+5W8K7FBCdUZBiZSK9OzM1WwwO6cfsoDzax4p6YJ+f8AQKRQ3nQ6T/ROQ2YvqlQSDXEGRqpGV3O0A84MKNPp1iOo5cR5fRJON9iyEqdXsXFEa3eyxwmU7ftiZCqPfJn29iP3KojC+TROdcF5CEKstBCEIAEIQgBHOhIxvufuPJN/N6H5/wB/ZSKReRlai17S1wDgdQbhc/jOx7Tem/L/AMXXHvqPiujQlaT5L8WeeL5GcJitgV6erMw5t73wF/grvZmsZewzAAIHIkwfJdcq2LYJBgTpMXiNJTYo1NNFvU9a8uFwnFfUgaFmR9+q1FSxNAgyBY38loyq0YuiyKE2n3JNm1YfHOy2FzodxW7hq2ZoPusxt6iO+olQhCDKYe2tm06lQF7ng5QO7ERJ58bpmz8BQptqkucWbs588ABguT3ekq7tV1JpDqtVtObDMQJgEnXp+3NRYGph3tqZarKrchDwHAw3iTF46qdD+ajU8/8Ai0av0InYfAuLnzQOYFrjnABAzAgCY/VopGYHCAvA3YLmtz98gkOcMnG3eiI0JERKU7NwjpqZaRzgAuzWId4RrAnNaOYTv8KwrZ7rBvIB7xl3eGUDvcHREaFSZCsNm4EANJokg8XgEl/duGkTOaNOIU9LA4W7ZpuvnjOHEQzKIgzAaDHSUzD4DAlmVgollvC4dHNuDP52n/sFLTwOFBGXd6PtmBnMGsc4mZnKA3XQlBAYulhSA95aWum4c4tcBkDrNMOsxgPRvmrOz61GN3SLYbeAZ1cQTPG4Pw6KE4TDbsN/DDALQ+IBgWIdN4A+ClwGCoUy7dBgP5spnieE2uI/6gcLBJdTalSBP35Jyz6xLib8fgLfX3UwjqYmSelCkyZ5oQhazGCEIQAjTIsZHS6AZ0v5XWJgcVUpMDGUJayQCN7BhzpN6Z4zxKzhshskjDVASSTFSuLnjZiixtJ1sJj6gGpA8yB81zezsHuHZqeHqAgEXfWcLnkacT1UuJwoxNVgrUS0aSTUFmh7oHcaJm8k8DzRYaToYSpAEqkUvoQhYToAhCEAEIQhADB4vQfM/VK90BCFIvYY+YmYi8cLa+alQhDBcgocWLDzH7j90IUx5RE/lZWQhC2GIo4qnBtofnxU2zcRDoOh+aELJkVSOz0714PMa8IhKhIZiliNk0n1G1HsDntENcZMQZteBdPbsykM8MaN4IfAjMIIvHQlCE2p8WRRSPZbD2/D8JBEOcIymW8dAbgcFLR7P0GZMtMDd+C57slx538Ttf1FCFFsBj+zWHMfhC2kEgaZZiYJgm/U81Hg+ydCmzIWl8tLS5xu4EgmcsC8C4HBKhFsB7+y2GJndDUnVwuS0zAPNjfslWMFsilSJdTZlLtTJM+EcTya0eiEIsCxWrZfP6Kp9Z9yhC0Ykqsy5W3KgQhCtKgQEqEAV8Hgm0m5WyZc5xJMmXuLjf1UG09kNriHPqtEEQx5YDJBvGpskQgLLGEwu7blzPfcnM85nX6qptLYFOu6Xl4sB3SG2GbW1/Edf3MiEBZogJUqE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2892425" y="2057400"/>
            <a:ext cx="6068520" cy="379496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0"/>
            <a:ext cx="8915400" cy="1143000"/>
          </a:xfrm>
        </p:spPr>
        <p:txBody>
          <a:bodyPr/>
          <a:lstStyle/>
          <a:p>
            <a:r>
              <a:rPr lang="en-US" dirty="0" smtClean="0"/>
              <a:t>Mongol IMPACT on Europe and the Islamic World</a:t>
            </a:r>
          </a:p>
        </p:txBody>
      </p:sp>
      <p:sp>
        <p:nvSpPr>
          <p:cNvPr id="41987" name="Content Placeholder 2"/>
          <p:cNvSpPr>
            <a:spLocks noGrp="1"/>
          </p:cNvSpPr>
          <p:nvPr>
            <p:ph idx="1"/>
          </p:nvPr>
        </p:nvSpPr>
        <p:spPr>
          <a:xfrm>
            <a:off x="228600" y="1132490"/>
            <a:ext cx="3200400" cy="4267200"/>
          </a:xfrm>
        </p:spPr>
        <p:txBody>
          <a:bodyPr/>
          <a:lstStyle/>
          <a:p>
            <a:pPr marL="342900" lvl="1" indent="-342900">
              <a:buClr>
                <a:srgbClr val="FF0000"/>
              </a:buClr>
              <a:buSzPct val="90000"/>
              <a:buFont typeface="Wingdings" pitchFamily="2" charset="2"/>
              <a:buChar char="v"/>
            </a:pPr>
            <a:endParaRPr lang="en-US" sz="1600" dirty="0" smtClean="0"/>
          </a:p>
          <a:p>
            <a:pPr marL="342900" lvl="1" indent="-342900">
              <a:buClr>
                <a:srgbClr val="FF0000"/>
              </a:buClr>
              <a:buSzPct val="90000"/>
              <a:buFont typeface="Wingdings" pitchFamily="2" charset="2"/>
              <a:buChar char="v"/>
            </a:pPr>
            <a:r>
              <a:rPr lang="en-US" sz="1600" b="0" dirty="0" smtClean="0"/>
              <a:t>New ways of making </a:t>
            </a:r>
            <a:r>
              <a:rPr lang="en-US" sz="1600" b="0" dirty="0" smtClean="0"/>
              <a:t>war</a:t>
            </a:r>
          </a:p>
          <a:p>
            <a:pPr marL="742950" lvl="2" indent="-342900">
              <a:buClr>
                <a:srgbClr val="FF0000"/>
              </a:buClr>
              <a:buSzPct val="90000"/>
              <a:buFont typeface="Wingdings" pitchFamily="2" charset="2"/>
              <a:buChar char="v"/>
            </a:pPr>
            <a:r>
              <a:rPr lang="en-US" sz="1200" b="0" dirty="0" smtClean="0"/>
              <a:t>Impressed Turkic and European enemies</a:t>
            </a:r>
            <a:endParaRPr lang="en-US" sz="1200" b="0" dirty="0" smtClean="0"/>
          </a:p>
          <a:p>
            <a:pPr marL="342900" lvl="1" indent="-342900">
              <a:buClr>
                <a:srgbClr val="FF0000"/>
              </a:buClr>
              <a:buSzPct val="90000"/>
              <a:buFont typeface="Wingdings" pitchFamily="2" charset="2"/>
              <a:buChar char="v"/>
            </a:pPr>
            <a:r>
              <a:rPr lang="en-US" sz="1600" b="0" dirty="0" smtClean="0"/>
              <a:t>The Mongol invasions caused Europeans to </a:t>
            </a:r>
            <a:r>
              <a:rPr lang="en-US" sz="1600" b="0" dirty="0" smtClean="0">
                <a:solidFill>
                  <a:srgbClr val="FF0000"/>
                </a:solidFill>
              </a:rPr>
              <a:t>alter their military organization</a:t>
            </a:r>
            <a:r>
              <a:rPr lang="en-US" sz="1600" b="0" dirty="0" smtClean="0"/>
              <a:t> and to </a:t>
            </a:r>
            <a:r>
              <a:rPr lang="en-US" sz="1600" b="0" dirty="0" smtClean="0">
                <a:solidFill>
                  <a:srgbClr val="FF0000"/>
                </a:solidFill>
              </a:rPr>
              <a:t>adopt the use of gunpowder</a:t>
            </a:r>
            <a:r>
              <a:rPr lang="en-US" sz="1600" b="0" dirty="0" smtClean="0"/>
              <a:t> </a:t>
            </a:r>
          </a:p>
          <a:p>
            <a:pPr marL="342900" lvl="1" indent="-342900">
              <a:buClr>
                <a:srgbClr val="FF0000"/>
              </a:buClr>
              <a:buSzPct val="90000"/>
              <a:buFont typeface="Wingdings" pitchFamily="2" charset="2"/>
              <a:buChar char="v"/>
            </a:pPr>
            <a:r>
              <a:rPr lang="en-US" sz="1600" b="0" dirty="0" smtClean="0"/>
              <a:t>Mongol conquests facilitated trade across the Asiatic steppes between Europe and Asia.</a:t>
            </a:r>
          </a:p>
          <a:p>
            <a:pPr marL="742950" lvl="2" indent="-342900">
              <a:buClr>
                <a:srgbClr val="FF0000"/>
              </a:buClr>
              <a:buSzPct val="90000"/>
              <a:buFont typeface="Wingdings" pitchFamily="2" charset="2"/>
              <a:buChar char="v"/>
            </a:pPr>
            <a:r>
              <a:rPr lang="en-US" sz="1600" b="0" dirty="0" smtClean="0"/>
              <a:t>Exchange of foods, tools, and ideas on an unprecedented scale </a:t>
            </a:r>
          </a:p>
          <a:p>
            <a:pPr marL="742950" lvl="2" indent="-342900">
              <a:buClr>
                <a:srgbClr val="FF0000"/>
              </a:buClr>
              <a:buSzPct val="90000"/>
              <a:buFont typeface="Wingdings" pitchFamily="2" charset="2"/>
              <a:buChar char="v"/>
            </a:pPr>
            <a:r>
              <a:rPr lang="en-US" sz="1600" b="0" dirty="0" smtClean="0"/>
              <a:t>Brought great wealth to </a:t>
            </a:r>
            <a:r>
              <a:rPr lang="en-US" sz="1600" b="0" dirty="0" smtClean="0"/>
              <a:t>traders</a:t>
            </a:r>
            <a:endParaRPr lang="en-US" sz="1600" b="0" dirty="0" smtClean="0"/>
          </a:p>
          <a:p>
            <a:pPr marL="342900" lvl="1" indent="-342900">
              <a:buClr>
                <a:srgbClr val="FF0000"/>
              </a:buClr>
              <a:buSzPct val="90000"/>
              <a:buFont typeface="Wingdings" pitchFamily="2" charset="2"/>
              <a:buChar char="v"/>
            </a:pPr>
            <a:r>
              <a:rPr lang="en-US" sz="1600" b="0" u="sng" dirty="0" smtClean="0"/>
              <a:t>The Mongol armies may also have transmitted the </a:t>
            </a:r>
            <a:r>
              <a:rPr lang="en-US" sz="1600" b="0" u="sng" dirty="0" smtClean="0">
                <a:solidFill>
                  <a:srgbClr val="FF0000"/>
                </a:solidFill>
              </a:rPr>
              <a:t>plague</a:t>
            </a:r>
            <a:r>
              <a:rPr lang="en-US" sz="1600" b="0" u="sng" dirty="0" smtClean="0"/>
              <a:t> infection from Asia to European populations.</a:t>
            </a:r>
          </a:p>
          <a:p>
            <a:endParaRPr lang="en-US" sz="1800" dirty="0" smtClean="0"/>
          </a:p>
        </p:txBody>
      </p:sp>
      <p:pic>
        <p:nvPicPr>
          <p:cNvPr id="2" name="Picture 1"/>
          <p:cNvPicPr>
            <a:picLocks noChangeAspect="1"/>
          </p:cNvPicPr>
          <p:nvPr/>
        </p:nvPicPr>
        <p:blipFill>
          <a:blip r:embed="rId2"/>
          <a:stretch>
            <a:fillRect/>
          </a:stretch>
        </p:blipFill>
        <p:spPr>
          <a:xfrm>
            <a:off x="4015164" y="1381084"/>
            <a:ext cx="4771271" cy="3734038"/>
          </a:xfrm>
          <a:prstGeom prst="rect">
            <a:avLst/>
          </a:prstGeom>
        </p:spPr>
      </p:pic>
      <p:pic>
        <p:nvPicPr>
          <p:cNvPr id="3" name="Picture 2"/>
          <p:cNvPicPr>
            <a:picLocks noChangeAspect="1"/>
          </p:cNvPicPr>
          <p:nvPr/>
        </p:nvPicPr>
        <p:blipFill>
          <a:blip r:embed="rId3"/>
          <a:stretch>
            <a:fillRect/>
          </a:stretch>
        </p:blipFill>
        <p:spPr>
          <a:xfrm>
            <a:off x="3999399" y="5353206"/>
            <a:ext cx="2133600" cy="1483773"/>
          </a:xfrm>
          <a:prstGeom prst="rect">
            <a:avLst/>
          </a:prstGeom>
        </p:spPr>
      </p:pic>
      <p:pic>
        <p:nvPicPr>
          <p:cNvPr id="4" name="Picture 3"/>
          <p:cNvPicPr>
            <a:picLocks noChangeAspect="1"/>
          </p:cNvPicPr>
          <p:nvPr/>
        </p:nvPicPr>
        <p:blipFill>
          <a:blip r:embed="rId4"/>
          <a:stretch>
            <a:fillRect/>
          </a:stretch>
        </p:blipFill>
        <p:spPr>
          <a:xfrm>
            <a:off x="6677122" y="5271408"/>
            <a:ext cx="2211210" cy="153141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 Interlude in Chinese History</a:t>
            </a:r>
            <a:endParaRPr lang="en-US" dirty="0"/>
          </a:p>
        </p:txBody>
      </p:sp>
      <p:sp>
        <p:nvSpPr>
          <p:cNvPr id="3" name="Content Placeholder 2"/>
          <p:cNvSpPr>
            <a:spLocks noGrp="1"/>
          </p:cNvSpPr>
          <p:nvPr>
            <p:ph idx="1"/>
          </p:nvPr>
        </p:nvSpPr>
        <p:spPr>
          <a:xfrm>
            <a:off x="0" y="1600200"/>
            <a:ext cx="3124200" cy="2819400"/>
          </a:xfrm>
        </p:spPr>
        <p:txBody>
          <a:bodyPr/>
          <a:lstStyle/>
          <a:p>
            <a:r>
              <a:rPr lang="en-US" sz="1800" b="0" dirty="0" err="1" smtClean="0"/>
              <a:t>Ogedei</a:t>
            </a:r>
            <a:r>
              <a:rPr lang="en-US" sz="1800" b="0" dirty="0" smtClean="0"/>
              <a:t> elected Khan – Mongol advance into China resumed</a:t>
            </a:r>
          </a:p>
          <a:p>
            <a:pPr lvl="1"/>
            <a:r>
              <a:rPr lang="en-US" sz="1800" b="0" dirty="0" smtClean="0"/>
              <a:t>Having conquered Xi-Xia and Qin empires, the Mongol commanders turned to what remained of Song empire in south China</a:t>
            </a:r>
          </a:p>
          <a:p>
            <a:pPr lvl="2"/>
            <a:r>
              <a:rPr lang="en-US" sz="1800" b="0" dirty="0" smtClean="0"/>
              <a:t>Forces directed by </a:t>
            </a:r>
            <a:r>
              <a:rPr lang="en-US" sz="1800" b="0" dirty="0" err="1" smtClean="0"/>
              <a:t>Kubilia</a:t>
            </a:r>
            <a:r>
              <a:rPr lang="en-US" sz="1800" b="0" dirty="0" smtClean="0"/>
              <a:t> Khan (grandson of </a:t>
            </a:r>
            <a:r>
              <a:rPr lang="en-US" sz="1800" b="0" dirty="0" err="1" smtClean="0"/>
              <a:t>Chinggis</a:t>
            </a:r>
            <a:r>
              <a:rPr lang="en-US" sz="1800" b="0" dirty="0" smtClean="0"/>
              <a:t> Khan)</a:t>
            </a:r>
          </a:p>
          <a:p>
            <a:pPr lvl="2"/>
            <a:r>
              <a:rPr lang="en-US" sz="1800" b="0" dirty="0"/>
              <a:t>T</a:t>
            </a:r>
            <a:r>
              <a:rPr lang="en-US" sz="1800" b="0" dirty="0" smtClean="0"/>
              <a:t>oughest </a:t>
            </a:r>
            <a:r>
              <a:rPr lang="en-US" sz="1800" b="0" dirty="0" smtClean="0"/>
              <a:t>areas for Mongols to conquer</a:t>
            </a:r>
            <a:endParaRPr lang="en-US" sz="1800" b="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981200"/>
            <a:ext cx="5663885" cy="395268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200" y="1676400"/>
            <a:ext cx="4267200" cy="4267200"/>
          </a:xfrm>
        </p:spPr>
        <p:txBody>
          <a:bodyPr/>
          <a:lstStyle/>
          <a:p>
            <a:r>
              <a:rPr lang="en-US" sz="1800" b="0" dirty="0" smtClean="0"/>
              <a:t>1260- </a:t>
            </a:r>
            <a:r>
              <a:rPr lang="en-US" sz="1800" b="0" dirty="0" err="1" smtClean="0"/>
              <a:t>Kubilai</a:t>
            </a:r>
            <a:r>
              <a:rPr lang="en-US" sz="1800" b="0" dirty="0" smtClean="0"/>
              <a:t> assumed title of great Khan </a:t>
            </a:r>
            <a:endParaRPr lang="en-US" sz="1800" b="0" dirty="0" smtClean="0"/>
          </a:p>
          <a:p>
            <a:pPr lvl="1"/>
            <a:r>
              <a:rPr lang="en-US" sz="1400" b="0" dirty="0" smtClean="0"/>
              <a:t>Ruled most China</a:t>
            </a:r>
            <a:endParaRPr lang="en-US" sz="1400" b="0" dirty="0"/>
          </a:p>
          <a:p>
            <a:r>
              <a:rPr lang="en-US" sz="1800" b="0" dirty="0" smtClean="0"/>
              <a:t>1271 </a:t>
            </a:r>
            <a:r>
              <a:rPr lang="en-US" sz="1800" b="0" dirty="0" smtClean="0"/>
              <a:t>– 1368 : Reign of the Yuan (Mongol) dynasty in China</a:t>
            </a:r>
          </a:p>
          <a:p>
            <a:r>
              <a:rPr lang="en-US" sz="1800" b="0" dirty="0" err="1" smtClean="0"/>
              <a:t>Kubilai</a:t>
            </a:r>
            <a:r>
              <a:rPr lang="en-US" sz="1800" b="0" dirty="0" smtClean="0"/>
              <a:t> </a:t>
            </a:r>
            <a:r>
              <a:rPr lang="en-US" sz="1800" b="0" dirty="0" smtClean="0"/>
              <a:t>passed many laws to preserve the distinction between Mongol and Chinese</a:t>
            </a:r>
          </a:p>
          <a:p>
            <a:pPr lvl="1"/>
            <a:r>
              <a:rPr lang="en-US" sz="1800" b="0" dirty="0" smtClean="0"/>
              <a:t>Forbade Chinese scholars to learn Mongol script</a:t>
            </a:r>
          </a:p>
          <a:p>
            <a:pPr lvl="1"/>
            <a:r>
              <a:rPr lang="en-US" sz="1800" b="0" dirty="0" smtClean="0"/>
              <a:t>Mongols forbidden to marry ethnic Chinese</a:t>
            </a:r>
          </a:p>
          <a:p>
            <a:pPr lvl="1"/>
            <a:r>
              <a:rPr lang="en-US" sz="1800" b="0" dirty="0" smtClean="0"/>
              <a:t>Friendships between groups discouraged</a:t>
            </a:r>
          </a:p>
          <a:p>
            <a:pPr lvl="1"/>
            <a:r>
              <a:rPr lang="en-US" sz="1800" b="0" dirty="0" smtClean="0"/>
              <a:t>Mongol religious ceremonies and customs retained</a:t>
            </a:r>
          </a:p>
          <a:p>
            <a:pPr lvl="1"/>
            <a:endParaRPr lang="en-US" sz="1800" dirty="0"/>
          </a:p>
        </p:txBody>
      </p:sp>
      <p:pic>
        <p:nvPicPr>
          <p:cNvPr id="4" name="Picture 3"/>
          <p:cNvPicPr>
            <a:picLocks noChangeAspect="1"/>
          </p:cNvPicPr>
          <p:nvPr/>
        </p:nvPicPr>
        <p:blipFill>
          <a:blip r:embed="rId2"/>
          <a:stretch>
            <a:fillRect/>
          </a:stretch>
        </p:blipFill>
        <p:spPr>
          <a:xfrm>
            <a:off x="4602822" y="2209800"/>
            <a:ext cx="4133446" cy="398713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 y="1533525"/>
            <a:ext cx="4038600" cy="4267200"/>
          </a:xfrm>
        </p:spPr>
        <p:txBody>
          <a:bodyPr/>
          <a:lstStyle/>
          <a:p>
            <a:r>
              <a:rPr lang="en-US" b="0" dirty="0" err="1" smtClean="0"/>
              <a:t>Kubilai</a:t>
            </a:r>
            <a:r>
              <a:rPr lang="en-US" b="0" dirty="0" smtClean="0"/>
              <a:t> Khan had long been fascinated by Chinese civilizations</a:t>
            </a:r>
          </a:p>
          <a:p>
            <a:pPr lvl="1"/>
            <a:r>
              <a:rPr lang="en-US" b="0" dirty="0" smtClean="0"/>
              <a:t>Surrounded himself with Chinese advisors, some Buddhist, others </a:t>
            </a:r>
            <a:r>
              <a:rPr lang="en-US" b="0" dirty="0" err="1" smtClean="0"/>
              <a:t>Daoist</a:t>
            </a:r>
            <a:r>
              <a:rPr lang="en-US" b="0" dirty="0" smtClean="0"/>
              <a:t> or Confucian</a:t>
            </a:r>
          </a:p>
          <a:p>
            <a:pPr lvl="2"/>
            <a:r>
              <a:rPr lang="en-US" b="0" dirty="0" smtClean="0"/>
              <a:t>Rejected pleas of his Confucian advisors to reestablish civil service exams (which had been discontinued by Qin rulers)</a:t>
            </a:r>
            <a:endParaRPr lang="en-US" b="0" dirty="0"/>
          </a:p>
        </p:txBody>
      </p:sp>
      <p:pic>
        <p:nvPicPr>
          <p:cNvPr id="4" name="Picture 3"/>
          <p:cNvPicPr>
            <a:picLocks noChangeAspect="1"/>
          </p:cNvPicPr>
          <p:nvPr/>
        </p:nvPicPr>
        <p:blipFill>
          <a:blip r:embed="rId2"/>
          <a:stretch>
            <a:fillRect/>
          </a:stretch>
        </p:blipFill>
        <p:spPr>
          <a:xfrm>
            <a:off x="4511407" y="1569485"/>
            <a:ext cx="1721386" cy="2143125"/>
          </a:xfrm>
          <a:prstGeom prst="rect">
            <a:avLst/>
          </a:prstGeom>
        </p:spPr>
      </p:pic>
      <p:pic>
        <p:nvPicPr>
          <p:cNvPr id="5" name="Picture 4"/>
          <p:cNvPicPr>
            <a:picLocks noChangeAspect="1"/>
          </p:cNvPicPr>
          <p:nvPr/>
        </p:nvPicPr>
        <p:blipFill>
          <a:blip r:embed="rId3"/>
          <a:stretch>
            <a:fillRect/>
          </a:stretch>
        </p:blipFill>
        <p:spPr>
          <a:xfrm>
            <a:off x="6781800" y="3200400"/>
            <a:ext cx="2057400" cy="3086101"/>
          </a:xfrm>
          <a:prstGeom prst="rect">
            <a:avLst/>
          </a:prstGeom>
        </p:spPr>
      </p:pic>
      <p:sp>
        <p:nvSpPr>
          <p:cNvPr id="6" name="TextBox 5"/>
          <p:cNvSpPr txBox="1"/>
          <p:nvPr/>
        </p:nvSpPr>
        <p:spPr>
          <a:xfrm>
            <a:off x="4952768" y="4267200"/>
            <a:ext cx="1676400" cy="1200329"/>
          </a:xfrm>
          <a:prstGeom prst="rect">
            <a:avLst/>
          </a:prstGeom>
          <a:noFill/>
        </p:spPr>
        <p:txBody>
          <a:bodyPr wrap="square" rtlCol="0">
            <a:spAutoFit/>
          </a:bodyPr>
          <a:lstStyle/>
          <a:p>
            <a:r>
              <a:rPr lang="en-US" sz="1800" dirty="0" smtClean="0">
                <a:effectLst/>
              </a:rPr>
              <a:t>Right: Buddhist statue during Yuan dynasty</a:t>
            </a:r>
            <a:endParaRPr lang="en-US" sz="1800" dirty="0">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447800"/>
            <a:ext cx="5486400" cy="4648200"/>
          </a:xfrm>
        </p:spPr>
        <p:txBody>
          <a:bodyPr/>
          <a:lstStyle/>
          <a:p>
            <a:r>
              <a:rPr lang="en-US" sz="2400" b="0" dirty="0" smtClean="0"/>
              <a:t>During Yuan era, new social structure was established in China</a:t>
            </a:r>
          </a:p>
          <a:p>
            <a:pPr>
              <a:buNone/>
            </a:pPr>
            <a:r>
              <a:rPr lang="en-US" sz="2400" b="0" dirty="0" smtClean="0">
                <a:solidFill>
                  <a:srgbClr val="FF0000"/>
                </a:solidFill>
              </a:rPr>
              <a:t>	1) Mongols</a:t>
            </a:r>
          </a:p>
          <a:p>
            <a:pPr>
              <a:buNone/>
            </a:pPr>
            <a:r>
              <a:rPr lang="en-US" sz="2400" b="0" dirty="0" smtClean="0">
                <a:solidFill>
                  <a:srgbClr val="FF0000"/>
                </a:solidFill>
              </a:rPr>
              <a:t>	2) Asian nomadic and Muslim allies</a:t>
            </a:r>
          </a:p>
          <a:p>
            <a:pPr>
              <a:buNone/>
            </a:pPr>
            <a:r>
              <a:rPr lang="en-US" sz="2400" b="0" dirty="0" smtClean="0">
                <a:solidFill>
                  <a:srgbClr val="FF0000"/>
                </a:solidFill>
              </a:rPr>
              <a:t>	* </a:t>
            </a:r>
            <a:r>
              <a:rPr lang="en-US" sz="2400" b="0" dirty="0">
                <a:solidFill>
                  <a:srgbClr val="FF0000"/>
                </a:solidFill>
              </a:rPr>
              <a:t>O</a:t>
            </a:r>
            <a:r>
              <a:rPr lang="en-US" sz="2400" b="0" dirty="0" smtClean="0">
                <a:solidFill>
                  <a:srgbClr val="FF0000"/>
                </a:solidFill>
              </a:rPr>
              <a:t>ccupied </a:t>
            </a:r>
            <a:r>
              <a:rPr lang="en-US" sz="2400" b="0" dirty="0" smtClean="0">
                <a:solidFill>
                  <a:srgbClr val="FF0000"/>
                </a:solidFill>
              </a:rPr>
              <a:t>most offices at the highest levels of bureaucracy</a:t>
            </a:r>
          </a:p>
          <a:p>
            <a:pPr>
              <a:buNone/>
            </a:pPr>
            <a:r>
              <a:rPr lang="en-US" sz="2400" b="0" dirty="0" smtClean="0"/>
              <a:t>	</a:t>
            </a:r>
            <a:r>
              <a:rPr lang="en-US" sz="2400" b="0" dirty="0" smtClean="0">
                <a:solidFill>
                  <a:srgbClr val="0070C0"/>
                </a:solidFill>
              </a:rPr>
              <a:t>3) north Chinese</a:t>
            </a:r>
          </a:p>
          <a:p>
            <a:pPr>
              <a:buNone/>
            </a:pPr>
            <a:r>
              <a:rPr lang="en-US" sz="2400" b="0" dirty="0" smtClean="0">
                <a:solidFill>
                  <a:srgbClr val="0070C0"/>
                </a:solidFill>
              </a:rPr>
              <a:t>	4) ethnic Chinese and minority peoples of south</a:t>
            </a:r>
          </a:p>
          <a:p>
            <a:pPr>
              <a:buNone/>
            </a:pPr>
            <a:r>
              <a:rPr lang="en-US" sz="2400" b="0" dirty="0" smtClean="0">
                <a:solidFill>
                  <a:srgbClr val="0070C0"/>
                </a:solidFill>
              </a:rPr>
              <a:t>	* </a:t>
            </a:r>
            <a:r>
              <a:rPr lang="en-US" sz="2400" b="0" dirty="0" smtClean="0">
                <a:solidFill>
                  <a:srgbClr val="0070C0"/>
                </a:solidFill>
              </a:rPr>
              <a:t>Ethnic </a:t>
            </a:r>
            <a:r>
              <a:rPr lang="en-US" sz="2400" b="0" dirty="0" smtClean="0">
                <a:solidFill>
                  <a:srgbClr val="0070C0"/>
                </a:solidFill>
              </a:rPr>
              <a:t>Chinese from both north and south ran Yuan bureaucracy at regional and local levels</a:t>
            </a:r>
            <a:endParaRPr lang="en-US" sz="2400" b="0" dirty="0">
              <a:solidFill>
                <a:srgbClr val="0070C0"/>
              </a:solidFill>
            </a:endParaRPr>
          </a:p>
        </p:txBody>
      </p:sp>
      <p:pic>
        <p:nvPicPr>
          <p:cNvPr id="4" name="Picture 3"/>
          <p:cNvPicPr>
            <a:picLocks noChangeAspect="1"/>
          </p:cNvPicPr>
          <p:nvPr/>
        </p:nvPicPr>
        <p:blipFill>
          <a:blip r:embed="rId2"/>
          <a:stretch>
            <a:fillRect/>
          </a:stretch>
        </p:blipFill>
        <p:spPr>
          <a:xfrm>
            <a:off x="5486400" y="2514600"/>
            <a:ext cx="3511550" cy="2667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28600" y="25400"/>
            <a:ext cx="8763000" cy="1371600"/>
          </a:xfrm>
        </p:spPr>
        <p:txBody>
          <a:bodyPr/>
          <a:lstStyle/>
          <a:p>
            <a:r>
              <a:rPr lang="en-US" sz="3600" smtClean="0"/>
              <a:t>Gender Roles and the Convergence of Mongol and Chinese Cultures</a:t>
            </a:r>
          </a:p>
        </p:txBody>
      </p:sp>
      <p:sp>
        <p:nvSpPr>
          <p:cNvPr id="46083" name="Content Placeholder 2"/>
          <p:cNvSpPr>
            <a:spLocks noGrp="1"/>
          </p:cNvSpPr>
          <p:nvPr>
            <p:ph idx="1"/>
          </p:nvPr>
        </p:nvSpPr>
        <p:spPr>
          <a:xfrm>
            <a:off x="304800" y="1524000"/>
            <a:ext cx="8534400" cy="5105400"/>
          </a:xfrm>
        </p:spPr>
        <p:txBody>
          <a:bodyPr/>
          <a:lstStyle/>
          <a:p>
            <a:pPr lvl="1"/>
            <a:r>
              <a:rPr lang="en-US" b="0" dirty="0" smtClean="0"/>
              <a:t>Mongol women refused to: </a:t>
            </a:r>
          </a:p>
          <a:p>
            <a:pPr lvl="2"/>
            <a:r>
              <a:rPr lang="en-US" b="0" dirty="0" smtClean="0"/>
              <a:t>recognize the reduced status</a:t>
            </a:r>
          </a:p>
          <a:p>
            <a:pPr lvl="2"/>
            <a:r>
              <a:rPr lang="en-US" b="0" dirty="0" smtClean="0"/>
              <a:t>adopt the practice of foot-binding</a:t>
            </a:r>
          </a:p>
          <a:p>
            <a:pPr lvl="1"/>
            <a:r>
              <a:rPr lang="en-US" b="0" dirty="0" smtClean="0"/>
              <a:t>Mongol </a:t>
            </a:r>
            <a:r>
              <a:rPr lang="en-US" b="0" dirty="0" smtClean="0"/>
              <a:t>women </a:t>
            </a:r>
            <a:r>
              <a:rPr lang="en-US" b="0" dirty="0"/>
              <a:t>r</a:t>
            </a:r>
            <a:r>
              <a:rPr lang="en-US" b="0" dirty="0" smtClean="0"/>
              <a:t>etained </a:t>
            </a:r>
            <a:r>
              <a:rPr lang="en-US" b="0" dirty="0" smtClean="0"/>
              <a:t>their rights to property and control within the household </a:t>
            </a:r>
            <a:r>
              <a:rPr lang="en-US" b="0" dirty="0" smtClean="0"/>
              <a:t>as well as the freedom to move about the town and countryside</a:t>
            </a:r>
            <a:endParaRPr lang="en-US" b="0" dirty="0" smtClean="0"/>
          </a:p>
          <a:p>
            <a:pPr lvl="1"/>
            <a:r>
              <a:rPr lang="en-US" b="0" dirty="0" err="1" smtClean="0"/>
              <a:t>Chabi</a:t>
            </a:r>
            <a:r>
              <a:rPr lang="en-US" b="0" dirty="0" smtClean="0"/>
              <a:t>, the wife of </a:t>
            </a:r>
            <a:r>
              <a:rPr lang="en-US" b="0" dirty="0" err="1" smtClean="0"/>
              <a:t>Kubilai</a:t>
            </a:r>
            <a:r>
              <a:rPr lang="en-US" b="0" dirty="0" smtClean="0"/>
              <a:t> Khan advised her husband in many diplomatic and political matters</a:t>
            </a:r>
          </a:p>
          <a:p>
            <a:pPr lvl="1"/>
            <a:r>
              <a:rPr lang="en-US" b="0" dirty="0" smtClean="0"/>
              <a:t>Ultimately, living in China eroded the power and freedom of Mongol women</a:t>
            </a:r>
          </a:p>
          <a:p>
            <a:pPr lvl="2"/>
            <a:r>
              <a:rPr lang="en-US" b="0" dirty="0" smtClean="0"/>
              <a:t>Neo-Confucianism gained ground under </a:t>
            </a:r>
            <a:r>
              <a:rPr lang="en-US" b="0" dirty="0" err="1" smtClean="0"/>
              <a:t>Kubilai’s</a:t>
            </a:r>
            <a:r>
              <a:rPr lang="en-US" b="0" dirty="0" smtClean="0"/>
              <a:t> successors</a:t>
            </a:r>
          </a:p>
          <a:p>
            <a:endParaRPr lang="en-US"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28600" y="76200"/>
            <a:ext cx="8610600" cy="990600"/>
          </a:xfrm>
        </p:spPr>
        <p:txBody>
          <a:bodyPr/>
          <a:lstStyle/>
          <a:p>
            <a:r>
              <a:rPr lang="en-US" sz="3600" smtClean="0"/>
              <a:t>Mongol Tolerance and Foreign Cultural Influences </a:t>
            </a:r>
          </a:p>
        </p:txBody>
      </p:sp>
      <p:sp>
        <p:nvSpPr>
          <p:cNvPr id="48131" name="Content Placeholder 2"/>
          <p:cNvSpPr>
            <a:spLocks noGrp="1"/>
          </p:cNvSpPr>
          <p:nvPr>
            <p:ph idx="1"/>
          </p:nvPr>
        </p:nvSpPr>
        <p:spPr>
          <a:xfrm>
            <a:off x="56541" y="1295400"/>
            <a:ext cx="4697412" cy="4953000"/>
          </a:xfrm>
        </p:spPr>
        <p:txBody>
          <a:bodyPr/>
          <a:lstStyle/>
          <a:p>
            <a:pPr marL="342900" lvl="1" indent="-342900">
              <a:buClr>
                <a:srgbClr val="FF0000"/>
              </a:buClr>
              <a:buSzPct val="90000"/>
              <a:buFont typeface="Wingdings" pitchFamily="2" charset="2"/>
              <a:buChar char="v"/>
            </a:pPr>
            <a:r>
              <a:rPr lang="en-US" sz="1600" b="0" dirty="0" smtClean="0"/>
              <a:t>Muslims and Islamic culture were particularly prominent in the Mongol court in China. </a:t>
            </a:r>
            <a:endParaRPr lang="en-US" sz="1600" b="0" dirty="0" smtClean="0"/>
          </a:p>
          <a:p>
            <a:pPr marL="742950" lvl="2" indent="-342900">
              <a:buClr>
                <a:srgbClr val="FF0000"/>
              </a:buClr>
              <a:buSzPct val="90000"/>
              <a:buFont typeface="Wingdings" pitchFamily="2" charset="2"/>
              <a:buChar char="v"/>
            </a:pPr>
            <a:r>
              <a:rPr lang="en-US" sz="1600" b="0" dirty="0" smtClean="0"/>
              <a:t>Muslims included in second highest social group</a:t>
            </a:r>
          </a:p>
          <a:p>
            <a:pPr marL="1200150" lvl="3" indent="-342900">
              <a:buClr>
                <a:srgbClr val="FF0000"/>
              </a:buClr>
              <a:buSzPct val="90000"/>
              <a:buFont typeface="Wingdings" pitchFamily="2" charset="2"/>
              <a:buChar char="v"/>
            </a:pPr>
            <a:r>
              <a:rPr lang="en-US" sz="1600" b="0" dirty="0" smtClean="0">
                <a:solidFill>
                  <a:schemeClr val="tx1"/>
                </a:solidFill>
              </a:rPr>
              <a:t>Part of </a:t>
            </a:r>
            <a:r>
              <a:rPr lang="en-US" sz="1600" b="0" dirty="0" err="1" smtClean="0">
                <a:solidFill>
                  <a:schemeClr val="tx1"/>
                </a:solidFill>
              </a:rPr>
              <a:t>Kubilai’s</a:t>
            </a:r>
            <a:r>
              <a:rPr lang="en-US" sz="1600" b="0" dirty="0" smtClean="0">
                <a:solidFill>
                  <a:schemeClr val="tx1"/>
                </a:solidFill>
              </a:rPr>
              <a:t> administrators and advisors</a:t>
            </a:r>
          </a:p>
          <a:p>
            <a:pPr marL="1200150" lvl="3" indent="-342900">
              <a:buClr>
                <a:srgbClr val="FF0000"/>
              </a:buClr>
              <a:buSzPct val="90000"/>
              <a:buFont typeface="Wingdings" pitchFamily="2" charset="2"/>
              <a:buChar char="v"/>
            </a:pPr>
            <a:r>
              <a:rPr lang="en-US" sz="1600" b="0" dirty="0" smtClean="0">
                <a:solidFill>
                  <a:schemeClr val="tx1"/>
                </a:solidFill>
              </a:rPr>
              <a:t>Ran hospitals</a:t>
            </a:r>
            <a:endParaRPr lang="en-US" sz="1600" b="0" dirty="0" smtClean="0">
              <a:solidFill>
                <a:schemeClr val="tx1"/>
              </a:solidFill>
            </a:endParaRPr>
          </a:p>
          <a:p>
            <a:pPr marL="342900" lvl="1" indent="-342900">
              <a:buClr>
                <a:srgbClr val="FF0000"/>
              </a:buClr>
              <a:buSzPct val="90000"/>
              <a:buFont typeface="Wingdings" pitchFamily="2" charset="2"/>
              <a:buChar char="v"/>
            </a:pPr>
            <a:r>
              <a:rPr lang="en-US" sz="1600" b="0" dirty="0" smtClean="0"/>
              <a:t>As elsewhere, the Mongol overlords of China preserved religious toleration and admitted Orthodox and western Christians, Buddhists and </a:t>
            </a:r>
            <a:r>
              <a:rPr lang="en-US" sz="1600" b="0" dirty="0" err="1" smtClean="0"/>
              <a:t>Daoists</a:t>
            </a:r>
            <a:r>
              <a:rPr lang="en-US" sz="1600" b="0" dirty="0" smtClean="0"/>
              <a:t> within their kingdom </a:t>
            </a:r>
          </a:p>
          <a:p>
            <a:pPr marL="342900" lvl="1" indent="-342900">
              <a:buClr>
                <a:srgbClr val="FF0000"/>
              </a:buClr>
              <a:buSzPct val="90000"/>
              <a:buFont typeface="Wingdings" pitchFamily="2" charset="2"/>
              <a:buChar char="v"/>
            </a:pPr>
            <a:r>
              <a:rPr lang="en-US" sz="1600" b="0" dirty="0" smtClean="0"/>
              <a:t>It was during the reign of </a:t>
            </a:r>
            <a:r>
              <a:rPr lang="en-US" sz="1600" b="0" u="sng" dirty="0" err="1" smtClean="0"/>
              <a:t>Kubilai</a:t>
            </a:r>
            <a:r>
              <a:rPr lang="en-US" sz="1600" b="0" u="sng" dirty="0" smtClean="0"/>
              <a:t> Khan </a:t>
            </a:r>
            <a:r>
              <a:rPr lang="en-US" sz="1600" b="0" dirty="0" smtClean="0"/>
              <a:t>that Marco Polo made his journey to China.</a:t>
            </a:r>
          </a:p>
          <a:p>
            <a:pPr marL="742950" lvl="2" indent="-342900">
              <a:buClr>
                <a:srgbClr val="FF0000"/>
              </a:buClr>
              <a:buSzPct val="90000"/>
              <a:buFont typeface="Wingdings" pitchFamily="2" charset="2"/>
              <a:buChar char="v"/>
            </a:pPr>
            <a:r>
              <a:rPr lang="en-US" sz="1600" b="0" dirty="0" smtClean="0"/>
              <a:t>From Venice (northern Italy)</a:t>
            </a:r>
          </a:p>
          <a:p>
            <a:pPr marL="742950" lvl="2" indent="-342900">
              <a:buClr>
                <a:srgbClr val="FF0000"/>
              </a:buClr>
              <a:buSzPct val="90000"/>
              <a:buFont typeface="Wingdings" pitchFamily="2" charset="2"/>
              <a:buChar char="v"/>
            </a:pPr>
            <a:r>
              <a:rPr lang="en-US" sz="1600" b="0" dirty="0" smtClean="0"/>
              <a:t>13</a:t>
            </a:r>
            <a:r>
              <a:rPr lang="en-US" sz="1600" b="0" baseline="30000" dirty="0" smtClean="0"/>
              <a:t>th</a:t>
            </a:r>
            <a:r>
              <a:rPr lang="en-US" sz="1600" b="0" dirty="0" smtClean="0"/>
              <a:t> century</a:t>
            </a:r>
          </a:p>
          <a:p>
            <a:pPr marL="742950" lvl="2" indent="-342900">
              <a:buClr>
                <a:srgbClr val="FF0000"/>
              </a:buClr>
              <a:buSzPct val="90000"/>
              <a:buFont typeface="Wingdings" pitchFamily="2" charset="2"/>
              <a:buChar char="v"/>
            </a:pPr>
            <a:r>
              <a:rPr lang="en-US" sz="1600" b="0" dirty="0" smtClean="0"/>
              <a:t>His descriptions of palaces, cities, and wealth of </a:t>
            </a:r>
            <a:r>
              <a:rPr lang="en-US" sz="1600" b="0" dirty="0" err="1" smtClean="0"/>
              <a:t>Kubilai’s</a:t>
            </a:r>
            <a:r>
              <a:rPr lang="en-US" sz="1600" b="0" dirty="0" smtClean="0"/>
              <a:t> empire enhanced interest in Asia and helped to inspire efforts by navigators such as Columbus to find a water route to China </a:t>
            </a:r>
          </a:p>
          <a:p>
            <a:endParaRPr lang="en-US" sz="1600" dirty="0" smtClean="0"/>
          </a:p>
        </p:txBody>
      </p:sp>
      <p:pic>
        <p:nvPicPr>
          <p:cNvPr id="2" name="Picture 1"/>
          <p:cNvPicPr>
            <a:picLocks noChangeAspect="1"/>
          </p:cNvPicPr>
          <p:nvPr/>
        </p:nvPicPr>
        <p:blipFill>
          <a:blip r:embed="rId2"/>
          <a:stretch>
            <a:fillRect/>
          </a:stretch>
        </p:blipFill>
        <p:spPr>
          <a:xfrm>
            <a:off x="5025257" y="3886200"/>
            <a:ext cx="3938090" cy="2680318"/>
          </a:xfrm>
          <a:prstGeom prst="rect">
            <a:avLst/>
          </a:prstGeom>
        </p:spPr>
      </p:pic>
      <p:pic>
        <p:nvPicPr>
          <p:cNvPr id="3" name="Picture 2"/>
          <p:cNvPicPr>
            <a:picLocks noChangeAspect="1"/>
          </p:cNvPicPr>
          <p:nvPr/>
        </p:nvPicPr>
        <p:blipFill>
          <a:blip r:embed="rId3"/>
          <a:stretch>
            <a:fillRect/>
          </a:stretch>
        </p:blipFill>
        <p:spPr>
          <a:xfrm>
            <a:off x="4800601" y="1447800"/>
            <a:ext cx="4251306" cy="211856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04800" y="76200"/>
            <a:ext cx="8686800" cy="990600"/>
          </a:xfrm>
        </p:spPr>
        <p:txBody>
          <a:bodyPr/>
          <a:lstStyle/>
          <a:p>
            <a:r>
              <a:rPr lang="en-US" sz="3600" smtClean="0"/>
              <a:t>Social Policies and Scholar-Gentry Resistance</a:t>
            </a:r>
          </a:p>
        </p:txBody>
      </p:sp>
      <p:sp>
        <p:nvSpPr>
          <p:cNvPr id="49155" name="Content Placeholder 2"/>
          <p:cNvSpPr>
            <a:spLocks noGrp="1"/>
          </p:cNvSpPr>
          <p:nvPr>
            <p:ph idx="1"/>
          </p:nvPr>
        </p:nvSpPr>
        <p:spPr>
          <a:xfrm>
            <a:off x="410966" y="1676400"/>
            <a:ext cx="8610600" cy="5715000"/>
          </a:xfrm>
        </p:spPr>
        <p:txBody>
          <a:bodyPr/>
          <a:lstStyle/>
          <a:p>
            <a:pPr marL="342900" lvl="1" indent="-342900">
              <a:buClr>
                <a:srgbClr val="FF0000"/>
              </a:buClr>
              <a:buSzPct val="90000"/>
              <a:buFont typeface="Wingdings" pitchFamily="2" charset="2"/>
              <a:buChar char="v"/>
            </a:pPr>
            <a:r>
              <a:rPr lang="en-US" sz="1800" b="0" dirty="0" smtClean="0"/>
              <a:t>Chinese made up the vast majority of subjects in Yuan dynasty</a:t>
            </a:r>
          </a:p>
          <a:p>
            <a:pPr marL="342900" lvl="1" indent="-342900">
              <a:buClr>
                <a:srgbClr val="FF0000"/>
              </a:buClr>
              <a:buSzPct val="90000"/>
              <a:buFont typeface="Wingdings" pitchFamily="2" charset="2"/>
              <a:buChar char="v"/>
            </a:pPr>
            <a:r>
              <a:rPr lang="en-US" sz="1800" b="0" dirty="0" smtClean="0"/>
              <a:t>Chinese scholar-gentry continued to regard the Yuan as barbarians</a:t>
            </a:r>
          </a:p>
          <a:p>
            <a:pPr marL="742950" lvl="2" indent="-342900">
              <a:buClr>
                <a:srgbClr val="FF0000"/>
              </a:buClr>
              <a:buSzPct val="90000"/>
              <a:buFont typeface="Wingdings" pitchFamily="2" charset="2"/>
              <a:buChar char="v"/>
            </a:pPr>
            <a:r>
              <a:rPr lang="en-US" sz="1800" b="0" dirty="0" err="1" smtClean="0"/>
              <a:t>Kubilai</a:t>
            </a:r>
            <a:r>
              <a:rPr lang="en-US" sz="1800" b="0" dirty="0" smtClean="0"/>
              <a:t> refused to reinstate the exam, preventing Confucian scholars from dominating government</a:t>
            </a:r>
          </a:p>
          <a:p>
            <a:pPr marL="342900" lvl="1" indent="-342900">
              <a:buClr>
                <a:srgbClr val="FF0000"/>
              </a:buClr>
              <a:buSzPct val="90000"/>
              <a:buFont typeface="Wingdings" pitchFamily="2" charset="2"/>
              <a:buChar char="v"/>
            </a:pPr>
            <a:r>
              <a:rPr lang="en-US" sz="1800" b="0" dirty="0" smtClean="0"/>
              <a:t>The Mongol custom of elevating foreigners over Chinese within the central administration made things worse</a:t>
            </a:r>
          </a:p>
          <a:p>
            <a:pPr marL="342900" lvl="1" indent="-342900">
              <a:buClr>
                <a:srgbClr val="FF0000"/>
              </a:buClr>
              <a:buSzPct val="90000"/>
              <a:buFont typeface="Wingdings" pitchFamily="2" charset="2"/>
              <a:buChar char="v"/>
            </a:pPr>
            <a:r>
              <a:rPr lang="en-US" sz="1800" b="0" dirty="0" smtClean="0"/>
              <a:t>The Mongols also elevated the social status of artisans and </a:t>
            </a:r>
            <a:r>
              <a:rPr lang="en-US" sz="1800" b="0" dirty="0" smtClean="0"/>
              <a:t>merchants</a:t>
            </a:r>
          </a:p>
          <a:p>
            <a:pPr marL="742950" lvl="2" indent="-342900">
              <a:buClr>
                <a:srgbClr val="FF0000"/>
              </a:buClr>
              <a:buSzPct val="90000"/>
              <a:buFont typeface="Wingdings" pitchFamily="2" charset="2"/>
              <a:buChar char="v"/>
            </a:pPr>
            <a:r>
              <a:rPr lang="en-US" sz="1800" b="0" dirty="0" smtClean="0"/>
              <a:t>Remember… Confucian thinkers view merchants as parasites</a:t>
            </a:r>
            <a:endParaRPr lang="en-US" sz="1800" b="0" dirty="0" smtClean="0"/>
          </a:p>
          <a:p>
            <a:pPr marL="342900" lvl="1" indent="-342900">
              <a:buClr>
                <a:srgbClr val="FF0000"/>
              </a:buClr>
              <a:buSzPct val="90000"/>
              <a:buFont typeface="Wingdings" pitchFamily="2" charset="2"/>
              <a:buChar char="v"/>
            </a:pPr>
            <a:r>
              <a:rPr lang="en-US" sz="1800" b="0" dirty="0" smtClean="0"/>
              <a:t>Only attempts to improve the social and economic condition of the Chinese peasantry did the scholar-gentry </a:t>
            </a:r>
            <a:r>
              <a:rPr lang="en-US" sz="1800" b="0" dirty="0" smtClean="0"/>
              <a:t>approve</a:t>
            </a:r>
          </a:p>
          <a:p>
            <a:pPr marL="742950" lvl="2" indent="-342900">
              <a:buClr>
                <a:srgbClr val="FF0000"/>
              </a:buClr>
              <a:buSzPct val="90000"/>
              <a:buFont typeface="Wingdings" pitchFamily="2" charset="2"/>
              <a:buChar char="v"/>
            </a:pPr>
            <a:r>
              <a:rPr lang="en-US" sz="1800" b="0" dirty="0" smtClean="0"/>
              <a:t>Forbade Mongol cavalrymen from turning croplands into pasture</a:t>
            </a:r>
          </a:p>
          <a:p>
            <a:pPr marL="742950" lvl="2" indent="-342900">
              <a:buClr>
                <a:srgbClr val="FF0000"/>
              </a:buClr>
              <a:buSzPct val="90000"/>
              <a:buFont typeface="Wingdings" pitchFamily="2" charset="2"/>
              <a:buChar char="v"/>
            </a:pPr>
            <a:r>
              <a:rPr lang="en-US" sz="1800" b="0" dirty="0" smtClean="0"/>
              <a:t>Restored granary system for famine relief</a:t>
            </a:r>
          </a:p>
          <a:p>
            <a:pPr marL="742950" lvl="2" indent="-342900">
              <a:buClr>
                <a:srgbClr val="FF0000"/>
              </a:buClr>
              <a:buSzPct val="90000"/>
              <a:buFont typeface="Wingdings" pitchFamily="2" charset="2"/>
              <a:buChar char="v"/>
            </a:pPr>
            <a:r>
              <a:rPr lang="en-US" sz="1800" b="0" dirty="0" smtClean="0"/>
              <a:t>Reduced peasant tax and forced labor burdens</a:t>
            </a:r>
          </a:p>
          <a:p>
            <a:pPr marL="742950" lvl="2" indent="-342900">
              <a:buClr>
                <a:srgbClr val="FF0000"/>
              </a:buClr>
              <a:buSzPct val="90000"/>
              <a:buFont typeface="Wingdings" pitchFamily="2" charset="2"/>
              <a:buChar char="v"/>
            </a:pPr>
            <a:r>
              <a:rPr lang="en-US" sz="1800" b="0" dirty="0" smtClean="0"/>
              <a:t>Elementary education in villages</a:t>
            </a:r>
            <a:endParaRPr lang="en-US" sz="1800" b="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t>Introduction</a:t>
            </a:r>
          </a:p>
        </p:txBody>
      </p:sp>
      <p:sp>
        <p:nvSpPr>
          <p:cNvPr id="4099" name="Content Placeholder 2"/>
          <p:cNvSpPr>
            <a:spLocks noGrp="1"/>
          </p:cNvSpPr>
          <p:nvPr>
            <p:ph idx="1"/>
          </p:nvPr>
        </p:nvSpPr>
        <p:spPr>
          <a:xfrm>
            <a:off x="0" y="1524000"/>
            <a:ext cx="3276600" cy="4953000"/>
          </a:xfrm>
        </p:spPr>
        <p:txBody>
          <a:bodyPr/>
          <a:lstStyle/>
          <a:p>
            <a:pPr eaLnBrk="1" hangingPunct="1"/>
            <a:r>
              <a:rPr lang="en-US" sz="2000" b="0" dirty="0" smtClean="0"/>
              <a:t>Pastoral nomads</a:t>
            </a:r>
          </a:p>
          <a:p>
            <a:pPr eaLnBrk="1" hangingPunct="1"/>
            <a:r>
              <a:rPr lang="en-US" sz="2000" b="0" dirty="0" smtClean="0"/>
              <a:t>The Mongol empire stretched from China to eastern Europe. </a:t>
            </a:r>
          </a:p>
          <a:p>
            <a:pPr eaLnBrk="1" hangingPunct="1"/>
            <a:r>
              <a:rPr lang="en-US" sz="2000" b="0" dirty="0" smtClean="0"/>
              <a:t>Reputation : savage barbarians </a:t>
            </a:r>
          </a:p>
          <a:p>
            <a:pPr eaLnBrk="1" hangingPunct="1"/>
            <a:r>
              <a:rPr lang="en-US" sz="2000" b="0" dirty="0" smtClean="0"/>
              <a:t>they imposed peace on the regions they came to dominate and enabled the establishment of a Eurasian-wide system of trade and cultural exchange.</a:t>
            </a:r>
          </a:p>
          <a:p>
            <a:pPr lvl="1" eaLnBrk="1" hangingPunct="1"/>
            <a:r>
              <a:rPr lang="en-US" sz="2000" b="0" dirty="0" smtClean="0"/>
              <a:t>Silk Road trade safe!</a:t>
            </a:r>
          </a:p>
          <a:p>
            <a:pPr eaLnBrk="1" hangingPunct="1"/>
            <a:endParaRPr lang="en-US" sz="2000" dirty="0" smtClean="0"/>
          </a:p>
        </p:txBody>
      </p:sp>
      <p:pic>
        <p:nvPicPr>
          <p:cNvPr id="2" name="Picture 1"/>
          <p:cNvPicPr>
            <a:picLocks noChangeAspect="1"/>
          </p:cNvPicPr>
          <p:nvPr/>
        </p:nvPicPr>
        <p:blipFill>
          <a:blip r:embed="rId2"/>
          <a:stretch>
            <a:fillRect/>
          </a:stretch>
        </p:blipFill>
        <p:spPr>
          <a:xfrm>
            <a:off x="3517216" y="1752600"/>
            <a:ext cx="4931459" cy="459511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The Fall of the House of Yuan</a:t>
            </a:r>
          </a:p>
        </p:txBody>
      </p:sp>
      <p:sp>
        <p:nvSpPr>
          <p:cNvPr id="3" name="Content Placeholder 2"/>
          <p:cNvSpPr>
            <a:spLocks noGrp="1"/>
          </p:cNvSpPr>
          <p:nvPr>
            <p:ph idx="1"/>
          </p:nvPr>
        </p:nvSpPr>
        <p:spPr>
          <a:xfrm>
            <a:off x="228600" y="1447800"/>
            <a:ext cx="8534400" cy="5181600"/>
          </a:xfrm>
        </p:spPr>
        <p:txBody>
          <a:bodyPr/>
          <a:lstStyle/>
          <a:p>
            <a:pPr lvl="1">
              <a:defRPr/>
            </a:pPr>
            <a:r>
              <a:rPr lang="en-US" sz="1800" b="0" dirty="0"/>
              <a:t>Eventually the Chinese began to raise rebellions against the Mongol </a:t>
            </a:r>
            <a:r>
              <a:rPr lang="en-US" sz="1800" b="0" dirty="0" smtClean="0"/>
              <a:t>conquerors</a:t>
            </a:r>
          </a:p>
          <a:p>
            <a:pPr lvl="2">
              <a:defRPr/>
            </a:pPr>
            <a:r>
              <a:rPr lang="en-US" sz="1800" b="0" dirty="0" smtClean="0"/>
              <a:t>Song loyalists raised revolts in the south</a:t>
            </a:r>
          </a:p>
          <a:p>
            <a:pPr lvl="2">
              <a:defRPr/>
            </a:pPr>
            <a:r>
              <a:rPr lang="en-US" sz="1800" b="0" dirty="0" smtClean="0"/>
              <a:t>Hostility towards Mongols expressed more openly</a:t>
            </a:r>
          </a:p>
          <a:p>
            <a:pPr lvl="1">
              <a:defRPr/>
            </a:pPr>
            <a:r>
              <a:rPr lang="en-US" sz="1800" b="0" dirty="0" smtClean="0"/>
              <a:t>Nine Decades in China softened the Mongols</a:t>
            </a:r>
          </a:p>
          <a:p>
            <a:pPr lvl="1">
              <a:defRPr/>
            </a:pPr>
            <a:r>
              <a:rPr lang="en-US" sz="1800" b="0" dirty="0" err="1" smtClean="0"/>
              <a:t>Kubilai’s</a:t>
            </a:r>
            <a:r>
              <a:rPr lang="en-US" sz="1800" b="0" dirty="0" smtClean="0"/>
              <a:t> successors lacked his capacity for leadership and ignored day-to-day administrative </a:t>
            </a:r>
            <a:r>
              <a:rPr lang="en-US" sz="1800" b="0" dirty="0" smtClean="0"/>
              <a:t>tasks</a:t>
            </a:r>
          </a:p>
          <a:p>
            <a:pPr lvl="1">
              <a:defRPr/>
            </a:pPr>
            <a:r>
              <a:rPr lang="en-US" sz="1800" b="0" dirty="0"/>
              <a:t>Muslim and Chinese functionaries to whom Mongols entrusted the imperial finances enriched themselves (corruption)</a:t>
            </a:r>
          </a:p>
          <a:p>
            <a:pPr lvl="2">
              <a:defRPr/>
            </a:pPr>
            <a:r>
              <a:rPr lang="en-US" sz="1400" b="0" dirty="0"/>
              <a:t>A</a:t>
            </a:r>
            <a:r>
              <a:rPr lang="en-US" sz="1400" b="0" dirty="0" smtClean="0"/>
              <a:t>ngered </a:t>
            </a:r>
            <a:r>
              <a:rPr lang="en-US" sz="1400" b="0" dirty="0"/>
              <a:t>hard-pressed peasantry, who bore the burden of rising taxes and demands for forced labor</a:t>
            </a:r>
          </a:p>
          <a:p>
            <a:pPr lvl="1">
              <a:defRPr/>
            </a:pPr>
            <a:r>
              <a:rPr lang="en-US" sz="1800" b="0" dirty="0"/>
              <a:t>1350s – dynasty on decline</a:t>
            </a:r>
          </a:p>
          <a:p>
            <a:pPr lvl="2">
              <a:defRPr/>
            </a:pPr>
            <a:r>
              <a:rPr lang="en-US" sz="1400" b="0" dirty="0"/>
              <a:t>Banditry and piracy widespread</a:t>
            </a:r>
          </a:p>
          <a:p>
            <a:pPr lvl="2">
              <a:defRPr/>
            </a:pPr>
            <a:r>
              <a:rPr lang="en-US" sz="1400" b="0" dirty="0"/>
              <a:t>Government forces weak</a:t>
            </a:r>
          </a:p>
          <a:p>
            <a:pPr lvl="2">
              <a:defRPr/>
            </a:pPr>
            <a:r>
              <a:rPr lang="en-US" sz="1400" b="0" dirty="0"/>
              <a:t>Famine</a:t>
            </a:r>
          </a:p>
          <a:p>
            <a:pPr lvl="2">
              <a:defRPr/>
            </a:pPr>
            <a:r>
              <a:rPr lang="en-US" sz="1400" b="0" dirty="0"/>
              <a:t>Local uprisings</a:t>
            </a:r>
          </a:p>
          <a:p>
            <a:pPr lvl="1">
              <a:defRPr/>
            </a:pPr>
            <a:r>
              <a:rPr lang="en-US" sz="1800" b="0" u="sng" dirty="0"/>
              <a:t>Mongols start to flee China!</a:t>
            </a:r>
          </a:p>
          <a:p>
            <a:pPr lvl="1">
              <a:defRPr/>
            </a:pPr>
            <a:endParaRPr lang="en-US" sz="2800" b="0" dirty="0" smtClean="0"/>
          </a:p>
          <a:p>
            <a:pPr lvl="1">
              <a:defRPr/>
            </a:pPr>
            <a:endParaRPr lang="en-US" sz="2800" dirty="0" smtClean="0">
              <a:solidFill>
                <a:srgbClr val="D40000"/>
              </a:solidFill>
            </a:endParaRPr>
          </a:p>
          <a:p>
            <a:pPr lvl="1">
              <a:defRPr/>
            </a:pPr>
            <a:endParaRPr lang="en-US" dirty="0" smtClean="0"/>
          </a:p>
          <a:p>
            <a:pPr marL="457200" lvl="1" indent="0">
              <a:buFont typeface="Wingdings" pitchFamily="2" charset="2"/>
              <a:buNone/>
              <a:defRPr/>
            </a:pPr>
            <a:endParaRPr lang="en-US" dirty="0"/>
          </a:p>
          <a:p>
            <a:pPr>
              <a:defRPr/>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447800"/>
            <a:ext cx="7772400" cy="4267200"/>
          </a:xfrm>
        </p:spPr>
        <p:txBody>
          <a:bodyPr/>
          <a:lstStyle/>
          <a:p>
            <a:r>
              <a:rPr lang="en-US" sz="2000" b="0" dirty="0" smtClean="0"/>
              <a:t>Ultimately… a man from a poor peasant family, </a:t>
            </a:r>
            <a:r>
              <a:rPr lang="en-US" sz="2000" b="0" dirty="0" err="1" smtClean="0"/>
              <a:t>Ju</a:t>
            </a:r>
            <a:r>
              <a:rPr lang="en-US" sz="2000" b="0" dirty="0" smtClean="0"/>
              <a:t> </a:t>
            </a:r>
            <a:r>
              <a:rPr lang="en-US" sz="2000" b="0" dirty="0" err="1" smtClean="0"/>
              <a:t>Yuanzhang</a:t>
            </a:r>
            <a:r>
              <a:rPr lang="en-US" sz="2000" b="0" dirty="0" smtClean="0"/>
              <a:t>, emerged to found the Ming Dynasty, which ruled China for most of the next three centuries</a:t>
            </a:r>
            <a:endParaRPr lang="en-US" sz="2000" b="0" dirty="0"/>
          </a:p>
        </p:txBody>
      </p:sp>
      <p:pic>
        <p:nvPicPr>
          <p:cNvPr id="4" name="Picture 3"/>
          <p:cNvPicPr>
            <a:picLocks noChangeAspect="1"/>
          </p:cNvPicPr>
          <p:nvPr/>
        </p:nvPicPr>
        <p:blipFill>
          <a:blip r:embed="rId2"/>
          <a:stretch>
            <a:fillRect/>
          </a:stretch>
        </p:blipFill>
        <p:spPr>
          <a:xfrm>
            <a:off x="2438400" y="2514600"/>
            <a:ext cx="4333946" cy="41842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676400" y="-1447800"/>
            <a:ext cx="6248400" cy="2057400"/>
          </a:xfrm>
          <a:effectLst>
            <a:outerShdw dist="35921" dir="2700000" algn="ctr" rotWithShape="0">
              <a:schemeClr val="tx1"/>
            </a:outerShdw>
          </a:effectLst>
        </p:spPr>
        <p:txBody>
          <a:bodyPr/>
          <a:lstStyle/>
          <a:p>
            <a:pPr eaLnBrk="1" hangingPunct="1"/>
            <a:r>
              <a:rPr lang="en-US" sz="3200" dirty="0" smtClean="0"/>
              <a:t>The Rise of the Mongols </a:t>
            </a:r>
          </a:p>
        </p:txBody>
      </p:sp>
      <p:sp>
        <p:nvSpPr>
          <p:cNvPr id="281603" name="Rectangle 3"/>
          <p:cNvSpPr>
            <a:spLocks noGrp="1" noChangeArrowheads="1"/>
          </p:cNvSpPr>
          <p:nvPr>
            <p:ph type="subTitle" idx="1"/>
          </p:nvPr>
        </p:nvSpPr>
        <p:spPr>
          <a:xfrm>
            <a:off x="5991225" y="2514600"/>
            <a:ext cx="3124200" cy="4419600"/>
          </a:xfrm>
        </p:spPr>
        <p:txBody>
          <a:bodyPr/>
          <a:lstStyle/>
          <a:p>
            <a:pPr marL="457200" indent="-457200" algn="l" eaLnBrk="1" hangingPunct="1">
              <a:buClr>
                <a:srgbClr val="CC0000"/>
              </a:buClr>
              <a:buFont typeface="Arial" charset="0"/>
              <a:buChar char="•"/>
            </a:pPr>
            <a:r>
              <a:rPr lang="en-US" sz="2000" b="0" dirty="0" err="1" smtClean="0">
                <a:solidFill>
                  <a:srgbClr val="FFFF00"/>
                </a:solidFill>
              </a:rPr>
              <a:t>Temujin</a:t>
            </a:r>
            <a:r>
              <a:rPr lang="en-US" sz="2000" b="0" dirty="0" smtClean="0">
                <a:solidFill>
                  <a:srgbClr val="FFFF00"/>
                </a:solidFill>
              </a:rPr>
              <a:t> --&gt; </a:t>
            </a:r>
            <a:r>
              <a:rPr lang="en-US" sz="2000" b="0" dirty="0" err="1" smtClean="0">
                <a:solidFill>
                  <a:srgbClr val="FFFF00"/>
                </a:solidFill>
              </a:rPr>
              <a:t>Chenghis</a:t>
            </a:r>
            <a:r>
              <a:rPr lang="en-US" sz="2000" b="0" dirty="0" smtClean="0">
                <a:solidFill>
                  <a:srgbClr val="FFFF00"/>
                </a:solidFill>
              </a:rPr>
              <a:t> Khan [“Universal Ruler”]</a:t>
            </a:r>
          </a:p>
          <a:p>
            <a:pPr lvl="1" eaLnBrk="1" hangingPunct="1"/>
            <a:r>
              <a:rPr lang="en-US" sz="2000" b="0" dirty="0" smtClean="0">
                <a:solidFill>
                  <a:srgbClr val="FFFF00"/>
                </a:solidFill>
              </a:rPr>
              <a:t>United the Mongols in 1162, Died in 1227 </a:t>
            </a:r>
          </a:p>
          <a:p>
            <a:pPr lvl="1" eaLnBrk="1" hangingPunct="1"/>
            <a:r>
              <a:rPr lang="en-US" sz="2000" b="0" dirty="0" smtClean="0">
                <a:solidFill>
                  <a:srgbClr val="FFFF00"/>
                </a:solidFill>
              </a:rPr>
              <a:t>Built the World’s Largest land Empire</a:t>
            </a:r>
          </a:p>
          <a:p>
            <a:pPr lvl="1" eaLnBrk="1" hangingPunct="1"/>
            <a:r>
              <a:rPr lang="en-US" sz="2000" b="0" dirty="0" smtClean="0">
                <a:solidFill>
                  <a:srgbClr val="FFFF00"/>
                </a:solidFill>
              </a:rPr>
              <a:t> Created his new capital at Karakorum</a:t>
            </a:r>
          </a:p>
        </p:txBody>
      </p:sp>
      <p:pic>
        <p:nvPicPr>
          <p:cNvPr id="281604" name="Picture 4" descr="Genghis Khan Portrait"/>
          <p:cNvPicPr>
            <a:picLocks noGrp="1" noChangeAspect="1" noChangeArrowheads="1"/>
          </p:cNvPicPr>
          <p:nvPr>
            <p:ph sz="half" idx="4294967295"/>
          </p:nvPr>
        </p:nvPicPr>
        <p:blipFill>
          <a:blip r:embed="rId3" cstate="print">
            <a:lum bright="12000" contrast="18000"/>
          </a:blip>
          <a:srcRect l="3999"/>
          <a:stretch>
            <a:fillRect/>
          </a:stretch>
        </p:blipFill>
        <p:spPr>
          <a:xfrm>
            <a:off x="6934200" y="923131"/>
            <a:ext cx="1606627" cy="1277938"/>
          </a:xfrm>
          <a:noFill/>
          <a:ln>
            <a:solidFill>
              <a:schemeClr val="tx1"/>
            </a:solidFill>
          </a:ln>
        </p:spPr>
      </p:pic>
      <p:pic>
        <p:nvPicPr>
          <p:cNvPr id="2" name="Picture 1"/>
          <p:cNvPicPr>
            <a:picLocks noChangeAspect="1"/>
          </p:cNvPicPr>
          <p:nvPr/>
        </p:nvPicPr>
        <p:blipFill>
          <a:blip r:embed="rId4"/>
          <a:stretch>
            <a:fillRect/>
          </a:stretch>
        </p:blipFill>
        <p:spPr>
          <a:xfrm>
            <a:off x="102770" y="2828925"/>
            <a:ext cx="5907505" cy="3657600"/>
          </a:xfrm>
          <a:prstGeom prst="rect">
            <a:avLst/>
          </a:prstGeom>
        </p:spPr>
      </p:pic>
      <p:pic>
        <p:nvPicPr>
          <p:cNvPr id="3" name="Picture 2"/>
          <p:cNvPicPr>
            <a:picLocks noChangeAspect="1"/>
          </p:cNvPicPr>
          <p:nvPr/>
        </p:nvPicPr>
        <p:blipFill>
          <a:blip r:embed="rId5"/>
          <a:stretch>
            <a:fillRect/>
          </a:stretch>
        </p:blipFill>
        <p:spPr>
          <a:xfrm>
            <a:off x="3015945" y="641249"/>
            <a:ext cx="2994330" cy="1966196"/>
          </a:xfrm>
          <a:prstGeom prst="rect">
            <a:avLst/>
          </a:prstGeom>
        </p:spPr>
      </p:pic>
      <p:pic>
        <p:nvPicPr>
          <p:cNvPr id="4" name="Picture 3"/>
          <p:cNvPicPr>
            <a:picLocks noChangeAspect="1"/>
          </p:cNvPicPr>
          <p:nvPr/>
        </p:nvPicPr>
        <p:blipFill>
          <a:blip r:embed="rId6"/>
          <a:stretch>
            <a:fillRect/>
          </a:stretch>
        </p:blipFill>
        <p:spPr>
          <a:xfrm>
            <a:off x="188511" y="859655"/>
            <a:ext cx="2679589" cy="1747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Effect transition="in" filter="barn(inHorizontal)">
                                      <p:cBhvr>
                                        <p:cTn id="7" dur="500"/>
                                        <p:tgtEl>
                                          <p:spTgt spid="281603">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281604"/>
                                        </p:tgtEl>
                                        <p:attrNameLst>
                                          <p:attrName>style.visibility</p:attrName>
                                        </p:attrNameLst>
                                      </p:cBhvr>
                                      <p:to>
                                        <p:strVal val="visible"/>
                                      </p:to>
                                    </p:set>
                                    <p:animEffect transition="in" filter="barn(inHorizontal)">
                                      <p:cBhvr>
                                        <p:cTn id="10" dur="500"/>
                                        <p:tgtEl>
                                          <p:spTgt spid="2816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nodeType="clickEffect">
                                  <p:stCondLst>
                                    <p:cond delay="0"/>
                                  </p:stCondLst>
                                  <p:childTnLst>
                                    <p:set>
                                      <p:cBhvr>
                                        <p:cTn id="14" dur="1" fill="hold">
                                          <p:stCondLst>
                                            <p:cond delay="0"/>
                                          </p:stCondLst>
                                        </p:cTn>
                                        <p:tgtEl>
                                          <p:spTgt spid="281603">
                                            <p:txEl>
                                              <p:pRg st="1" end="1"/>
                                            </p:txEl>
                                          </p:spTgt>
                                        </p:tgtEl>
                                        <p:attrNameLst>
                                          <p:attrName>style.visibility</p:attrName>
                                        </p:attrNameLst>
                                      </p:cBhvr>
                                      <p:to>
                                        <p:strVal val="visible"/>
                                      </p:to>
                                    </p:set>
                                    <p:animEffect transition="in" filter="barn(inHorizontal)">
                                      <p:cBhvr>
                                        <p:cTn id="15" dur="500"/>
                                        <p:tgtEl>
                                          <p:spTgt spid="28160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nodeType="clickEffect">
                                  <p:stCondLst>
                                    <p:cond delay="0"/>
                                  </p:stCondLst>
                                  <p:childTnLst>
                                    <p:set>
                                      <p:cBhvr>
                                        <p:cTn id="19" dur="1" fill="hold">
                                          <p:stCondLst>
                                            <p:cond delay="0"/>
                                          </p:stCondLst>
                                        </p:cTn>
                                        <p:tgtEl>
                                          <p:spTgt spid="281603">
                                            <p:txEl>
                                              <p:pRg st="2" end="2"/>
                                            </p:txEl>
                                          </p:spTgt>
                                        </p:tgtEl>
                                        <p:attrNameLst>
                                          <p:attrName>style.visibility</p:attrName>
                                        </p:attrNameLst>
                                      </p:cBhvr>
                                      <p:to>
                                        <p:strVal val="visible"/>
                                      </p:to>
                                    </p:set>
                                    <p:animEffect transition="in" filter="barn(inHorizontal)">
                                      <p:cBhvr>
                                        <p:cTn id="20" dur="500"/>
                                        <p:tgtEl>
                                          <p:spTgt spid="28160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6" fill="hold" nodeType="clickEffect">
                                  <p:stCondLst>
                                    <p:cond delay="0"/>
                                  </p:stCondLst>
                                  <p:childTnLst>
                                    <p:set>
                                      <p:cBhvr>
                                        <p:cTn id="24" dur="1" fill="hold">
                                          <p:stCondLst>
                                            <p:cond delay="0"/>
                                          </p:stCondLst>
                                        </p:cTn>
                                        <p:tgtEl>
                                          <p:spTgt spid="281603">
                                            <p:txEl>
                                              <p:pRg st="3" end="3"/>
                                            </p:txEl>
                                          </p:spTgt>
                                        </p:tgtEl>
                                        <p:attrNameLst>
                                          <p:attrName>style.visibility</p:attrName>
                                        </p:attrNameLst>
                                      </p:cBhvr>
                                      <p:to>
                                        <p:strVal val="visible"/>
                                      </p:to>
                                    </p:set>
                                    <p:animEffect transition="in" filter="barn(inHorizontal)">
                                      <p:cBhvr>
                                        <p:cTn id="25" dur="500"/>
                                        <p:tgtEl>
                                          <p:spTgt spid="281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The Mongol Empire of Chinggis Khan</a:t>
            </a:r>
          </a:p>
        </p:txBody>
      </p:sp>
      <p:sp>
        <p:nvSpPr>
          <p:cNvPr id="9219" name="Content Placeholder 2"/>
          <p:cNvSpPr>
            <a:spLocks noGrp="1"/>
          </p:cNvSpPr>
          <p:nvPr>
            <p:ph idx="1"/>
          </p:nvPr>
        </p:nvSpPr>
        <p:spPr>
          <a:xfrm>
            <a:off x="228600" y="1905000"/>
            <a:ext cx="8534400" cy="4267200"/>
          </a:xfrm>
        </p:spPr>
        <p:txBody>
          <a:bodyPr/>
          <a:lstStyle/>
          <a:p>
            <a:pPr marL="342900" lvl="1" indent="-342900" eaLnBrk="1" hangingPunct="1">
              <a:buClr>
                <a:srgbClr val="FF0000"/>
              </a:buClr>
              <a:buSzPct val="90000"/>
              <a:buFont typeface="Wingdings" pitchFamily="2" charset="2"/>
              <a:buChar char="v"/>
            </a:pPr>
            <a:r>
              <a:rPr lang="en-US" b="0" dirty="0" smtClean="0"/>
              <a:t>The Mongols were typical pastoral nomads</a:t>
            </a:r>
          </a:p>
          <a:p>
            <a:pPr marL="742950" lvl="2" indent="-342900" eaLnBrk="1" hangingPunct="1">
              <a:buClr>
                <a:srgbClr val="FF0000"/>
              </a:buClr>
              <a:buSzPct val="90000"/>
              <a:buFont typeface="Wingdings" pitchFamily="2" charset="2"/>
              <a:buChar char="v"/>
            </a:pPr>
            <a:r>
              <a:rPr lang="en-US" b="0" dirty="0" smtClean="0"/>
              <a:t>They depended on herds of goats and sheep for their livelihood, </a:t>
            </a:r>
          </a:p>
          <a:p>
            <a:pPr marL="742950" lvl="2" indent="-342900" eaLnBrk="1" hangingPunct="1">
              <a:buClr>
                <a:srgbClr val="FF0000"/>
              </a:buClr>
              <a:buSzPct val="90000"/>
              <a:buFont typeface="Wingdings" pitchFamily="2" charset="2"/>
              <a:buChar char="v"/>
            </a:pPr>
            <a:r>
              <a:rPr lang="en-US" b="0" dirty="0" smtClean="0"/>
              <a:t>engaged in trade</a:t>
            </a:r>
          </a:p>
          <a:p>
            <a:pPr marL="742950" lvl="2" indent="-342900" eaLnBrk="1" hangingPunct="1">
              <a:buClr>
                <a:srgbClr val="FF0000"/>
              </a:buClr>
              <a:buSzPct val="90000"/>
              <a:buFont typeface="Wingdings" pitchFamily="2" charset="2"/>
              <a:buChar char="v"/>
            </a:pPr>
            <a:r>
              <a:rPr lang="en-US" b="0" dirty="0" smtClean="0"/>
              <a:t>renowned horsemen and women </a:t>
            </a:r>
          </a:p>
          <a:p>
            <a:pPr marL="342900" lvl="1" indent="-342900" eaLnBrk="1" hangingPunct="1">
              <a:buClr>
                <a:srgbClr val="FF0000"/>
              </a:buClr>
              <a:buSzPct val="90000"/>
              <a:buFont typeface="Wingdings" pitchFamily="2" charset="2"/>
              <a:buChar char="v"/>
            </a:pPr>
            <a:r>
              <a:rPr lang="en-US" b="0" dirty="0" smtClean="0"/>
              <a:t>The basic unit of Mongol society was the tribe composed of kin –related clans. </a:t>
            </a:r>
          </a:p>
          <a:p>
            <a:pPr marL="742950" lvl="2" indent="-342900" eaLnBrk="1" hangingPunct="1">
              <a:buClr>
                <a:srgbClr val="FF0000"/>
              </a:buClr>
              <a:buSzPct val="90000"/>
              <a:buFont typeface="Wingdings" pitchFamily="2" charset="2"/>
              <a:buChar char="v"/>
            </a:pPr>
            <a:r>
              <a:rPr lang="en-US" b="0" dirty="0" smtClean="0"/>
              <a:t>Clans could be combined in to confederations</a:t>
            </a:r>
          </a:p>
          <a:p>
            <a:pPr marL="742950" lvl="2" indent="-342900" eaLnBrk="1" hangingPunct="1">
              <a:buClr>
                <a:srgbClr val="FF0000"/>
              </a:buClr>
              <a:buSzPct val="90000"/>
              <a:buFont typeface="Wingdings" pitchFamily="2" charset="2"/>
              <a:buChar char="v"/>
            </a:pPr>
            <a:r>
              <a:rPr lang="en-US" b="0" dirty="0" smtClean="0"/>
              <a:t>Old/weak leaders would be abandoned</a:t>
            </a:r>
          </a:p>
          <a:p>
            <a:pPr marL="342900" lvl="1" indent="-342900" eaLnBrk="1" hangingPunct="1">
              <a:buClr>
                <a:srgbClr val="FF0000"/>
              </a:buClr>
              <a:buSzPct val="90000"/>
              <a:buFont typeface="Wingdings" pitchFamily="2" charset="2"/>
              <a:buChar char="v"/>
            </a:pPr>
            <a:r>
              <a:rPr lang="en-US" b="0" dirty="0" smtClean="0"/>
              <a:t>Staple foods – meat and milk products provided by their herds; grain and vegetables gained through trade with sedentary people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 y="1447800"/>
            <a:ext cx="2991175" cy="4267200"/>
          </a:xfrm>
        </p:spPr>
        <p:txBody>
          <a:bodyPr/>
          <a:lstStyle/>
          <a:p>
            <a:r>
              <a:rPr lang="en-US" sz="2000" b="0" dirty="0" smtClean="0"/>
              <a:t>Dressed in sheepskins, made boots from tanned sheep hides, and lived in round felt tents made of wool sheared from animals.</a:t>
            </a:r>
          </a:p>
          <a:p>
            <a:r>
              <a:rPr lang="en-US" sz="2000" b="0" dirty="0"/>
              <a:t>Mongol boys and girls could ride as soon as they were able to walk</a:t>
            </a:r>
          </a:p>
          <a:p>
            <a:r>
              <a:rPr lang="en-US" sz="2000" b="0" dirty="0"/>
              <a:t>Mongol warriors could ride for days on end, sleeping and eating in the saddle</a:t>
            </a:r>
          </a:p>
          <a:p>
            <a:endParaRPr lang="en-US" sz="2000" b="0" dirty="0"/>
          </a:p>
        </p:txBody>
      </p:sp>
      <p:pic>
        <p:nvPicPr>
          <p:cNvPr id="4" name="Picture 4" descr="SilkRd-Xinjiang-Uygur Yurta"/>
          <p:cNvPicPr>
            <a:picLocks noChangeAspect="1" noChangeArrowheads="1"/>
          </p:cNvPicPr>
          <p:nvPr/>
        </p:nvPicPr>
        <p:blipFill>
          <a:blip r:embed="rId2" cstate="print">
            <a:lum bright="-6000" contrast="12000"/>
          </a:blip>
          <a:srcRect/>
          <a:stretch>
            <a:fillRect/>
          </a:stretch>
        </p:blipFill>
        <p:spPr bwMode="auto">
          <a:xfrm>
            <a:off x="4267200" y="1504950"/>
            <a:ext cx="3352800" cy="2514600"/>
          </a:xfrm>
          <a:prstGeom prst="rect">
            <a:avLst/>
          </a:prstGeom>
          <a:noFill/>
          <a:ln w="9525">
            <a:solidFill>
              <a:schemeClr val="tx1"/>
            </a:solidFill>
            <a:miter lim="800000"/>
            <a:headEnd/>
            <a:tailEnd/>
          </a:ln>
        </p:spPr>
      </p:pic>
      <p:pic>
        <p:nvPicPr>
          <p:cNvPr id="5" name="Picture 4"/>
          <p:cNvPicPr>
            <a:picLocks noChangeAspect="1"/>
          </p:cNvPicPr>
          <p:nvPr/>
        </p:nvPicPr>
        <p:blipFill>
          <a:blip r:embed="rId3"/>
          <a:stretch>
            <a:fillRect/>
          </a:stretch>
        </p:blipFill>
        <p:spPr>
          <a:xfrm>
            <a:off x="6477000" y="4343400"/>
            <a:ext cx="2450937" cy="2176522"/>
          </a:xfrm>
          <a:prstGeom prst="rect">
            <a:avLst/>
          </a:prstGeom>
        </p:spPr>
      </p:pic>
      <p:pic>
        <p:nvPicPr>
          <p:cNvPr id="6" name="Picture 5"/>
          <p:cNvPicPr>
            <a:picLocks noChangeAspect="1"/>
          </p:cNvPicPr>
          <p:nvPr/>
        </p:nvPicPr>
        <p:blipFill>
          <a:blip r:embed="rId4"/>
          <a:stretch>
            <a:fillRect/>
          </a:stretch>
        </p:blipFill>
        <p:spPr>
          <a:xfrm>
            <a:off x="3239803" y="4206997"/>
            <a:ext cx="2703797" cy="23129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8001000" cy="1447800"/>
          </a:xfrm>
        </p:spPr>
        <p:txBody>
          <a:bodyPr/>
          <a:lstStyle/>
          <a:p>
            <a:pPr eaLnBrk="1" hangingPunct="1"/>
            <a:r>
              <a:rPr lang="en-US" sz="3600" smtClean="0"/>
              <a:t>The Making of a Great Warrior: The Early Career of Chinggis Khan</a:t>
            </a:r>
          </a:p>
        </p:txBody>
      </p:sp>
      <p:sp>
        <p:nvSpPr>
          <p:cNvPr id="11267" name="Content Placeholder 2"/>
          <p:cNvSpPr>
            <a:spLocks noGrp="1"/>
          </p:cNvSpPr>
          <p:nvPr>
            <p:ph idx="1"/>
          </p:nvPr>
        </p:nvSpPr>
        <p:spPr>
          <a:xfrm>
            <a:off x="381000" y="1752600"/>
            <a:ext cx="8382000" cy="4876800"/>
          </a:xfrm>
        </p:spPr>
        <p:txBody>
          <a:bodyPr/>
          <a:lstStyle/>
          <a:p>
            <a:pPr marL="342900" lvl="1" indent="-342900" eaLnBrk="1" hangingPunct="1">
              <a:buClr>
                <a:srgbClr val="FF0000"/>
              </a:buClr>
              <a:buSzPct val="90000"/>
              <a:buFont typeface="Wingdings" pitchFamily="2" charset="2"/>
              <a:buChar char="v"/>
            </a:pPr>
            <a:r>
              <a:rPr lang="en-US" sz="3200" b="0" dirty="0" smtClean="0"/>
              <a:t>4</a:t>
            </a:r>
            <a:r>
              <a:rPr lang="en-US" sz="3200" b="0" baseline="30000" dirty="0" smtClean="0"/>
              <a:t>th</a:t>
            </a:r>
            <a:r>
              <a:rPr lang="en-US" sz="3200" b="0" dirty="0" smtClean="0"/>
              <a:t>-5</a:t>
            </a:r>
            <a:r>
              <a:rPr lang="en-US" sz="3200" b="0" baseline="30000" dirty="0" smtClean="0"/>
              <a:t>th</a:t>
            </a:r>
            <a:r>
              <a:rPr lang="en-US" sz="3200" b="0" dirty="0" smtClean="0"/>
              <a:t> centuries - The Mongols had enjoyed brief periods of dominance </a:t>
            </a:r>
          </a:p>
          <a:p>
            <a:pPr marL="342900" lvl="1" indent="-342900" eaLnBrk="1" hangingPunct="1">
              <a:buClr>
                <a:srgbClr val="FF0000"/>
              </a:buClr>
              <a:buSzPct val="90000"/>
              <a:buFont typeface="Wingdings" pitchFamily="2" charset="2"/>
              <a:buChar char="v"/>
            </a:pPr>
            <a:r>
              <a:rPr lang="en-US" sz="3200" b="0" dirty="0" smtClean="0"/>
              <a:t>Early 12</a:t>
            </a:r>
            <a:r>
              <a:rPr lang="en-US" sz="3200" b="0" baseline="30000" dirty="0" smtClean="0"/>
              <a:t>th</a:t>
            </a:r>
            <a:r>
              <a:rPr lang="en-US" sz="3200" b="0" dirty="0" smtClean="0"/>
              <a:t> century – Kabul Khan (</a:t>
            </a:r>
            <a:r>
              <a:rPr lang="en-US" sz="3200" b="0" dirty="0" err="1" smtClean="0"/>
              <a:t>Chinggis</a:t>
            </a:r>
            <a:r>
              <a:rPr lang="en-US" sz="3200" b="0" dirty="0" smtClean="0"/>
              <a:t> Khan’s great grandfather) defeated the Qin Kingdom army of North China</a:t>
            </a:r>
          </a:p>
          <a:p>
            <a:pPr marL="342900" lvl="1" indent="-342900" eaLnBrk="1" hangingPunct="1">
              <a:buClr>
                <a:srgbClr val="FF0000"/>
              </a:buClr>
              <a:buSzPct val="90000"/>
              <a:buFont typeface="Wingdings" pitchFamily="2" charset="2"/>
              <a:buChar char="v"/>
            </a:pPr>
            <a:r>
              <a:rPr lang="en-US" sz="3200" b="0" dirty="0" smtClean="0"/>
              <a:t>Kabul dies - His successors were weak; Mongols fell on hard times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The Early Career of Chinggis Khan (cont.)</a:t>
            </a:r>
          </a:p>
        </p:txBody>
      </p:sp>
      <p:sp>
        <p:nvSpPr>
          <p:cNvPr id="3" name="Content Placeholder 2"/>
          <p:cNvSpPr>
            <a:spLocks noGrp="1"/>
          </p:cNvSpPr>
          <p:nvPr>
            <p:ph idx="1"/>
          </p:nvPr>
        </p:nvSpPr>
        <p:spPr>
          <a:xfrm>
            <a:off x="0" y="1447800"/>
            <a:ext cx="3581400" cy="4876800"/>
          </a:xfrm>
        </p:spPr>
        <p:txBody>
          <a:bodyPr/>
          <a:lstStyle/>
          <a:p>
            <a:pPr marL="342900" lvl="1" indent="-342900" eaLnBrk="1" hangingPunct="1">
              <a:buClr>
                <a:srgbClr val="FF0000"/>
              </a:buClr>
              <a:buSzPct val="90000"/>
              <a:buFont typeface="Wingdings" pitchFamily="2" charset="2"/>
              <a:buChar char="v"/>
              <a:defRPr/>
            </a:pPr>
            <a:r>
              <a:rPr lang="en-US" sz="1600" b="0" dirty="0" err="1" smtClean="0"/>
              <a:t>Chinggis</a:t>
            </a:r>
            <a:r>
              <a:rPr lang="en-US" sz="1600" b="0" dirty="0" smtClean="0"/>
              <a:t> Khan (born in the 1170s)</a:t>
            </a:r>
          </a:p>
          <a:p>
            <a:pPr marL="742950" lvl="2" indent="-342900" eaLnBrk="1" hangingPunct="1">
              <a:buClr>
                <a:srgbClr val="FF0000"/>
              </a:buClr>
              <a:buSzPct val="90000"/>
              <a:buFont typeface="Wingdings" pitchFamily="2" charset="2"/>
              <a:buChar char="v"/>
              <a:defRPr/>
            </a:pPr>
            <a:r>
              <a:rPr lang="en-US" sz="1600" b="0" dirty="0" smtClean="0"/>
              <a:t>Father poisoned by rival nomadic group (</a:t>
            </a:r>
            <a:r>
              <a:rPr lang="en-US" sz="1600" b="0" dirty="0" err="1" smtClean="0"/>
              <a:t>Chinggis</a:t>
            </a:r>
            <a:r>
              <a:rPr lang="en-US" sz="1600" b="0" dirty="0" smtClean="0"/>
              <a:t> thrust into leadership position)</a:t>
            </a:r>
          </a:p>
          <a:p>
            <a:pPr marL="742950" lvl="2" indent="-342900" eaLnBrk="1" hangingPunct="1">
              <a:buClr>
                <a:srgbClr val="FF0000"/>
              </a:buClr>
              <a:buSzPct val="90000"/>
              <a:buFont typeface="Wingdings" pitchFamily="2" charset="2"/>
              <a:buChar char="v"/>
              <a:defRPr/>
            </a:pPr>
            <a:r>
              <a:rPr lang="en-US" sz="1600" b="0" dirty="0" smtClean="0"/>
              <a:t>Attacked by a rival tribe; 1182 taken prisoner</a:t>
            </a:r>
          </a:p>
          <a:p>
            <a:pPr marL="1200150" lvl="3" indent="-342900" eaLnBrk="1" hangingPunct="1">
              <a:buClr>
                <a:srgbClr val="FF0000"/>
              </a:buClr>
              <a:buSzPct val="90000"/>
              <a:buFont typeface="Wingdings" pitchFamily="2" charset="2"/>
              <a:buChar char="v"/>
              <a:defRPr/>
            </a:pPr>
            <a:r>
              <a:rPr lang="en-US" sz="1600" dirty="0" smtClean="0">
                <a:solidFill>
                  <a:schemeClr val="tx1"/>
                </a:solidFill>
              </a:rPr>
              <a:t>Made a daring escape; allied with a more powerful clan, and avenged the insults </a:t>
            </a:r>
          </a:p>
          <a:p>
            <a:pPr marL="342900" lvl="1" indent="-342900" eaLnBrk="1" hangingPunct="1">
              <a:buClr>
                <a:srgbClr val="FF0000"/>
              </a:buClr>
              <a:buSzPct val="90000"/>
              <a:buFont typeface="Wingdings" pitchFamily="2" charset="2"/>
              <a:buChar char="v"/>
              <a:defRPr/>
            </a:pPr>
            <a:r>
              <a:rPr lang="en-US" sz="1600" b="0" dirty="0" smtClean="0"/>
              <a:t>In 1206, the Mongol chieftains had a meeting (</a:t>
            </a:r>
            <a:r>
              <a:rPr lang="en-US" sz="1600" b="0" dirty="0" err="1" smtClean="0"/>
              <a:t>kuriltai</a:t>
            </a:r>
            <a:r>
              <a:rPr lang="en-US" sz="1600" b="0" dirty="0" smtClean="0"/>
              <a:t>) and elected </a:t>
            </a:r>
            <a:r>
              <a:rPr lang="en-US" sz="1600" b="0" dirty="0" err="1" smtClean="0"/>
              <a:t>Chinggis</a:t>
            </a:r>
            <a:r>
              <a:rPr lang="en-US" sz="1600" b="0" dirty="0" smtClean="0"/>
              <a:t> Khan </a:t>
            </a:r>
            <a:r>
              <a:rPr lang="en-US" sz="1600" b="0" dirty="0" err="1" smtClean="0"/>
              <a:t>khagan</a:t>
            </a:r>
            <a:r>
              <a:rPr lang="en-US" sz="1600" b="0" dirty="0" smtClean="0"/>
              <a:t>, or supreme</a:t>
            </a:r>
          </a:p>
          <a:p>
            <a:pPr marL="342900" lvl="1" indent="-342900" eaLnBrk="1" hangingPunct="1">
              <a:buClr>
                <a:srgbClr val="FF0000"/>
              </a:buClr>
              <a:buSzPct val="90000"/>
              <a:buFont typeface="Wingdings" pitchFamily="2" charset="2"/>
              <a:buChar char="v"/>
              <a:defRPr/>
            </a:pPr>
            <a:r>
              <a:rPr lang="en-US" sz="1600" b="0" dirty="0" smtClean="0"/>
              <a:t>Under leadership of a strong leader, the Mongols prepared to launch a massive assault on an unsuspecting world.</a:t>
            </a:r>
          </a:p>
          <a:p>
            <a:pPr eaLnBrk="1" hangingPunct="1">
              <a:defRPr/>
            </a:pPr>
            <a:endParaRPr lang="en-US" sz="16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216656"/>
            <a:ext cx="5396418" cy="3491488"/>
          </a:xfrm>
          <a:prstGeom prst="rect">
            <a:avLst/>
          </a:prstGeom>
        </p:spPr>
      </p:pic>
    </p:spTree>
  </p:cSld>
  <p:clrMapOvr>
    <a:masterClrMapping/>
  </p:clrMapOvr>
</p:sld>
</file>

<file path=ppt/theme/theme1.xml><?xml version="1.0" encoding="utf-8"?>
<a:theme xmlns:a="http://schemas.openxmlformats.org/drawingml/2006/main" name="Red Sun">
  <a:themeElements>
    <a:clrScheme name="Red Sun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Red Sun">
      <a:majorFont>
        <a:latin typeface="OrientNarrow"/>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Red Sun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Red Sun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Red Sun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Red Sun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Red Sun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Red Sun</Template>
  <TotalTime>8681</TotalTime>
  <Words>2837</Words>
  <Application>Microsoft Office PowerPoint</Application>
  <PresentationFormat>On-screen Show (4:3)</PresentationFormat>
  <Paragraphs>296</Paragraphs>
  <Slides>41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Comic Sans MS</vt:lpstr>
      <vt:lpstr>Wingdings</vt:lpstr>
      <vt:lpstr>Arial</vt:lpstr>
      <vt:lpstr>Times</vt:lpstr>
      <vt:lpstr>OrientNarrow</vt:lpstr>
      <vt:lpstr>Red Sun</vt:lpstr>
      <vt:lpstr>The Mongols</vt:lpstr>
      <vt:lpstr>Timeline</vt:lpstr>
      <vt:lpstr>PowerPoint Presentation</vt:lpstr>
      <vt:lpstr>Introduction</vt:lpstr>
      <vt:lpstr>The Rise of the Mongols </vt:lpstr>
      <vt:lpstr>The Mongol Empire of Chinggis Khan</vt:lpstr>
      <vt:lpstr>PowerPoint Presentation</vt:lpstr>
      <vt:lpstr>The Making of a Great Warrior: The Early Career of Chinggis Khan</vt:lpstr>
      <vt:lpstr>The Early Career of Chinggis Khan (cont.)</vt:lpstr>
      <vt:lpstr>Quotes…</vt:lpstr>
      <vt:lpstr>Building the Mongol War Machine</vt:lpstr>
      <vt:lpstr>PowerPoint Presentation</vt:lpstr>
      <vt:lpstr>PowerPoint Presentation</vt:lpstr>
      <vt:lpstr>Conquest: The Mongol Empire under Chinggis Khan</vt:lpstr>
      <vt:lpstr>PowerPoint Presentation</vt:lpstr>
      <vt:lpstr>First Assault on the Islamic World: Conquest of China</vt:lpstr>
      <vt:lpstr>PowerPoint Presentation</vt:lpstr>
      <vt:lpstr>PowerPoint Presentation</vt:lpstr>
      <vt:lpstr>Growth of Mongol Empire</vt:lpstr>
      <vt:lpstr>Life Under the Mongol Imperium</vt:lpstr>
      <vt:lpstr>PowerPoint Presentation</vt:lpstr>
      <vt:lpstr>The MONGOLS Build Their Empire </vt:lpstr>
      <vt:lpstr>The Death of Chinggis Khan and the Division of the Empire</vt:lpstr>
      <vt:lpstr>PowerPoint Presentation</vt:lpstr>
      <vt:lpstr>Mongol Drive to the West</vt:lpstr>
      <vt:lpstr>PowerPoint Presentation</vt:lpstr>
      <vt:lpstr>Russia in Bondage</vt:lpstr>
      <vt:lpstr>Mongol Incursions and the Retreat from Europe</vt:lpstr>
      <vt:lpstr>The Mongol Assault on the Islamic Heartlands</vt:lpstr>
      <vt:lpstr>PowerPoint Presentation</vt:lpstr>
      <vt:lpstr>PowerPoint Presentation</vt:lpstr>
      <vt:lpstr>Mongol IMPACT on Europe and the Islamic World</vt:lpstr>
      <vt:lpstr>Mongol Interlude in Chinese History</vt:lpstr>
      <vt:lpstr>PowerPoint Presentation</vt:lpstr>
      <vt:lpstr>PowerPoint Presentation</vt:lpstr>
      <vt:lpstr>PowerPoint Presentation</vt:lpstr>
      <vt:lpstr>Gender Roles and the Convergence of Mongol and Chinese Cultures</vt:lpstr>
      <vt:lpstr>Mongol Tolerance and Foreign Cultural Influences </vt:lpstr>
      <vt:lpstr>Social Policies and Scholar-Gentry Resistance</vt:lpstr>
      <vt:lpstr>The Fall of the House of Yuan</vt:lpstr>
      <vt:lpstr>PowerPoint Presentation</vt:lpstr>
    </vt:vector>
  </TitlesOfParts>
  <Company>Horace Greeley 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Imperial China -- Qin to Ming Dynasties</dc:title>
  <dc:creator>Susan M. Pojer</dc:creator>
  <cp:lastModifiedBy>Jordan Meiners</cp:lastModifiedBy>
  <cp:revision>413</cp:revision>
  <dcterms:created xsi:type="dcterms:W3CDTF">2000-06-23T16:09:29Z</dcterms:created>
  <dcterms:modified xsi:type="dcterms:W3CDTF">2014-02-13T18:52:22Z</dcterms:modified>
</cp:coreProperties>
</file>