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36"/>
  </p:notesMasterIdLst>
  <p:sldIdLst>
    <p:sldId id="256" r:id="rId2"/>
    <p:sldId id="331" r:id="rId3"/>
    <p:sldId id="335" r:id="rId4"/>
    <p:sldId id="336" r:id="rId5"/>
    <p:sldId id="337" r:id="rId6"/>
    <p:sldId id="338" r:id="rId7"/>
    <p:sldId id="293" r:id="rId8"/>
    <p:sldId id="339" r:id="rId9"/>
    <p:sldId id="340" r:id="rId10"/>
    <p:sldId id="341" r:id="rId11"/>
    <p:sldId id="268" r:id="rId12"/>
    <p:sldId id="342" r:id="rId13"/>
    <p:sldId id="343" r:id="rId14"/>
    <p:sldId id="344" r:id="rId15"/>
    <p:sldId id="345" r:id="rId16"/>
    <p:sldId id="314" r:id="rId17"/>
    <p:sldId id="273" r:id="rId18"/>
    <p:sldId id="275" r:id="rId19"/>
    <p:sldId id="347" r:id="rId20"/>
    <p:sldId id="348" r:id="rId21"/>
    <p:sldId id="279" r:id="rId22"/>
    <p:sldId id="280" r:id="rId23"/>
    <p:sldId id="317" r:id="rId24"/>
    <p:sldId id="346" r:id="rId25"/>
    <p:sldId id="334" r:id="rId26"/>
    <p:sldId id="301" r:id="rId27"/>
    <p:sldId id="349" r:id="rId28"/>
    <p:sldId id="350" r:id="rId29"/>
    <p:sldId id="351" r:id="rId30"/>
    <p:sldId id="286" r:id="rId31"/>
    <p:sldId id="352" r:id="rId32"/>
    <p:sldId id="353" r:id="rId33"/>
    <p:sldId id="289" r:id="rId34"/>
    <p:sldId id="306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1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1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1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1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E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01" autoAdjust="0"/>
    <p:restoredTop sz="94660"/>
  </p:normalViewPr>
  <p:slideViewPr>
    <p:cSldViewPr>
      <p:cViewPr varScale="1">
        <p:scale>
          <a:sx n="93" d="100"/>
          <a:sy n="93" d="100"/>
        </p:scale>
        <p:origin x="90" y="642"/>
      </p:cViewPr>
      <p:guideLst>
        <p:guide orient="horz" pos="2160"/>
        <p:guide pos="2880"/>
      </p:guideLst>
    </p:cSldViewPr>
  </p:slideViewPr>
  <p:outlineViewPr>
    <p:cViewPr>
      <p:scale>
        <a:sx n="45" d="100"/>
        <a:sy n="4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40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40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0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0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16A5964-C77F-472B-8FC7-290E6351FF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349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C9FB84-FA93-4D01-80AE-3F8EB90BA9DE}" type="slidenum">
              <a:rPr lang="en-US"/>
              <a:pPr/>
              <a:t>1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46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8A9C08-2247-47CC-A01F-6A194297BECB}" type="slidenum">
              <a:rPr lang="en-US"/>
              <a:pPr/>
              <a:t>22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18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ED4CBB-89DC-4DCC-921D-82C02FA54731}" type="slidenum">
              <a:rPr lang="en-US"/>
              <a:pPr/>
              <a:t>23</a:t>
            </a:fld>
            <a:endParaRPr lang="en-US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99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5C040C-6343-41FD-98EB-2DD3A9E76991}" type="slidenum">
              <a:rPr lang="en-US"/>
              <a:pPr/>
              <a:t>26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65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9F1FE0-4E9E-455E-8DB5-0993C3B67FCB}" type="slidenum">
              <a:rPr lang="en-US"/>
              <a:pPr/>
              <a:t>30</a:t>
            </a:fld>
            <a:endParaRPr lang="en-US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80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C84B62-E8B5-48C2-971E-B3AA6C1EA9C7}" type="slidenum">
              <a:rPr lang="en-US"/>
              <a:pPr/>
              <a:t>33</a:t>
            </a:fld>
            <a:endParaRPr lang="en-US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86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0D0AD9-2752-4324-A9D1-6612F7BA8000}" type="slidenum">
              <a:rPr lang="en-US"/>
              <a:pPr/>
              <a:t>34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81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ADD8EF-320B-425E-B69C-3DCCADAACD8C}" type="slidenum">
              <a:rPr lang="en-US"/>
              <a:pPr/>
              <a:t>7</a:t>
            </a:fld>
            <a:endParaRPr lang="en-U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73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F01C34-6018-4C1E-A199-7E79811EDCC2}" type="slidenum">
              <a:rPr lang="en-US"/>
              <a:pPr/>
              <a:t>11</a:t>
            </a:fld>
            <a:endParaRPr lang="en-US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97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BFB243-CC63-4925-83C0-2B3938649FF8}" type="slidenum">
              <a:rPr lang="en-US"/>
              <a:pPr/>
              <a:t>16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71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2E5695-F7AD-4AD2-B2AA-1666FD5ADE37}" type="slidenum">
              <a:rPr lang="en-US"/>
              <a:pPr/>
              <a:t>17</a:t>
            </a:fld>
            <a:endParaRPr lang="en-US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76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11E10-1A2F-4154-A8D0-FE469AA6523C}" type="slidenum">
              <a:rPr lang="en-US"/>
              <a:pPr/>
              <a:t>18</a:t>
            </a:fld>
            <a:endParaRPr lang="en-US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09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660C0F-E2DA-4056-84AA-586F3AFB8414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4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6EFE86-7DB7-42CC-857C-907CCB050262}" type="slidenum">
              <a:rPr lang="en-US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12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DF7F36-72A8-47B3-A557-5DDDD76A4181}" type="slidenum">
              <a:rPr lang="en-US"/>
              <a:pPr/>
              <a:t>21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77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2"/>
          <p:cNvGrpSpPr>
            <a:grpSpLocks/>
          </p:cNvGrpSpPr>
          <p:nvPr/>
        </p:nvGrpSpPr>
        <p:grpSpPr bwMode="auto">
          <a:xfrm>
            <a:off x="0" y="-19050"/>
            <a:ext cx="9144000" cy="6877050"/>
            <a:chOff x="0" y="-12"/>
            <a:chExt cx="5760" cy="4332"/>
          </a:xfrm>
        </p:grpSpPr>
        <p:sp>
          <p:nvSpPr>
            <p:cNvPr id="52227" name="Rectangle 3"/>
            <p:cNvSpPr>
              <a:spLocks noChangeArrowheads="1"/>
            </p:cNvSpPr>
            <p:nvPr userDrawn="1"/>
          </p:nvSpPr>
          <p:spPr bwMode="hidden">
            <a:xfrm>
              <a:off x="1104" y="1008"/>
              <a:ext cx="4656" cy="331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2228" name="Group 4"/>
            <p:cNvGrpSpPr>
              <a:grpSpLocks/>
            </p:cNvGrpSpPr>
            <p:nvPr userDrawn="1"/>
          </p:nvGrpSpPr>
          <p:grpSpPr bwMode="auto">
            <a:xfrm>
              <a:off x="0" y="-12"/>
              <a:ext cx="5760" cy="1045"/>
              <a:chOff x="0" y="-9"/>
              <a:chExt cx="5760" cy="1045"/>
            </a:xfrm>
          </p:grpSpPr>
          <p:sp>
            <p:nvSpPr>
              <p:cNvPr id="52229" name="Freeform 5"/>
              <p:cNvSpPr>
                <a:spLocks/>
              </p:cNvSpPr>
              <p:nvPr userDrawn="1"/>
            </p:nvSpPr>
            <p:spPr bwMode="ltGray">
              <a:xfrm>
                <a:off x="0" y="4"/>
                <a:ext cx="5760" cy="1032"/>
              </a:xfrm>
              <a:custGeom>
                <a:avLst/>
                <a:gdLst/>
                <a:ahLst/>
                <a:cxnLst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32"/>
                  </a:cxn>
                </a:cxnLst>
                <a:rect l="0" t="0" r="r" b="b"/>
                <a:pathLst>
                  <a:path w="4848" h="432">
                    <a:moveTo>
                      <a:pt x="4848" y="432"/>
                    </a:moveTo>
                    <a:lnTo>
                      <a:pt x="0" y="432"/>
                    </a:lnTo>
                    <a:lnTo>
                      <a:pt x="0" y="0"/>
                    </a:lnTo>
                    <a:lnTo>
                      <a:pt x="4848" y="0"/>
                    </a:lnTo>
                    <a:lnTo>
                      <a:pt x="4848" y="432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2230" name="Group 6"/>
              <p:cNvGrpSpPr>
                <a:grpSpLocks/>
              </p:cNvGrpSpPr>
              <p:nvPr userDrawn="1"/>
            </p:nvGrpSpPr>
            <p:grpSpPr bwMode="auto">
              <a:xfrm>
                <a:off x="333" y="-9"/>
                <a:ext cx="5176" cy="1044"/>
                <a:chOff x="333" y="-9"/>
                <a:chExt cx="5176" cy="1044"/>
              </a:xfrm>
            </p:grpSpPr>
            <p:sp>
              <p:nvSpPr>
                <p:cNvPr id="52231" name="Freeform 7"/>
                <p:cNvSpPr>
                  <a:spLocks/>
                </p:cNvSpPr>
                <p:nvPr userDrawn="1"/>
              </p:nvSpPr>
              <p:spPr bwMode="ltGray">
                <a:xfrm>
                  <a:off x="3230" y="949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15" y="5"/>
                    </a:cxn>
                    <a:cxn ang="0">
                      <a:pos x="13" y="17"/>
                    </a:cxn>
                    <a:cxn ang="0">
                      <a:pos x="5" y="11"/>
                    </a:cxn>
                  </a:cxnLst>
                  <a:rect l="0" t="0" r="r" b="b"/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32" name="Freeform 8"/>
                <p:cNvSpPr>
                  <a:spLocks/>
                </p:cNvSpPr>
                <p:nvPr userDrawn="1"/>
              </p:nvSpPr>
              <p:spPr bwMode="ltGray">
                <a:xfrm>
                  <a:off x="3406" y="1015"/>
                  <a:ext cx="21" cy="20"/>
                </a:xfrm>
                <a:custGeom>
                  <a:avLst/>
                  <a:gdLst/>
                  <a:ahLst/>
                  <a:cxnLst>
                    <a:cxn ang="0">
                      <a:pos x="3" y="13"/>
                    </a:cxn>
                    <a:cxn ang="0">
                      <a:pos x="11" y="3"/>
                    </a:cxn>
                    <a:cxn ang="0">
                      <a:pos x="7" y="19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33" name="Freeform 9"/>
                <p:cNvSpPr>
                  <a:spLocks/>
                </p:cNvSpPr>
                <p:nvPr userDrawn="1"/>
              </p:nvSpPr>
              <p:spPr bwMode="ltGray">
                <a:xfrm>
                  <a:off x="2909" y="908"/>
                  <a:ext cx="31" cy="34"/>
                </a:xfrm>
                <a:custGeom>
                  <a:avLst/>
                  <a:gdLst/>
                  <a:ahLst/>
                  <a:cxnLst>
                    <a:cxn ang="0">
                      <a:pos x="16" y="33"/>
                    </a:cxn>
                    <a:cxn ang="0">
                      <a:pos x="8" y="21"/>
                    </a:cxn>
                    <a:cxn ang="0">
                      <a:pos x="0" y="9"/>
                    </a:cxn>
                    <a:cxn ang="0">
                      <a:pos x="16" y="3"/>
                    </a:cxn>
                    <a:cxn ang="0">
                      <a:pos x="30" y="23"/>
                    </a:cxn>
                    <a:cxn ang="0">
                      <a:pos x="28" y="31"/>
                    </a:cxn>
                    <a:cxn ang="0">
                      <a:pos x="16" y="33"/>
                    </a:cxn>
                  </a:cxnLst>
                  <a:rect l="0" t="0" r="r" b="b"/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34" name="Freeform 10"/>
                <p:cNvSpPr>
                  <a:spLocks/>
                </p:cNvSpPr>
                <p:nvPr userDrawn="1"/>
              </p:nvSpPr>
              <p:spPr bwMode="ltGray">
                <a:xfrm>
                  <a:off x="2551" y="940"/>
                  <a:ext cx="25" cy="12"/>
                </a:xfrm>
                <a:custGeom>
                  <a:avLst/>
                  <a:gdLst/>
                  <a:ahLst/>
                  <a:cxnLst>
                    <a:cxn ang="0">
                      <a:pos x="15" y="16"/>
                    </a:cxn>
                    <a:cxn ang="0">
                      <a:pos x="3" y="8"/>
                    </a:cxn>
                    <a:cxn ang="0">
                      <a:pos x="15" y="0"/>
                    </a:cxn>
                    <a:cxn ang="0">
                      <a:pos x="15" y="16"/>
                    </a:cxn>
                  </a:cxnLst>
                  <a:rect l="0" t="0" r="r" b="b"/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35" name="Freeform 11"/>
                <p:cNvSpPr>
                  <a:spLocks/>
                </p:cNvSpPr>
                <p:nvPr userDrawn="1"/>
              </p:nvSpPr>
              <p:spPr bwMode="ltGray">
                <a:xfrm>
                  <a:off x="2443" y="954"/>
                  <a:ext cx="65" cy="39"/>
                </a:xfrm>
                <a:custGeom>
                  <a:avLst/>
                  <a:gdLst/>
                  <a:ahLst/>
                  <a:cxnLst>
                    <a:cxn ang="0">
                      <a:pos x="14" y="24"/>
                    </a:cxn>
                    <a:cxn ang="0">
                      <a:pos x="30" y="4"/>
                    </a:cxn>
                    <a:cxn ang="0">
                      <a:pos x="42" y="0"/>
                    </a:cxn>
                    <a:cxn ang="0">
                      <a:pos x="58" y="12"/>
                    </a:cxn>
                    <a:cxn ang="0">
                      <a:pos x="32" y="26"/>
                    </a:cxn>
                    <a:cxn ang="0">
                      <a:pos x="12" y="46"/>
                    </a:cxn>
                    <a:cxn ang="0">
                      <a:pos x="8" y="20"/>
                    </a:cxn>
                    <a:cxn ang="0">
                      <a:pos x="12" y="14"/>
                    </a:cxn>
                    <a:cxn ang="0">
                      <a:pos x="14" y="24"/>
                    </a:cxn>
                  </a:cxnLst>
                  <a:rect l="0" t="0" r="r" b="b"/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36" name="Freeform 12"/>
                <p:cNvSpPr>
                  <a:spLocks/>
                </p:cNvSpPr>
                <p:nvPr userDrawn="1"/>
              </p:nvSpPr>
              <p:spPr bwMode="ltGray">
                <a:xfrm>
                  <a:off x="2375" y="952"/>
                  <a:ext cx="68" cy="39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18" y="25"/>
                    </a:cxn>
                    <a:cxn ang="0">
                      <a:pos x="52" y="1"/>
                    </a:cxn>
                    <a:cxn ang="0">
                      <a:pos x="64" y="3"/>
                    </a:cxn>
                    <a:cxn ang="0">
                      <a:pos x="50" y="19"/>
                    </a:cxn>
                    <a:cxn ang="0">
                      <a:pos x="28" y="33"/>
                    </a:cxn>
                    <a:cxn ang="0">
                      <a:pos x="22" y="47"/>
                    </a:cxn>
                    <a:cxn ang="0">
                      <a:pos x="16" y="45"/>
                    </a:cxn>
                    <a:cxn ang="0">
                      <a:pos x="12" y="39"/>
                    </a:cxn>
                    <a:cxn ang="0">
                      <a:pos x="0" y="35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37" name="Freeform 13"/>
                <p:cNvSpPr>
                  <a:spLocks/>
                </p:cNvSpPr>
                <p:nvPr userDrawn="1"/>
              </p:nvSpPr>
              <p:spPr bwMode="ltGray">
                <a:xfrm>
                  <a:off x="2007" y="739"/>
                  <a:ext cx="354" cy="228"/>
                </a:xfrm>
                <a:custGeom>
                  <a:avLst/>
                  <a:gdLst/>
                  <a:ahLst/>
                  <a:cxnLst>
                    <a:cxn ang="0">
                      <a:pos x="10" y="4"/>
                    </a:cxn>
                    <a:cxn ang="0">
                      <a:pos x="36" y="18"/>
                    </a:cxn>
                    <a:cxn ang="0">
                      <a:pos x="46" y="30"/>
                    </a:cxn>
                    <a:cxn ang="0">
                      <a:pos x="76" y="52"/>
                    </a:cxn>
                    <a:cxn ang="0">
                      <a:pos x="92" y="66"/>
                    </a:cxn>
                    <a:cxn ang="0">
                      <a:pos x="122" y="98"/>
                    </a:cxn>
                    <a:cxn ang="0">
                      <a:pos x="136" y="128"/>
                    </a:cxn>
                    <a:cxn ang="0">
                      <a:pos x="148" y="132"/>
                    </a:cxn>
                    <a:cxn ang="0">
                      <a:pos x="154" y="150"/>
                    </a:cxn>
                    <a:cxn ang="0">
                      <a:pos x="176" y="152"/>
                    </a:cxn>
                    <a:cxn ang="0">
                      <a:pos x="170" y="196"/>
                    </a:cxn>
                    <a:cxn ang="0">
                      <a:pos x="180" y="224"/>
                    </a:cxn>
                    <a:cxn ang="0">
                      <a:pos x="198" y="232"/>
                    </a:cxn>
                    <a:cxn ang="0">
                      <a:pos x="216" y="234"/>
                    </a:cxn>
                    <a:cxn ang="0">
                      <a:pos x="236" y="242"/>
                    </a:cxn>
                    <a:cxn ang="0">
                      <a:pos x="254" y="236"/>
                    </a:cxn>
                    <a:cxn ang="0">
                      <a:pos x="272" y="248"/>
                    </a:cxn>
                    <a:cxn ang="0">
                      <a:pos x="296" y="256"/>
                    </a:cxn>
                    <a:cxn ang="0">
                      <a:pos x="314" y="264"/>
                    </a:cxn>
                    <a:cxn ang="0">
                      <a:pos x="352" y="266"/>
                    </a:cxn>
                    <a:cxn ang="0">
                      <a:pos x="342" y="274"/>
                    </a:cxn>
                    <a:cxn ang="0">
                      <a:pos x="322" y="272"/>
                    </a:cxn>
                    <a:cxn ang="0">
                      <a:pos x="300" y="270"/>
                    </a:cxn>
                    <a:cxn ang="0">
                      <a:pos x="288" y="266"/>
                    </a:cxn>
                    <a:cxn ang="0">
                      <a:pos x="252" y="264"/>
                    </a:cxn>
                    <a:cxn ang="0">
                      <a:pos x="234" y="260"/>
                    </a:cxn>
                    <a:cxn ang="0">
                      <a:pos x="172" y="242"/>
                    </a:cxn>
                    <a:cxn ang="0">
                      <a:pos x="160" y="216"/>
                    </a:cxn>
                    <a:cxn ang="0">
                      <a:pos x="126" y="200"/>
                    </a:cxn>
                    <a:cxn ang="0">
                      <a:pos x="108" y="186"/>
                    </a:cxn>
                    <a:cxn ang="0">
                      <a:pos x="94" y="158"/>
                    </a:cxn>
                    <a:cxn ang="0">
                      <a:pos x="68" y="108"/>
                    </a:cxn>
                    <a:cxn ang="0">
                      <a:pos x="64" y="102"/>
                    </a:cxn>
                    <a:cxn ang="0">
                      <a:pos x="58" y="100"/>
                    </a:cxn>
                    <a:cxn ang="0">
                      <a:pos x="54" y="88"/>
                    </a:cxn>
                    <a:cxn ang="0">
                      <a:pos x="38" y="58"/>
                    </a:cxn>
                    <a:cxn ang="0">
                      <a:pos x="20" y="40"/>
                    </a:cxn>
                    <a:cxn ang="0">
                      <a:pos x="4" y="22"/>
                    </a:cxn>
                    <a:cxn ang="0">
                      <a:pos x="10" y="2"/>
                    </a:cxn>
                    <a:cxn ang="0">
                      <a:pos x="10" y="4"/>
                    </a:cxn>
                  </a:cxnLst>
                  <a:rect l="0" t="0" r="r" b="b"/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38" name="Freeform 14"/>
                <p:cNvSpPr>
                  <a:spLocks/>
                </p:cNvSpPr>
                <p:nvPr userDrawn="1"/>
              </p:nvSpPr>
              <p:spPr bwMode="ltGray">
                <a:xfrm>
                  <a:off x="2222" y="724"/>
                  <a:ext cx="157" cy="167"/>
                </a:xfrm>
                <a:custGeom>
                  <a:avLst/>
                  <a:gdLst/>
                  <a:ahLst/>
                  <a:cxnLst>
                    <a:cxn ang="0">
                      <a:pos x="54" y="66"/>
                    </a:cxn>
                    <a:cxn ang="0">
                      <a:pos x="66" y="58"/>
                    </a:cxn>
                    <a:cxn ang="0">
                      <a:pos x="68" y="52"/>
                    </a:cxn>
                    <a:cxn ang="0">
                      <a:pos x="80" y="44"/>
                    </a:cxn>
                    <a:cxn ang="0">
                      <a:pos x="106" y="22"/>
                    </a:cxn>
                    <a:cxn ang="0">
                      <a:pos x="112" y="4"/>
                    </a:cxn>
                    <a:cxn ang="0">
                      <a:pos x="124" y="0"/>
                    </a:cxn>
                    <a:cxn ang="0">
                      <a:pos x="150" y="28"/>
                    </a:cxn>
                    <a:cxn ang="0">
                      <a:pos x="146" y="44"/>
                    </a:cxn>
                    <a:cxn ang="0">
                      <a:pos x="126" y="64"/>
                    </a:cxn>
                    <a:cxn ang="0">
                      <a:pos x="132" y="94"/>
                    </a:cxn>
                    <a:cxn ang="0">
                      <a:pos x="142" y="110"/>
                    </a:cxn>
                    <a:cxn ang="0">
                      <a:pos x="146" y="128"/>
                    </a:cxn>
                    <a:cxn ang="0">
                      <a:pos x="128" y="128"/>
                    </a:cxn>
                    <a:cxn ang="0">
                      <a:pos x="116" y="146"/>
                    </a:cxn>
                    <a:cxn ang="0">
                      <a:pos x="104" y="156"/>
                    </a:cxn>
                    <a:cxn ang="0">
                      <a:pos x="100" y="198"/>
                    </a:cxn>
                    <a:cxn ang="0">
                      <a:pos x="88" y="202"/>
                    </a:cxn>
                    <a:cxn ang="0">
                      <a:pos x="82" y="206"/>
                    </a:cxn>
                    <a:cxn ang="0">
                      <a:pos x="76" y="202"/>
                    </a:cxn>
                    <a:cxn ang="0">
                      <a:pos x="72" y="190"/>
                    </a:cxn>
                    <a:cxn ang="0">
                      <a:pos x="60" y="186"/>
                    </a:cxn>
                    <a:cxn ang="0">
                      <a:pos x="42" y="194"/>
                    </a:cxn>
                    <a:cxn ang="0">
                      <a:pos x="28" y="186"/>
                    </a:cxn>
                    <a:cxn ang="0">
                      <a:pos x="10" y="148"/>
                    </a:cxn>
                    <a:cxn ang="0">
                      <a:pos x="4" y="130"/>
                    </a:cxn>
                    <a:cxn ang="0">
                      <a:pos x="0" y="118"/>
                    </a:cxn>
                    <a:cxn ang="0">
                      <a:pos x="20" y="96"/>
                    </a:cxn>
                    <a:cxn ang="0">
                      <a:pos x="32" y="104"/>
                    </a:cxn>
                    <a:cxn ang="0">
                      <a:pos x="34" y="80"/>
                    </a:cxn>
                    <a:cxn ang="0">
                      <a:pos x="52" y="70"/>
                    </a:cxn>
                    <a:cxn ang="0">
                      <a:pos x="54" y="66"/>
                    </a:cxn>
                  </a:cxnLst>
                  <a:rect l="0" t="0" r="r" b="b"/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39" name="Freeform 15"/>
                <p:cNvSpPr>
                  <a:spLocks/>
                </p:cNvSpPr>
                <p:nvPr userDrawn="1"/>
              </p:nvSpPr>
              <p:spPr bwMode="ltGray">
                <a:xfrm>
                  <a:off x="2375" y="800"/>
                  <a:ext cx="110" cy="32"/>
                </a:xfrm>
                <a:custGeom>
                  <a:avLst/>
                  <a:gdLst/>
                  <a:ahLst/>
                  <a:cxnLst>
                    <a:cxn ang="0">
                      <a:pos x="4" y="32"/>
                    </a:cxn>
                    <a:cxn ang="0">
                      <a:pos x="18" y="10"/>
                    </a:cxn>
                    <a:cxn ang="0">
                      <a:pos x="46" y="20"/>
                    </a:cxn>
                    <a:cxn ang="0">
                      <a:pos x="72" y="14"/>
                    </a:cxn>
                    <a:cxn ang="0">
                      <a:pos x="90" y="0"/>
                    </a:cxn>
                    <a:cxn ang="0">
                      <a:pos x="76" y="26"/>
                    </a:cxn>
                    <a:cxn ang="0">
                      <a:pos x="60" y="38"/>
                    </a:cxn>
                    <a:cxn ang="0">
                      <a:pos x="42" y="32"/>
                    </a:cxn>
                    <a:cxn ang="0">
                      <a:pos x="14" y="30"/>
                    </a:cxn>
                    <a:cxn ang="0">
                      <a:pos x="4" y="32"/>
                    </a:cxn>
                  </a:cxnLst>
                  <a:rect l="0" t="0" r="r" b="b"/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40" name="Freeform 16"/>
                <p:cNvSpPr>
                  <a:spLocks/>
                </p:cNvSpPr>
                <p:nvPr userDrawn="1"/>
              </p:nvSpPr>
              <p:spPr bwMode="ltGray">
                <a:xfrm>
                  <a:off x="2370" y="839"/>
                  <a:ext cx="75" cy="84"/>
                </a:xfrm>
                <a:custGeom>
                  <a:avLst/>
                  <a:gdLst/>
                  <a:ahLst/>
                  <a:cxnLst>
                    <a:cxn ang="0">
                      <a:pos x="8" y="18"/>
                    </a:cxn>
                    <a:cxn ang="0">
                      <a:pos x="18" y="0"/>
                    </a:cxn>
                    <a:cxn ang="0">
                      <a:pos x="34" y="18"/>
                    </a:cxn>
                    <a:cxn ang="0">
                      <a:pos x="62" y="4"/>
                    </a:cxn>
                    <a:cxn ang="0">
                      <a:pos x="46" y="34"/>
                    </a:cxn>
                    <a:cxn ang="0">
                      <a:pos x="54" y="48"/>
                    </a:cxn>
                    <a:cxn ang="0">
                      <a:pos x="58" y="60"/>
                    </a:cxn>
                    <a:cxn ang="0">
                      <a:pos x="46" y="74"/>
                    </a:cxn>
                    <a:cxn ang="0">
                      <a:pos x="34" y="60"/>
                    </a:cxn>
                    <a:cxn ang="0">
                      <a:pos x="22" y="48"/>
                    </a:cxn>
                    <a:cxn ang="0">
                      <a:pos x="28" y="68"/>
                    </a:cxn>
                    <a:cxn ang="0">
                      <a:pos x="30" y="74"/>
                    </a:cxn>
                    <a:cxn ang="0">
                      <a:pos x="20" y="104"/>
                    </a:cxn>
                    <a:cxn ang="0">
                      <a:pos x="12" y="102"/>
                    </a:cxn>
                    <a:cxn ang="0">
                      <a:pos x="8" y="90"/>
                    </a:cxn>
                    <a:cxn ang="0">
                      <a:pos x="0" y="54"/>
                    </a:cxn>
                    <a:cxn ang="0">
                      <a:pos x="2" y="30"/>
                    </a:cxn>
                    <a:cxn ang="0">
                      <a:pos x="8" y="18"/>
                    </a:cxn>
                  </a:cxnLst>
                  <a:rect l="0" t="0" r="r" b="b"/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41" name="Freeform 17"/>
                <p:cNvSpPr>
                  <a:spLocks/>
                </p:cNvSpPr>
                <p:nvPr userDrawn="1"/>
              </p:nvSpPr>
              <p:spPr bwMode="ltGray">
                <a:xfrm>
                  <a:off x="2497" y="793"/>
                  <a:ext cx="37" cy="49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13" y="0"/>
                    </a:cxn>
                    <a:cxn ang="0">
                      <a:pos x="15" y="28"/>
                    </a:cxn>
                    <a:cxn ang="0">
                      <a:pos x="37" y="38"/>
                    </a:cxn>
                    <a:cxn ang="0">
                      <a:pos x="19" y="44"/>
                    </a:cxn>
                    <a:cxn ang="0">
                      <a:pos x="5" y="58"/>
                    </a:cxn>
                    <a:cxn ang="0">
                      <a:pos x="1" y="3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42" name="Freeform 18"/>
                <p:cNvSpPr>
                  <a:spLocks/>
                </p:cNvSpPr>
                <p:nvPr userDrawn="1"/>
              </p:nvSpPr>
              <p:spPr bwMode="ltGray">
                <a:xfrm>
                  <a:off x="2506" y="869"/>
                  <a:ext cx="47" cy="24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29" y="0"/>
                    </a:cxn>
                    <a:cxn ang="0">
                      <a:pos x="49" y="16"/>
                    </a:cxn>
                    <a:cxn ang="0">
                      <a:pos x="35" y="14"/>
                    </a:cxn>
                    <a:cxn ang="0">
                      <a:pos x="3" y="16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43" name="Freeform 19"/>
                <p:cNvSpPr>
                  <a:spLocks/>
                </p:cNvSpPr>
                <p:nvPr userDrawn="1"/>
              </p:nvSpPr>
              <p:spPr bwMode="ltGray">
                <a:xfrm>
                  <a:off x="2555" y="832"/>
                  <a:ext cx="61" cy="42"/>
                </a:xfrm>
                <a:custGeom>
                  <a:avLst/>
                  <a:gdLst/>
                  <a:ahLst/>
                  <a:cxnLst>
                    <a:cxn ang="0">
                      <a:pos x="21" y="38"/>
                    </a:cxn>
                    <a:cxn ang="0">
                      <a:pos x="15" y="26"/>
                    </a:cxn>
                    <a:cxn ang="0">
                      <a:pos x="3" y="22"/>
                    </a:cxn>
                    <a:cxn ang="0">
                      <a:pos x="13" y="8"/>
                    </a:cxn>
                    <a:cxn ang="0">
                      <a:pos x="25" y="0"/>
                    </a:cxn>
                    <a:cxn ang="0">
                      <a:pos x="49" y="10"/>
                    </a:cxn>
                    <a:cxn ang="0">
                      <a:pos x="53" y="20"/>
                    </a:cxn>
                    <a:cxn ang="0">
                      <a:pos x="61" y="32"/>
                    </a:cxn>
                    <a:cxn ang="0">
                      <a:pos x="41" y="38"/>
                    </a:cxn>
                    <a:cxn ang="0">
                      <a:pos x="23" y="44"/>
                    </a:cxn>
                    <a:cxn ang="0">
                      <a:pos x="21" y="38"/>
                    </a:cxn>
                  </a:cxnLst>
                  <a:rect l="0" t="0" r="r" b="b"/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44" name="Freeform 20"/>
                <p:cNvSpPr>
                  <a:spLocks/>
                </p:cNvSpPr>
                <p:nvPr userDrawn="1"/>
              </p:nvSpPr>
              <p:spPr bwMode="ltGray">
                <a:xfrm>
                  <a:off x="2572" y="852"/>
                  <a:ext cx="286" cy="149"/>
                </a:xfrm>
                <a:custGeom>
                  <a:avLst/>
                  <a:gdLst/>
                  <a:ahLst/>
                  <a:cxnLst>
                    <a:cxn ang="0">
                      <a:pos x="46" y="28"/>
                    </a:cxn>
                    <a:cxn ang="0">
                      <a:pos x="36" y="14"/>
                    </a:cxn>
                    <a:cxn ang="0">
                      <a:pos x="26" y="30"/>
                    </a:cxn>
                    <a:cxn ang="0">
                      <a:pos x="0" y="24"/>
                    </a:cxn>
                    <a:cxn ang="0">
                      <a:pos x="10" y="42"/>
                    </a:cxn>
                    <a:cxn ang="0">
                      <a:pos x="16" y="62"/>
                    </a:cxn>
                    <a:cxn ang="0">
                      <a:pos x="24" y="48"/>
                    </a:cxn>
                    <a:cxn ang="0">
                      <a:pos x="30" y="44"/>
                    </a:cxn>
                    <a:cxn ang="0">
                      <a:pos x="48" y="56"/>
                    </a:cxn>
                    <a:cxn ang="0">
                      <a:pos x="70" y="62"/>
                    </a:cxn>
                    <a:cxn ang="0">
                      <a:pos x="88" y="72"/>
                    </a:cxn>
                    <a:cxn ang="0">
                      <a:pos x="106" y="102"/>
                    </a:cxn>
                    <a:cxn ang="0">
                      <a:pos x="104" y="122"/>
                    </a:cxn>
                    <a:cxn ang="0">
                      <a:pos x="98" y="134"/>
                    </a:cxn>
                    <a:cxn ang="0">
                      <a:pos x="122" y="128"/>
                    </a:cxn>
                    <a:cxn ang="0">
                      <a:pos x="140" y="140"/>
                    </a:cxn>
                    <a:cxn ang="0">
                      <a:pos x="168" y="148"/>
                    </a:cxn>
                    <a:cxn ang="0">
                      <a:pos x="174" y="146"/>
                    </a:cxn>
                    <a:cxn ang="0">
                      <a:pos x="168" y="134"/>
                    </a:cxn>
                    <a:cxn ang="0">
                      <a:pos x="178" y="136"/>
                    </a:cxn>
                    <a:cxn ang="0">
                      <a:pos x="186" y="118"/>
                    </a:cxn>
                    <a:cxn ang="0">
                      <a:pos x="202" y="122"/>
                    </a:cxn>
                    <a:cxn ang="0">
                      <a:pos x="214" y="130"/>
                    </a:cxn>
                    <a:cxn ang="0">
                      <a:pos x="244" y="168"/>
                    </a:cxn>
                    <a:cxn ang="0">
                      <a:pos x="262" y="178"/>
                    </a:cxn>
                    <a:cxn ang="0">
                      <a:pos x="284" y="170"/>
                    </a:cxn>
                    <a:cxn ang="0">
                      <a:pos x="268" y="160"/>
                    </a:cxn>
                    <a:cxn ang="0">
                      <a:pos x="256" y="138"/>
                    </a:cxn>
                    <a:cxn ang="0">
                      <a:pos x="250" y="132"/>
                    </a:cxn>
                    <a:cxn ang="0">
                      <a:pos x="248" y="122"/>
                    </a:cxn>
                    <a:cxn ang="0">
                      <a:pos x="236" y="116"/>
                    </a:cxn>
                    <a:cxn ang="0">
                      <a:pos x="240" y="96"/>
                    </a:cxn>
                    <a:cxn ang="0">
                      <a:pos x="220" y="86"/>
                    </a:cxn>
                    <a:cxn ang="0">
                      <a:pos x="210" y="70"/>
                    </a:cxn>
                    <a:cxn ang="0">
                      <a:pos x="190" y="54"/>
                    </a:cxn>
                    <a:cxn ang="0">
                      <a:pos x="168" y="38"/>
                    </a:cxn>
                    <a:cxn ang="0">
                      <a:pos x="156" y="34"/>
                    </a:cxn>
                    <a:cxn ang="0">
                      <a:pos x="120" y="16"/>
                    </a:cxn>
                    <a:cxn ang="0">
                      <a:pos x="102" y="4"/>
                    </a:cxn>
                    <a:cxn ang="0">
                      <a:pos x="96" y="0"/>
                    </a:cxn>
                    <a:cxn ang="0">
                      <a:pos x="70" y="10"/>
                    </a:cxn>
                    <a:cxn ang="0">
                      <a:pos x="56" y="32"/>
                    </a:cxn>
                    <a:cxn ang="0">
                      <a:pos x="46" y="28"/>
                    </a:cxn>
                  </a:cxnLst>
                  <a:rect l="0" t="0" r="r" b="b"/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45" name="Freeform 21"/>
                <p:cNvSpPr>
                  <a:spLocks/>
                </p:cNvSpPr>
                <p:nvPr userDrawn="1"/>
              </p:nvSpPr>
              <p:spPr bwMode="ltGray">
                <a:xfrm>
                  <a:off x="2820" y="866"/>
                  <a:ext cx="78" cy="64"/>
                </a:xfrm>
                <a:custGeom>
                  <a:avLst/>
                  <a:gdLst/>
                  <a:ahLst/>
                  <a:cxnLst>
                    <a:cxn ang="0">
                      <a:pos x="1" y="58"/>
                    </a:cxn>
                    <a:cxn ang="0">
                      <a:pos x="27" y="60"/>
                    </a:cxn>
                    <a:cxn ang="0">
                      <a:pos x="45" y="48"/>
                    </a:cxn>
                    <a:cxn ang="0">
                      <a:pos x="57" y="30"/>
                    </a:cxn>
                    <a:cxn ang="0">
                      <a:pos x="43" y="14"/>
                    </a:cxn>
                    <a:cxn ang="0">
                      <a:pos x="43" y="4"/>
                    </a:cxn>
                    <a:cxn ang="0">
                      <a:pos x="71" y="26"/>
                    </a:cxn>
                    <a:cxn ang="0">
                      <a:pos x="67" y="54"/>
                    </a:cxn>
                    <a:cxn ang="0">
                      <a:pos x="33" y="78"/>
                    </a:cxn>
                    <a:cxn ang="0">
                      <a:pos x="9" y="66"/>
                    </a:cxn>
                    <a:cxn ang="0">
                      <a:pos x="3" y="62"/>
                    </a:cxn>
                    <a:cxn ang="0">
                      <a:pos x="1" y="58"/>
                    </a:cxn>
                  </a:cxnLst>
                  <a:rect l="0" t="0" r="r" b="b"/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46" name="Freeform 22"/>
                <p:cNvSpPr>
                  <a:spLocks/>
                </p:cNvSpPr>
                <p:nvPr userDrawn="1"/>
              </p:nvSpPr>
              <p:spPr bwMode="ltGray">
                <a:xfrm>
                  <a:off x="2984" y="732"/>
                  <a:ext cx="19" cy="14"/>
                </a:xfrm>
                <a:custGeom>
                  <a:avLst/>
                  <a:gdLst/>
                  <a:ahLst/>
                  <a:cxnLst>
                    <a:cxn ang="0">
                      <a:pos x="3" y="4"/>
                    </a:cxn>
                    <a:cxn ang="0">
                      <a:pos x="3" y="14"/>
                    </a:cxn>
                    <a:cxn ang="0">
                      <a:pos x="3" y="4"/>
                    </a:cxn>
                  </a:cxnLst>
                  <a:rect l="0" t="0" r="r" b="b"/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47" name="Freeform 23"/>
                <p:cNvSpPr>
                  <a:spLocks/>
                </p:cNvSpPr>
                <p:nvPr userDrawn="1"/>
              </p:nvSpPr>
              <p:spPr bwMode="ltGray">
                <a:xfrm>
                  <a:off x="3083" y="830"/>
                  <a:ext cx="26" cy="19"/>
                </a:xfrm>
                <a:custGeom>
                  <a:avLst/>
                  <a:gdLst/>
                  <a:ahLst/>
                  <a:cxnLst>
                    <a:cxn ang="0">
                      <a:pos x="8" y="14"/>
                    </a:cxn>
                    <a:cxn ang="0">
                      <a:pos x="14" y="0"/>
                    </a:cxn>
                    <a:cxn ang="0">
                      <a:pos x="14" y="22"/>
                    </a:cxn>
                    <a:cxn ang="0">
                      <a:pos x="8" y="14"/>
                    </a:cxn>
                  </a:cxnLst>
                  <a:rect l="0" t="0" r="r" b="b"/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48" name="Freeform 24"/>
                <p:cNvSpPr>
                  <a:spLocks/>
                </p:cNvSpPr>
                <p:nvPr userDrawn="1"/>
              </p:nvSpPr>
              <p:spPr bwMode="ltGray">
                <a:xfrm>
                  <a:off x="2766" y="610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7" y="2"/>
                    </a:cxn>
                    <a:cxn ang="0">
                      <a:pos x="9" y="12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49" name="Freeform 25"/>
                <p:cNvSpPr>
                  <a:spLocks/>
                </p:cNvSpPr>
                <p:nvPr userDrawn="1"/>
              </p:nvSpPr>
              <p:spPr bwMode="ltGray">
                <a:xfrm>
                  <a:off x="2600" y="712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5" y="2"/>
                    </a:cxn>
                    <a:cxn ang="0">
                      <a:pos x="15" y="14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50" name="Freeform 26"/>
                <p:cNvSpPr>
                  <a:spLocks/>
                </p:cNvSpPr>
                <p:nvPr userDrawn="1"/>
              </p:nvSpPr>
              <p:spPr bwMode="ltGray">
                <a:xfrm>
                  <a:off x="2417" y="680"/>
                  <a:ext cx="80" cy="66"/>
                </a:xfrm>
                <a:custGeom>
                  <a:avLst/>
                  <a:gdLst/>
                  <a:ahLst/>
                  <a:cxnLst>
                    <a:cxn ang="0">
                      <a:pos x="0" y="50"/>
                    </a:cxn>
                    <a:cxn ang="0">
                      <a:pos x="14" y="24"/>
                    </a:cxn>
                    <a:cxn ang="0">
                      <a:pos x="26" y="20"/>
                    </a:cxn>
                    <a:cxn ang="0">
                      <a:pos x="48" y="18"/>
                    </a:cxn>
                    <a:cxn ang="0">
                      <a:pos x="58" y="0"/>
                    </a:cxn>
                    <a:cxn ang="0">
                      <a:pos x="80" y="40"/>
                    </a:cxn>
                    <a:cxn ang="0">
                      <a:pos x="70" y="56"/>
                    </a:cxn>
                    <a:cxn ang="0">
                      <a:pos x="54" y="62"/>
                    </a:cxn>
                    <a:cxn ang="0">
                      <a:pos x="48" y="80"/>
                    </a:cxn>
                    <a:cxn ang="0">
                      <a:pos x="32" y="68"/>
                    </a:cxn>
                    <a:cxn ang="0">
                      <a:pos x="38" y="52"/>
                    </a:cxn>
                    <a:cxn ang="0">
                      <a:pos x="30" y="28"/>
                    </a:cxn>
                    <a:cxn ang="0">
                      <a:pos x="20" y="48"/>
                    </a:cxn>
                    <a:cxn ang="0">
                      <a:pos x="8" y="56"/>
                    </a:cxn>
                    <a:cxn ang="0">
                      <a:pos x="0" y="50"/>
                    </a:cxn>
                  </a:cxnLst>
                  <a:rect l="0" t="0" r="r" b="b"/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51" name="Freeform 27"/>
                <p:cNvSpPr>
                  <a:spLocks/>
                </p:cNvSpPr>
                <p:nvPr userDrawn="1"/>
              </p:nvSpPr>
              <p:spPr bwMode="ltGray">
                <a:xfrm>
                  <a:off x="2391" y="541"/>
                  <a:ext cx="94" cy="142"/>
                </a:xfrm>
                <a:custGeom>
                  <a:avLst/>
                  <a:gdLst/>
                  <a:ahLst/>
                  <a:cxnLst>
                    <a:cxn ang="0">
                      <a:pos x="14" y="96"/>
                    </a:cxn>
                    <a:cxn ang="0">
                      <a:pos x="26" y="128"/>
                    </a:cxn>
                    <a:cxn ang="0">
                      <a:pos x="32" y="108"/>
                    </a:cxn>
                    <a:cxn ang="0">
                      <a:pos x="52" y="100"/>
                    </a:cxn>
                    <a:cxn ang="0">
                      <a:pos x="46" y="124"/>
                    </a:cxn>
                    <a:cxn ang="0">
                      <a:pos x="66" y="126"/>
                    </a:cxn>
                    <a:cxn ang="0">
                      <a:pos x="76" y="142"/>
                    </a:cxn>
                    <a:cxn ang="0">
                      <a:pos x="58" y="148"/>
                    </a:cxn>
                    <a:cxn ang="0">
                      <a:pos x="74" y="174"/>
                    </a:cxn>
                    <a:cxn ang="0">
                      <a:pos x="84" y="154"/>
                    </a:cxn>
                    <a:cxn ang="0">
                      <a:pos x="82" y="112"/>
                    </a:cxn>
                    <a:cxn ang="0">
                      <a:pos x="60" y="106"/>
                    </a:cxn>
                    <a:cxn ang="0">
                      <a:pos x="50" y="82"/>
                    </a:cxn>
                    <a:cxn ang="0">
                      <a:pos x="34" y="82"/>
                    </a:cxn>
                    <a:cxn ang="0">
                      <a:pos x="30" y="70"/>
                    </a:cxn>
                    <a:cxn ang="0">
                      <a:pos x="42" y="42"/>
                    </a:cxn>
                    <a:cxn ang="0">
                      <a:pos x="30" y="0"/>
                    </a:cxn>
                    <a:cxn ang="0">
                      <a:pos x="18" y="22"/>
                    </a:cxn>
                    <a:cxn ang="0">
                      <a:pos x="4" y="46"/>
                    </a:cxn>
                    <a:cxn ang="0">
                      <a:pos x="14" y="76"/>
                    </a:cxn>
                    <a:cxn ang="0">
                      <a:pos x="14" y="96"/>
                    </a:cxn>
                  </a:cxnLst>
                  <a:rect l="0" t="0" r="r" b="b"/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52" name="Freeform 28"/>
                <p:cNvSpPr>
                  <a:spLocks/>
                </p:cNvSpPr>
                <p:nvPr userDrawn="1"/>
              </p:nvSpPr>
              <p:spPr bwMode="ltGray">
                <a:xfrm>
                  <a:off x="2415" y="644"/>
                  <a:ext cx="32" cy="41"/>
                </a:xfrm>
                <a:custGeom>
                  <a:avLst/>
                  <a:gdLst/>
                  <a:ahLst/>
                  <a:cxnLst>
                    <a:cxn ang="0">
                      <a:pos x="6" y="24"/>
                    </a:cxn>
                    <a:cxn ang="0">
                      <a:pos x="12" y="0"/>
                    </a:cxn>
                    <a:cxn ang="0">
                      <a:pos x="20" y="16"/>
                    </a:cxn>
                    <a:cxn ang="0">
                      <a:pos x="22" y="24"/>
                    </a:cxn>
                    <a:cxn ang="0">
                      <a:pos x="28" y="26"/>
                    </a:cxn>
                    <a:cxn ang="0">
                      <a:pos x="32" y="38"/>
                    </a:cxn>
                    <a:cxn ang="0">
                      <a:pos x="18" y="50"/>
                    </a:cxn>
                    <a:cxn ang="0">
                      <a:pos x="6" y="24"/>
                    </a:cxn>
                  </a:cxnLst>
                  <a:rect l="0" t="0" r="r" b="b"/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53" name="Freeform 29"/>
                <p:cNvSpPr>
                  <a:spLocks/>
                </p:cNvSpPr>
                <p:nvPr userDrawn="1"/>
              </p:nvSpPr>
              <p:spPr bwMode="ltGray">
                <a:xfrm>
                  <a:off x="2349" y="654"/>
                  <a:ext cx="45" cy="41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2" y="20"/>
                    </a:cxn>
                    <a:cxn ang="0">
                      <a:pos x="36" y="0"/>
                    </a:cxn>
                    <a:cxn ang="0">
                      <a:pos x="24" y="28"/>
                    </a:cxn>
                    <a:cxn ang="0">
                      <a:pos x="2" y="50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54" name="Freeform 30"/>
                <p:cNvSpPr>
                  <a:spLocks/>
                </p:cNvSpPr>
                <p:nvPr userDrawn="1"/>
              </p:nvSpPr>
              <p:spPr bwMode="ltGray">
                <a:xfrm>
                  <a:off x="4808" y="597"/>
                  <a:ext cx="701" cy="438"/>
                </a:xfrm>
                <a:custGeom>
                  <a:avLst/>
                  <a:gdLst/>
                  <a:ahLst/>
                  <a:cxnLst>
                    <a:cxn ang="0">
                      <a:pos x="21" y="280"/>
                    </a:cxn>
                    <a:cxn ang="0">
                      <a:pos x="24" y="250"/>
                    </a:cxn>
                    <a:cxn ang="0">
                      <a:pos x="22" y="245"/>
                    </a:cxn>
                    <a:cxn ang="0">
                      <a:pos x="16" y="218"/>
                    </a:cxn>
                    <a:cxn ang="0">
                      <a:pos x="4" y="215"/>
                    </a:cxn>
                    <a:cxn ang="0">
                      <a:pos x="0" y="191"/>
                    </a:cxn>
                    <a:cxn ang="0">
                      <a:pos x="12" y="180"/>
                    </a:cxn>
                    <a:cxn ang="0">
                      <a:pos x="6" y="165"/>
                    </a:cxn>
                    <a:cxn ang="0">
                      <a:pos x="2" y="160"/>
                    </a:cxn>
                    <a:cxn ang="0">
                      <a:pos x="28" y="120"/>
                    </a:cxn>
                    <a:cxn ang="0">
                      <a:pos x="44" y="96"/>
                    </a:cxn>
                    <a:cxn ang="0">
                      <a:pos x="42" y="70"/>
                    </a:cxn>
                    <a:cxn ang="0">
                      <a:pos x="24" y="43"/>
                    </a:cxn>
                    <a:cxn ang="0">
                      <a:pos x="20" y="32"/>
                    </a:cxn>
                    <a:cxn ang="0">
                      <a:pos x="26" y="36"/>
                    </a:cxn>
                    <a:cxn ang="0">
                      <a:pos x="48" y="35"/>
                    </a:cxn>
                    <a:cxn ang="0">
                      <a:pos x="64" y="11"/>
                    </a:cxn>
                    <a:cxn ang="0">
                      <a:pos x="82" y="0"/>
                    </a:cxn>
                    <a:cxn ang="0">
                      <a:pos x="88" y="2"/>
                    </a:cxn>
                    <a:cxn ang="0">
                      <a:pos x="92" y="9"/>
                    </a:cxn>
                    <a:cxn ang="0">
                      <a:pos x="98" y="5"/>
                    </a:cxn>
                    <a:cxn ang="0">
                      <a:pos x="110" y="8"/>
                    </a:cxn>
                    <a:cxn ang="0">
                      <a:pos x="116" y="9"/>
                    </a:cxn>
                    <a:cxn ang="0">
                      <a:pos x="141" y="14"/>
                    </a:cxn>
                    <a:cxn ang="0">
                      <a:pos x="155" y="24"/>
                    </a:cxn>
                    <a:cxn ang="0">
                      <a:pos x="167" y="17"/>
                    </a:cxn>
                    <a:cxn ang="0">
                      <a:pos x="173" y="14"/>
                    </a:cxn>
                    <a:cxn ang="0">
                      <a:pos x="195" y="14"/>
                    </a:cxn>
                    <a:cxn ang="0">
                      <a:pos x="211" y="32"/>
                    </a:cxn>
                    <a:cxn ang="0">
                      <a:pos x="231" y="59"/>
                    </a:cxn>
                    <a:cxn ang="0">
                      <a:pos x="245" y="70"/>
                    </a:cxn>
                    <a:cxn ang="0">
                      <a:pos x="257" y="68"/>
                    </a:cxn>
                    <a:cxn ang="0">
                      <a:pos x="270" y="65"/>
                    </a:cxn>
                    <a:cxn ang="0">
                      <a:pos x="290" y="71"/>
                    </a:cxn>
                    <a:cxn ang="0">
                      <a:pos x="300" y="81"/>
                    </a:cxn>
                    <a:cxn ang="0">
                      <a:pos x="308" y="90"/>
                    </a:cxn>
                    <a:cxn ang="0">
                      <a:pos x="318" y="111"/>
                    </a:cxn>
                    <a:cxn ang="0">
                      <a:pos x="322" y="120"/>
                    </a:cxn>
                    <a:cxn ang="0">
                      <a:pos x="324" y="125"/>
                    </a:cxn>
                    <a:cxn ang="0">
                      <a:pos x="310" y="142"/>
                    </a:cxn>
                    <a:cxn ang="0">
                      <a:pos x="322" y="141"/>
                    </a:cxn>
                    <a:cxn ang="0">
                      <a:pos x="342" y="155"/>
                    </a:cxn>
                    <a:cxn ang="0">
                      <a:pos x="364" y="157"/>
                    </a:cxn>
                    <a:cxn ang="0">
                      <a:pos x="380" y="168"/>
                    </a:cxn>
                    <a:cxn ang="0">
                      <a:pos x="382" y="172"/>
                    </a:cxn>
                    <a:cxn ang="0">
                      <a:pos x="382" y="176"/>
                    </a:cxn>
                    <a:cxn ang="0">
                      <a:pos x="394" y="172"/>
                    </a:cxn>
                    <a:cxn ang="0">
                      <a:pos x="400" y="171"/>
                    </a:cxn>
                    <a:cxn ang="0">
                      <a:pos x="439" y="185"/>
                    </a:cxn>
                    <a:cxn ang="0">
                      <a:pos x="447" y="199"/>
                    </a:cxn>
                    <a:cxn ang="0">
                      <a:pos x="465" y="201"/>
                    </a:cxn>
                    <a:cxn ang="0">
                      <a:pos x="471" y="215"/>
                    </a:cxn>
                    <a:cxn ang="0">
                      <a:pos x="451" y="258"/>
                    </a:cxn>
                    <a:cxn ang="0">
                      <a:pos x="435" y="281"/>
                    </a:cxn>
                  </a:cxnLst>
                  <a:rect l="0" t="0" r="r" b="b"/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55" name="Freeform 31"/>
                <p:cNvSpPr>
                  <a:spLocks/>
                </p:cNvSpPr>
                <p:nvPr userDrawn="1"/>
              </p:nvSpPr>
              <p:spPr bwMode="ltGray">
                <a:xfrm>
                  <a:off x="3880" y="-7"/>
                  <a:ext cx="984" cy="692"/>
                </a:xfrm>
                <a:custGeom>
                  <a:avLst/>
                  <a:gdLst/>
                  <a:ahLst/>
                  <a:cxnLst>
                    <a:cxn ang="0">
                      <a:pos x="406" y="6"/>
                    </a:cxn>
                    <a:cxn ang="0">
                      <a:pos x="502" y="34"/>
                    </a:cxn>
                    <a:cxn ang="0">
                      <a:pos x="550" y="38"/>
                    </a:cxn>
                    <a:cxn ang="0">
                      <a:pos x="578" y="130"/>
                    </a:cxn>
                    <a:cxn ang="0">
                      <a:pos x="586" y="90"/>
                    </a:cxn>
                    <a:cxn ang="0">
                      <a:pos x="606" y="70"/>
                    </a:cxn>
                    <a:cxn ang="0">
                      <a:pos x="642" y="126"/>
                    </a:cxn>
                    <a:cxn ang="0">
                      <a:pos x="682" y="98"/>
                    </a:cxn>
                    <a:cxn ang="0">
                      <a:pos x="706" y="86"/>
                    </a:cxn>
                    <a:cxn ang="0">
                      <a:pos x="762" y="2"/>
                    </a:cxn>
                    <a:cxn ang="0">
                      <a:pos x="798" y="70"/>
                    </a:cxn>
                    <a:cxn ang="0">
                      <a:pos x="798" y="130"/>
                    </a:cxn>
                    <a:cxn ang="0">
                      <a:pos x="790" y="158"/>
                    </a:cxn>
                    <a:cxn ang="0">
                      <a:pos x="766" y="162"/>
                    </a:cxn>
                    <a:cxn ang="0">
                      <a:pos x="762" y="186"/>
                    </a:cxn>
                    <a:cxn ang="0">
                      <a:pos x="802" y="226"/>
                    </a:cxn>
                    <a:cxn ang="0">
                      <a:pos x="786" y="322"/>
                    </a:cxn>
                    <a:cxn ang="0">
                      <a:pos x="830" y="414"/>
                    </a:cxn>
                    <a:cxn ang="0">
                      <a:pos x="854" y="450"/>
                    </a:cxn>
                    <a:cxn ang="0">
                      <a:pos x="830" y="450"/>
                    </a:cxn>
                    <a:cxn ang="0">
                      <a:pos x="746" y="378"/>
                    </a:cxn>
                    <a:cxn ang="0">
                      <a:pos x="678" y="402"/>
                    </a:cxn>
                    <a:cxn ang="0">
                      <a:pos x="590" y="442"/>
                    </a:cxn>
                    <a:cxn ang="0">
                      <a:pos x="642" y="578"/>
                    </a:cxn>
                    <a:cxn ang="0">
                      <a:pos x="710" y="610"/>
                    </a:cxn>
                    <a:cxn ang="0">
                      <a:pos x="738" y="550"/>
                    </a:cxn>
                    <a:cxn ang="0">
                      <a:pos x="774" y="570"/>
                    </a:cxn>
                    <a:cxn ang="0">
                      <a:pos x="766" y="630"/>
                    </a:cxn>
                    <a:cxn ang="0">
                      <a:pos x="802" y="670"/>
                    </a:cxn>
                    <a:cxn ang="0">
                      <a:pos x="838" y="658"/>
                    </a:cxn>
                    <a:cxn ang="0">
                      <a:pos x="922" y="806"/>
                    </a:cxn>
                    <a:cxn ang="0">
                      <a:pos x="942" y="826"/>
                    </a:cxn>
                    <a:cxn ang="0">
                      <a:pos x="874" y="810"/>
                    </a:cxn>
                    <a:cxn ang="0">
                      <a:pos x="830" y="758"/>
                    </a:cxn>
                    <a:cxn ang="0">
                      <a:pos x="778" y="710"/>
                    </a:cxn>
                    <a:cxn ang="0">
                      <a:pos x="702" y="662"/>
                    </a:cxn>
                    <a:cxn ang="0">
                      <a:pos x="614" y="646"/>
                    </a:cxn>
                    <a:cxn ang="0">
                      <a:pos x="506" y="594"/>
                    </a:cxn>
                    <a:cxn ang="0">
                      <a:pos x="462" y="506"/>
                    </a:cxn>
                    <a:cxn ang="0">
                      <a:pos x="430" y="462"/>
                    </a:cxn>
                    <a:cxn ang="0">
                      <a:pos x="382" y="430"/>
                    </a:cxn>
                    <a:cxn ang="0">
                      <a:pos x="342" y="370"/>
                    </a:cxn>
                    <a:cxn ang="0">
                      <a:pos x="354" y="414"/>
                    </a:cxn>
                    <a:cxn ang="0">
                      <a:pos x="418" y="494"/>
                    </a:cxn>
                    <a:cxn ang="0">
                      <a:pos x="422" y="526"/>
                    </a:cxn>
                    <a:cxn ang="0">
                      <a:pos x="394" y="498"/>
                    </a:cxn>
                    <a:cxn ang="0">
                      <a:pos x="354" y="466"/>
                    </a:cxn>
                    <a:cxn ang="0">
                      <a:pos x="314" y="402"/>
                    </a:cxn>
                    <a:cxn ang="0">
                      <a:pos x="266" y="346"/>
                    </a:cxn>
                    <a:cxn ang="0">
                      <a:pos x="210" y="314"/>
                    </a:cxn>
                    <a:cxn ang="0">
                      <a:pos x="154" y="238"/>
                    </a:cxn>
                    <a:cxn ang="0">
                      <a:pos x="66" y="66"/>
                    </a:cxn>
                    <a:cxn ang="0">
                      <a:pos x="34" y="38"/>
                    </a:cxn>
                    <a:cxn ang="0">
                      <a:pos x="46" y="22"/>
                    </a:cxn>
                    <a:cxn ang="0">
                      <a:pos x="102" y="70"/>
                    </a:cxn>
                  </a:cxnLst>
                  <a:rect l="0" t="0" r="r" b="b"/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56" name="Freeform 32"/>
                <p:cNvSpPr>
                  <a:spLocks/>
                </p:cNvSpPr>
                <p:nvPr userDrawn="1"/>
              </p:nvSpPr>
              <p:spPr bwMode="ltGray">
                <a:xfrm>
                  <a:off x="3577" y="490"/>
                  <a:ext cx="36" cy="39"/>
                </a:xfrm>
                <a:custGeom>
                  <a:avLst/>
                  <a:gdLst/>
                  <a:ahLst/>
                  <a:cxnLst>
                    <a:cxn ang="0">
                      <a:pos x="6" y="28"/>
                    </a:cxn>
                    <a:cxn ang="0">
                      <a:pos x="10" y="48"/>
                    </a:cxn>
                    <a:cxn ang="0">
                      <a:pos x="6" y="28"/>
                    </a:cxn>
                  </a:cxnLst>
                  <a:rect l="0" t="0" r="r" b="b"/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57" name="Freeform 33"/>
                <p:cNvSpPr>
                  <a:spLocks/>
                </p:cNvSpPr>
                <p:nvPr userDrawn="1"/>
              </p:nvSpPr>
              <p:spPr bwMode="ltGray">
                <a:xfrm>
                  <a:off x="3549" y="475"/>
                  <a:ext cx="38" cy="29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2" y="1"/>
                    </a:cxn>
                    <a:cxn ang="0">
                      <a:pos x="36" y="17"/>
                    </a:cxn>
                    <a:cxn ang="0">
                      <a:pos x="8" y="17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58" name="Freeform 34"/>
                <p:cNvSpPr>
                  <a:spLocks/>
                </p:cNvSpPr>
                <p:nvPr userDrawn="1"/>
              </p:nvSpPr>
              <p:spPr bwMode="ltGray">
                <a:xfrm>
                  <a:off x="4686" y="394"/>
                  <a:ext cx="171" cy="81"/>
                </a:xfrm>
                <a:custGeom>
                  <a:avLst/>
                  <a:gdLst/>
                  <a:ahLst/>
                  <a:cxnLst>
                    <a:cxn ang="0">
                      <a:pos x="0" y="49"/>
                    </a:cxn>
                    <a:cxn ang="0">
                      <a:pos x="28" y="25"/>
                    </a:cxn>
                    <a:cxn ang="0">
                      <a:pos x="56" y="21"/>
                    </a:cxn>
                    <a:cxn ang="0">
                      <a:pos x="80" y="9"/>
                    </a:cxn>
                    <a:cxn ang="0">
                      <a:pos x="64" y="25"/>
                    </a:cxn>
                    <a:cxn ang="0">
                      <a:pos x="124" y="49"/>
                    </a:cxn>
                    <a:cxn ang="0">
                      <a:pos x="160" y="65"/>
                    </a:cxn>
                    <a:cxn ang="0">
                      <a:pos x="116" y="77"/>
                    </a:cxn>
                    <a:cxn ang="0">
                      <a:pos x="88" y="57"/>
                    </a:cxn>
                    <a:cxn ang="0">
                      <a:pos x="76" y="53"/>
                    </a:cxn>
                    <a:cxn ang="0">
                      <a:pos x="24" y="41"/>
                    </a:cxn>
                    <a:cxn ang="0">
                      <a:pos x="0" y="49"/>
                    </a:cxn>
                  </a:cxnLst>
                  <a:rect l="0" t="0" r="r" b="b"/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59" name="Freeform 35"/>
                <p:cNvSpPr>
                  <a:spLocks/>
                </p:cNvSpPr>
                <p:nvPr userDrawn="1"/>
              </p:nvSpPr>
              <p:spPr bwMode="ltGray">
                <a:xfrm>
                  <a:off x="4867" y="460"/>
                  <a:ext cx="138" cy="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2" y="4"/>
                    </a:cxn>
                    <a:cxn ang="0">
                      <a:pos x="88" y="24"/>
                    </a:cxn>
                    <a:cxn ang="0">
                      <a:pos x="112" y="20"/>
                    </a:cxn>
                    <a:cxn ang="0">
                      <a:pos x="108" y="44"/>
                    </a:cxn>
                    <a:cxn ang="0">
                      <a:pos x="64" y="40"/>
                    </a:cxn>
                    <a:cxn ang="0">
                      <a:pos x="0" y="36"/>
                    </a:cxn>
                    <a:cxn ang="0">
                      <a:pos x="28" y="2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60" name="Freeform 36"/>
                <p:cNvSpPr>
                  <a:spLocks/>
                </p:cNvSpPr>
                <p:nvPr userDrawn="1"/>
              </p:nvSpPr>
              <p:spPr bwMode="ltGray">
                <a:xfrm>
                  <a:off x="4794" y="480"/>
                  <a:ext cx="56" cy="34"/>
                </a:xfrm>
                <a:custGeom>
                  <a:avLst/>
                  <a:gdLst/>
                  <a:ahLst/>
                  <a:cxnLst>
                    <a:cxn ang="0">
                      <a:pos x="17" y="25"/>
                    </a:cxn>
                    <a:cxn ang="0">
                      <a:pos x="37" y="13"/>
                    </a:cxn>
                    <a:cxn ang="0">
                      <a:pos x="17" y="25"/>
                    </a:cxn>
                  </a:cxnLst>
                  <a:rect l="0" t="0" r="r" b="b"/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61" name="Freeform 37"/>
                <p:cNvSpPr>
                  <a:spLocks/>
                </p:cNvSpPr>
                <p:nvPr userDrawn="1"/>
              </p:nvSpPr>
              <p:spPr bwMode="ltGray">
                <a:xfrm>
                  <a:off x="4757" y="375"/>
                  <a:ext cx="37" cy="44"/>
                </a:xfrm>
                <a:custGeom>
                  <a:avLst/>
                  <a:gdLst/>
                  <a:ahLst/>
                  <a:cxnLst>
                    <a:cxn ang="0">
                      <a:pos x="19" y="32"/>
                    </a:cxn>
                    <a:cxn ang="0">
                      <a:pos x="19" y="0"/>
                    </a:cxn>
                    <a:cxn ang="0">
                      <a:pos x="19" y="32"/>
                    </a:cxn>
                  </a:cxnLst>
                  <a:rect l="0" t="0" r="r" b="b"/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62" name="Freeform 38"/>
                <p:cNvSpPr>
                  <a:spLocks/>
                </p:cNvSpPr>
                <p:nvPr userDrawn="1"/>
              </p:nvSpPr>
              <p:spPr bwMode="ltGray">
                <a:xfrm>
                  <a:off x="5054" y="507"/>
                  <a:ext cx="45" cy="66"/>
                </a:xfrm>
                <a:custGeom>
                  <a:avLst/>
                  <a:gdLst/>
                  <a:ahLst/>
                  <a:cxnLst>
                    <a:cxn ang="0">
                      <a:pos x="4" y="9"/>
                    </a:cxn>
                    <a:cxn ang="0">
                      <a:pos x="20" y="33"/>
                    </a:cxn>
                    <a:cxn ang="0">
                      <a:pos x="24" y="49"/>
                    </a:cxn>
                    <a:cxn ang="0">
                      <a:pos x="36" y="53"/>
                    </a:cxn>
                    <a:cxn ang="0">
                      <a:pos x="24" y="73"/>
                    </a:cxn>
                    <a:cxn ang="0">
                      <a:pos x="0" y="21"/>
                    </a:cxn>
                    <a:cxn ang="0">
                      <a:pos x="4" y="9"/>
                    </a:cxn>
                  </a:cxnLst>
                  <a:rect l="0" t="0" r="r" b="b"/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63" name="Freeform 39"/>
                <p:cNvSpPr>
                  <a:spLocks/>
                </p:cNvSpPr>
                <p:nvPr userDrawn="1"/>
              </p:nvSpPr>
              <p:spPr bwMode="ltGray">
                <a:xfrm>
                  <a:off x="4260" y="6"/>
                  <a:ext cx="480" cy="100"/>
                </a:xfrm>
                <a:custGeom>
                  <a:avLst/>
                  <a:gdLst/>
                  <a:ahLst/>
                  <a:cxnLst>
                    <a:cxn ang="0">
                      <a:pos x="220" y="1"/>
                    </a:cxn>
                    <a:cxn ang="0">
                      <a:pos x="231" y="8"/>
                    </a:cxn>
                    <a:cxn ang="0">
                      <a:pos x="235" y="0"/>
                    </a:cxn>
                    <a:cxn ang="0">
                      <a:pos x="265" y="0"/>
                    </a:cxn>
                    <a:cxn ang="0">
                      <a:pos x="287" y="17"/>
                    </a:cxn>
                    <a:cxn ang="0">
                      <a:pos x="319" y="10"/>
                    </a:cxn>
                    <a:cxn ang="0">
                      <a:pos x="314" y="29"/>
                    </a:cxn>
                    <a:cxn ang="0">
                      <a:pos x="298" y="46"/>
                    </a:cxn>
                    <a:cxn ang="0">
                      <a:pos x="295" y="29"/>
                    </a:cxn>
                    <a:cxn ang="0">
                      <a:pos x="287" y="31"/>
                    </a:cxn>
                    <a:cxn ang="0">
                      <a:pos x="279" y="29"/>
                    </a:cxn>
                    <a:cxn ang="0">
                      <a:pos x="263" y="21"/>
                    </a:cxn>
                    <a:cxn ang="0">
                      <a:pos x="228" y="38"/>
                    </a:cxn>
                    <a:cxn ang="0">
                      <a:pos x="201" y="44"/>
                    </a:cxn>
                    <a:cxn ang="0">
                      <a:pos x="212" y="57"/>
                    </a:cxn>
                    <a:cxn ang="0">
                      <a:pos x="188" y="63"/>
                    </a:cxn>
                    <a:cxn ang="0">
                      <a:pos x="169" y="61"/>
                    </a:cxn>
                    <a:cxn ang="0">
                      <a:pos x="177" y="57"/>
                    </a:cxn>
                    <a:cxn ang="0">
                      <a:pos x="171" y="40"/>
                    </a:cxn>
                    <a:cxn ang="0">
                      <a:pos x="169" y="31"/>
                    </a:cxn>
                    <a:cxn ang="0">
                      <a:pos x="158" y="23"/>
                    </a:cxn>
                    <a:cxn ang="0">
                      <a:pos x="142" y="27"/>
                    </a:cxn>
                    <a:cxn ang="0">
                      <a:pos x="134" y="27"/>
                    </a:cxn>
                    <a:cxn ang="0">
                      <a:pos x="123" y="25"/>
                    </a:cxn>
                    <a:cxn ang="0">
                      <a:pos x="83" y="2"/>
                    </a:cxn>
                    <a:cxn ang="0">
                      <a:pos x="59" y="14"/>
                    </a:cxn>
                    <a:cxn ang="0">
                      <a:pos x="1" y="0"/>
                    </a:cxn>
                    <a:cxn ang="0">
                      <a:pos x="220" y="1"/>
                    </a:cxn>
                  </a:cxnLst>
                  <a:rect l="0" t="0" r="r" b="b"/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64" name="Freeform 40"/>
                <p:cNvSpPr>
                  <a:spLocks/>
                </p:cNvSpPr>
                <p:nvPr userDrawn="1"/>
              </p:nvSpPr>
              <p:spPr bwMode="ltGray">
                <a:xfrm>
                  <a:off x="3835" y="3"/>
                  <a:ext cx="446" cy="49"/>
                </a:xfrm>
                <a:custGeom>
                  <a:avLst/>
                  <a:gdLst/>
                  <a:ahLst/>
                  <a:cxnLst>
                    <a:cxn ang="0">
                      <a:pos x="105" y="31"/>
                    </a:cxn>
                    <a:cxn ang="0">
                      <a:pos x="30" y="1"/>
                    </a:cxn>
                    <a:cxn ang="0">
                      <a:pos x="285" y="0"/>
                    </a:cxn>
                    <a:cxn ang="0">
                      <a:pos x="296" y="14"/>
                    </a:cxn>
                    <a:cxn ang="0">
                      <a:pos x="264" y="16"/>
                    </a:cxn>
                    <a:cxn ang="0">
                      <a:pos x="105" y="31"/>
                    </a:cxn>
                  </a:cxnLst>
                  <a:rect l="0" t="0" r="r" b="b"/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65" name="Freeform 41"/>
                <p:cNvSpPr>
                  <a:spLocks/>
                </p:cNvSpPr>
                <p:nvPr userDrawn="1"/>
              </p:nvSpPr>
              <p:spPr bwMode="ltGray">
                <a:xfrm>
                  <a:off x="2853" y="74"/>
                  <a:ext cx="42" cy="25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12" y="29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66" name="Freeform 42"/>
                <p:cNvSpPr>
                  <a:spLocks/>
                </p:cNvSpPr>
                <p:nvPr userDrawn="1"/>
              </p:nvSpPr>
              <p:spPr bwMode="ltGray">
                <a:xfrm>
                  <a:off x="1704" y="3"/>
                  <a:ext cx="1022" cy="372"/>
                </a:xfrm>
                <a:custGeom>
                  <a:avLst/>
                  <a:gdLst/>
                  <a:ahLst/>
                  <a:cxnLst>
                    <a:cxn ang="0">
                      <a:pos x="73" y="1"/>
                    </a:cxn>
                    <a:cxn ang="0">
                      <a:pos x="436" y="0"/>
                    </a:cxn>
                    <a:cxn ang="0">
                      <a:pos x="416" y="54"/>
                    </a:cxn>
                    <a:cxn ang="0">
                      <a:pos x="397" y="68"/>
                    </a:cxn>
                    <a:cxn ang="0">
                      <a:pos x="392" y="70"/>
                    </a:cxn>
                    <a:cxn ang="0">
                      <a:pos x="375" y="73"/>
                    </a:cxn>
                    <a:cxn ang="0">
                      <a:pos x="361" y="88"/>
                    </a:cxn>
                    <a:cxn ang="0">
                      <a:pos x="362" y="99"/>
                    </a:cxn>
                    <a:cxn ang="0">
                      <a:pos x="364" y="107"/>
                    </a:cxn>
                    <a:cxn ang="0">
                      <a:pos x="366" y="113"/>
                    </a:cxn>
                    <a:cxn ang="0">
                      <a:pos x="362" y="122"/>
                    </a:cxn>
                    <a:cxn ang="0">
                      <a:pos x="351" y="120"/>
                    </a:cxn>
                    <a:cxn ang="0">
                      <a:pos x="342" y="129"/>
                    </a:cxn>
                    <a:cxn ang="0">
                      <a:pos x="347" y="105"/>
                    </a:cxn>
                    <a:cxn ang="0">
                      <a:pos x="338" y="100"/>
                    </a:cxn>
                    <a:cxn ang="0">
                      <a:pos x="344" y="93"/>
                    </a:cxn>
                    <a:cxn ang="0">
                      <a:pos x="342" y="89"/>
                    </a:cxn>
                    <a:cxn ang="0">
                      <a:pos x="320" y="94"/>
                    </a:cxn>
                    <a:cxn ang="0">
                      <a:pos x="317" y="85"/>
                    </a:cxn>
                    <a:cxn ang="0">
                      <a:pos x="297" y="94"/>
                    </a:cxn>
                    <a:cxn ang="0">
                      <a:pos x="320" y="103"/>
                    </a:cxn>
                    <a:cxn ang="0">
                      <a:pos x="305" y="117"/>
                    </a:cxn>
                    <a:cxn ang="0">
                      <a:pos x="311" y="126"/>
                    </a:cxn>
                    <a:cxn ang="0">
                      <a:pos x="315" y="138"/>
                    </a:cxn>
                    <a:cxn ang="0">
                      <a:pos x="309" y="139"/>
                    </a:cxn>
                    <a:cxn ang="0">
                      <a:pos x="314" y="144"/>
                    </a:cxn>
                    <a:cxn ang="0">
                      <a:pos x="307" y="152"/>
                    </a:cxn>
                    <a:cxn ang="0">
                      <a:pos x="0" y="149"/>
                    </a:cxn>
                    <a:cxn ang="0">
                      <a:pos x="73" y="1"/>
                    </a:cxn>
                  </a:cxnLst>
                  <a:rect l="0" t="0" r="r" b="b"/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67" name="Freeform 43"/>
                <p:cNvSpPr>
                  <a:spLocks/>
                </p:cNvSpPr>
                <p:nvPr userDrawn="1"/>
              </p:nvSpPr>
              <p:spPr bwMode="ltGray">
                <a:xfrm>
                  <a:off x="2729" y="-9"/>
                  <a:ext cx="47" cy="134"/>
                </a:xfrm>
                <a:custGeom>
                  <a:avLst/>
                  <a:gdLst/>
                  <a:ahLst/>
                  <a:cxnLst>
                    <a:cxn ang="0">
                      <a:pos x="5" y="156"/>
                    </a:cxn>
                    <a:cxn ang="0">
                      <a:pos x="15" y="108"/>
                    </a:cxn>
                    <a:cxn ang="0">
                      <a:pos x="17" y="68"/>
                    </a:cxn>
                    <a:cxn ang="0">
                      <a:pos x="11" y="40"/>
                    </a:cxn>
                    <a:cxn ang="0">
                      <a:pos x="17" y="12"/>
                    </a:cxn>
                    <a:cxn ang="0">
                      <a:pos x="21" y="0"/>
                    </a:cxn>
                    <a:cxn ang="0">
                      <a:pos x="31" y="30"/>
                    </a:cxn>
                    <a:cxn ang="0">
                      <a:pos x="47" y="98"/>
                    </a:cxn>
                    <a:cxn ang="0">
                      <a:pos x="31" y="108"/>
                    </a:cxn>
                    <a:cxn ang="0">
                      <a:pos x="23" y="126"/>
                    </a:cxn>
                    <a:cxn ang="0">
                      <a:pos x="21" y="132"/>
                    </a:cxn>
                    <a:cxn ang="0">
                      <a:pos x="27" y="134"/>
                    </a:cxn>
                    <a:cxn ang="0">
                      <a:pos x="31" y="146"/>
                    </a:cxn>
                    <a:cxn ang="0">
                      <a:pos x="13" y="148"/>
                    </a:cxn>
                    <a:cxn ang="0">
                      <a:pos x="7" y="160"/>
                    </a:cxn>
                    <a:cxn ang="0">
                      <a:pos x="3" y="154"/>
                    </a:cxn>
                    <a:cxn ang="0">
                      <a:pos x="5" y="156"/>
                    </a:cxn>
                  </a:cxnLst>
                  <a:rect l="0" t="0" r="r" b="b"/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68" name="Freeform 44"/>
                <p:cNvSpPr>
                  <a:spLocks/>
                </p:cNvSpPr>
                <p:nvPr userDrawn="1"/>
              </p:nvSpPr>
              <p:spPr bwMode="ltGray">
                <a:xfrm>
                  <a:off x="2701" y="103"/>
                  <a:ext cx="138" cy="84"/>
                </a:xfrm>
                <a:custGeom>
                  <a:avLst/>
                  <a:gdLst/>
                  <a:ahLst/>
                  <a:cxnLst>
                    <a:cxn ang="0">
                      <a:pos x="26" y="61"/>
                    </a:cxn>
                    <a:cxn ang="0">
                      <a:pos x="30" y="43"/>
                    </a:cxn>
                    <a:cxn ang="0">
                      <a:pos x="50" y="33"/>
                    </a:cxn>
                    <a:cxn ang="0">
                      <a:pos x="54" y="45"/>
                    </a:cxn>
                    <a:cxn ang="0">
                      <a:pos x="66" y="49"/>
                    </a:cxn>
                    <a:cxn ang="0">
                      <a:pos x="80" y="55"/>
                    </a:cxn>
                    <a:cxn ang="0">
                      <a:pos x="116" y="33"/>
                    </a:cxn>
                    <a:cxn ang="0">
                      <a:pos x="130" y="17"/>
                    </a:cxn>
                    <a:cxn ang="0">
                      <a:pos x="138" y="11"/>
                    </a:cxn>
                    <a:cxn ang="0">
                      <a:pos x="106" y="49"/>
                    </a:cxn>
                    <a:cxn ang="0">
                      <a:pos x="84" y="67"/>
                    </a:cxn>
                    <a:cxn ang="0">
                      <a:pos x="66" y="81"/>
                    </a:cxn>
                    <a:cxn ang="0">
                      <a:pos x="48" y="103"/>
                    </a:cxn>
                    <a:cxn ang="0">
                      <a:pos x="26" y="89"/>
                    </a:cxn>
                    <a:cxn ang="0">
                      <a:pos x="20" y="87"/>
                    </a:cxn>
                    <a:cxn ang="0">
                      <a:pos x="22" y="97"/>
                    </a:cxn>
                    <a:cxn ang="0">
                      <a:pos x="0" y="97"/>
                    </a:cxn>
                    <a:cxn ang="0">
                      <a:pos x="10" y="79"/>
                    </a:cxn>
                    <a:cxn ang="0">
                      <a:pos x="26" y="61"/>
                    </a:cxn>
                  </a:cxnLst>
                  <a:rect l="0" t="0" r="r" b="b"/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69" name="Freeform 45"/>
                <p:cNvSpPr>
                  <a:spLocks/>
                </p:cNvSpPr>
                <p:nvPr userDrawn="1"/>
              </p:nvSpPr>
              <p:spPr bwMode="ltGray">
                <a:xfrm>
                  <a:off x="2553" y="182"/>
                  <a:ext cx="187" cy="176"/>
                </a:xfrm>
                <a:custGeom>
                  <a:avLst/>
                  <a:gdLst/>
                  <a:ahLst/>
                  <a:cxnLst>
                    <a:cxn ang="0">
                      <a:pos x="158" y="24"/>
                    </a:cxn>
                    <a:cxn ang="0">
                      <a:pos x="160" y="6"/>
                    </a:cxn>
                    <a:cxn ang="0">
                      <a:pos x="170" y="0"/>
                    </a:cxn>
                    <a:cxn ang="0">
                      <a:pos x="182" y="24"/>
                    </a:cxn>
                    <a:cxn ang="0">
                      <a:pos x="188" y="42"/>
                    </a:cxn>
                    <a:cxn ang="0">
                      <a:pos x="178" y="58"/>
                    </a:cxn>
                    <a:cxn ang="0">
                      <a:pos x="170" y="76"/>
                    </a:cxn>
                    <a:cxn ang="0">
                      <a:pos x="162" y="126"/>
                    </a:cxn>
                    <a:cxn ang="0">
                      <a:pos x="144" y="136"/>
                    </a:cxn>
                    <a:cxn ang="0">
                      <a:pos x="120" y="138"/>
                    </a:cxn>
                    <a:cxn ang="0">
                      <a:pos x="112" y="124"/>
                    </a:cxn>
                    <a:cxn ang="0">
                      <a:pos x="102" y="146"/>
                    </a:cxn>
                    <a:cxn ang="0">
                      <a:pos x="90" y="150"/>
                    </a:cxn>
                    <a:cxn ang="0">
                      <a:pos x="80" y="132"/>
                    </a:cxn>
                    <a:cxn ang="0">
                      <a:pos x="58" y="144"/>
                    </a:cxn>
                    <a:cxn ang="0">
                      <a:pos x="76" y="142"/>
                    </a:cxn>
                    <a:cxn ang="0">
                      <a:pos x="78" y="160"/>
                    </a:cxn>
                    <a:cxn ang="0">
                      <a:pos x="58" y="166"/>
                    </a:cxn>
                    <a:cxn ang="0">
                      <a:pos x="34" y="166"/>
                    </a:cxn>
                    <a:cxn ang="0">
                      <a:pos x="36" y="154"/>
                    </a:cxn>
                    <a:cxn ang="0">
                      <a:pos x="46" y="144"/>
                    </a:cxn>
                    <a:cxn ang="0">
                      <a:pos x="34" y="148"/>
                    </a:cxn>
                    <a:cxn ang="0">
                      <a:pos x="26" y="166"/>
                    </a:cxn>
                    <a:cxn ang="0">
                      <a:pos x="30" y="190"/>
                    </a:cxn>
                    <a:cxn ang="0">
                      <a:pos x="14" y="200"/>
                    </a:cxn>
                    <a:cxn ang="0">
                      <a:pos x="0" y="214"/>
                    </a:cxn>
                    <a:cxn ang="0">
                      <a:pos x="8" y="188"/>
                    </a:cxn>
                    <a:cxn ang="0">
                      <a:pos x="0" y="164"/>
                    </a:cxn>
                    <a:cxn ang="0">
                      <a:pos x="14" y="152"/>
                    </a:cxn>
                    <a:cxn ang="0">
                      <a:pos x="32" y="134"/>
                    </a:cxn>
                    <a:cxn ang="0">
                      <a:pos x="44" y="118"/>
                    </a:cxn>
                    <a:cxn ang="0">
                      <a:pos x="72" y="116"/>
                    </a:cxn>
                    <a:cxn ang="0">
                      <a:pos x="84" y="112"/>
                    </a:cxn>
                    <a:cxn ang="0">
                      <a:pos x="114" y="78"/>
                    </a:cxn>
                    <a:cxn ang="0">
                      <a:pos x="120" y="92"/>
                    </a:cxn>
                    <a:cxn ang="0">
                      <a:pos x="132" y="76"/>
                    </a:cxn>
                    <a:cxn ang="0">
                      <a:pos x="150" y="54"/>
                    </a:cxn>
                    <a:cxn ang="0">
                      <a:pos x="154" y="42"/>
                    </a:cxn>
                    <a:cxn ang="0">
                      <a:pos x="148" y="38"/>
                    </a:cxn>
                    <a:cxn ang="0">
                      <a:pos x="152" y="32"/>
                    </a:cxn>
                    <a:cxn ang="0">
                      <a:pos x="158" y="24"/>
                    </a:cxn>
                  </a:cxnLst>
                  <a:rect l="0" t="0" r="r" b="b"/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70" name="Freeform 46"/>
                <p:cNvSpPr>
                  <a:spLocks/>
                </p:cNvSpPr>
                <p:nvPr userDrawn="1"/>
              </p:nvSpPr>
              <p:spPr bwMode="ltGray">
                <a:xfrm>
                  <a:off x="2677" y="233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4" y="13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71" name="Freeform 47"/>
                <p:cNvSpPr>
                  <a:spLocks/>
                </p:cNvSpPr>
                <p:nvPr userDrawn="1"/>
              </p:nvSpPr>
              <p:spPr bwMode="ltGray">
                <a:xfrm>
                  <a:off x="1627" y="353"/>
                  <a:ext cx="813" cy="462"/>
                </a:xfrm>
                <a:custGeom>
                  <a:avLst/>
                  <a:gdLst/>
                  <a:ahLst/>
                  <a:cxnLst>
                    <a:cxn ang="0">
                      <a:pos x="812" y="26"/>
                    </a:cxn>
                    <a:cxn ang="0">
                      <a:pos x="778" y="78"/>
                    </a:cxn>
                    <a:cxn ang="0">
                      <a:pos x="748" y="122"/>
                    </a:cxn>
                    <a:cxn ang="0">
                      <a:pos x="722" y="142"/>
                    </a:cxn>
                    <a:cxn ang="0">
                      <a:pos x="634" y="180"/>
                    </a:cxn>
                    <a:cxn ang="0">
                      <a:pos x="632" y="210"/>
                    </a:cxn>
                    <a:cxn ang="0">
                      <a:pos x="604" y="230"/>
                    </a:cxn>
                    <a:cxn ang="0">
                      <a:pos x="620" y="178"/>
                    </a:cxn>
                    <a:cxn ang="0">
                      <a:pos x="576" y="188"/>
                    </a:cxn>
                    <a:cxn ang="0">
                      <a:pos x="556" y="218"/>
                    </a:cxn>
                    <a:cxn ang="0">
                      <a:pos x="596" y="280"/>
                    </a:cxn>
                    <a:cxn ang="0">
                      <a:pos x="594" y="368"/>
                    </a:cxn>
                    <a:cxn ang="0">
                      <a:pos x="542" y="406"/>
                    </a:cxn>
                    <a:cxn ang="0">
                      <a:pos x="522" y="386"/>
                    </a:cxn>
                    <a:cxn ang="0">
                      <a:pos x="482" y="348"/>
                    </a:cxn>
                    <a:cxn ang="0">
                      <a:pos x="462" y="348"/>
                    </a:cxn>
                    <a:cxn ang="0">
                      <a:pos x="450" y="394"/>
                    </a:cxn>
                    <a:cxn ang="0">
                      <a:pos x="500" y="464"/>
                    </a:cxn>
                    <a:cxn ang="0">
                      <a:pos x="510" y="524"/>
                    </a:cxn>
                    <a:cxn ang="0">
                      <a:pos x="526" y="560"/>
                    </a:cxn>
                    <a:cxn ang="0">
                      <a:pos x="492" y="544"/>
                    </a:cxn>
                    <a:cxn ang="0">
                      <a:pos x="470" y="518"/>
                    </a:cxn>
                    <a:cxn ang="0">
                      <a:pos x="422" y="424"/>
                    </a:cxn>
                    <a:cxn ang="0">
                      <a:pos x="426" y="310"/>
                    </a:cxn>
                    <a:cxn ang="0">
                      <a:pos x="422" y="268"/>
                    </a:cxn>
                    <a:cxn ang="0">
                      <a:pos x="412" y="276"/>
                    </a:cxn>
                    <a:cxn ang="0">
                      <a:pos x="386" y="266"/>
                    </a:cxn>
                    <a:cxn ang="0">
                      <a:pos x="360" y="170"/>
                    </a:cxn>
                    <a:cxn ang="0">
                      <a:pos x="330" y="166"/>
                    </a:cxn>
                    <a:cxn ang="0">
                      <a:pos x="288" y="172"/>
                    </a:cxn>
                    <a:cxn ang="0">
                      <a:pos x="242" y="232"/>
                    </a:cxn>
                    <a:cxn ang="0">
                      <a:pos x="196" y="268"/>
                    </a:cxn>
                    <a:cxn ang="0">
                      <a:pos x="184" y="274"/>
                    </a:cxn>
                    <a:cxn ang="0">
                      <a:pos x="160" y="328"/>
                    </a:cxn>
                    <a:cxn ang="0">
                      <a:pos x="152" y="354"/>
                    </a:cxn>
                    <a:cxn ang="0">
                      <a:pos x="128" y="404"/>
                    </a:cxn>
                    <a:cxn ang="0">
                      <a:pos x="94" y="392"/>
                    </a:cxn>
                    <a:cxn ang="0">
                      <a:pos x="66" y="258"/>
                    </a:cxn>
                    <a:cxn ang="0">
                      <a:pos x="72" y="156"/>
                    </a:cxn>
                    <a:cxn ang="0">
                      <a:pos x="44" y="180"/>
                    </a:cxn>
                    <a:cxn ang="0">
                      <a:pos x="20" y="150"/>
                    </a:cxn>
                    <a:cxn ang="0">
                      <a:pos x="24" y="138"/>
                    </a:cxn>
                    <a:cxn ang="0">
                      <a:pos x="0" y="92"/>
                    </a:cxn>
                    <a:cxn ang="0">
                      <a:pos x="798" y="6"/>
                    </a:cxn>
                  </a:cxnLst>
                  <a:rect l="0" t="0" r="r" b="b"/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72" name="Freeform 48"/>
                <p:cNvSpPr>
                  <a:spLocks/>
                </p:cNvSpPr>
                <p:nvPr userDrawn="1"/>
              </p:nvSpPr>
              <p:spPr bwMode="ltGray">
                <a:xfrm>
                  <a:off x="1770" y="671"/>
                  <a:ext cx="45" cy="71"/>
                </a:xfrm>
                <a:custGeom>
                  <a:avLst/>
                  <a:gdLst/>
                  <a:ahLst/>
                  <a:cxnLst>
                    <a:cxn ang="0">
                      <a:pos x="7" y="11"/>
                    </a:cxn>
                    <a:cxn ang="0">
                      <a:pos x="17" y="3"/>
                    </a:cxn>
                    <a:cxn ang="0">
                      <a:pos x="37" y="33"/>
                    </a:cxn>
                    <a:cxn ang="0">
                      <a:pos x="19" y="85"/>
                    </a:cxn>
                    <a:cxn ang="0">
                      <a:pos x="1" y="69"/>
                    </a:cxn>
                    <a:cxn ang="0">
                      <a:pos x="7" y="11"/>
                    </a:cxn>
                  </a:cxnLst>
                  <a:rect l="0" t="0" r="r" b="b"/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73" name="Freeform 49"/>
                <p:cNvSpPr>
                  <a:spLocks/>
                </p:cNvSpPr>
                <p:nvPr userDrawn="1"/>
              </p:nvSpPr>
              <p:spPr bwMode="ltGray">
                <a:xfrm>
                  <a:off x="2394" y="431"/>
                  <a:ext cx="42" cy="59"/>
                </a:xfrm>
                <a:custGeom>
                  <a:avLst/>
                  <a:gdLst/>
                  <a:ahLst/>
                  <a:cxnLst>
                    <a:cxn ang="0">
                      <a:pos x="13" y="28"/>
                    </a:cxn>
                    <a:cxn ang="0">
                      <a:pos x="29" y="2"/>
                    </a:cxn>
                    <a:cxn ang="0">
                      <a:pos x="43" y="4"/>
                    </a:cxn>
                    <a:cxn ang="0">
                      <a:pos x="39" y="26"/>
                    </a:cxn>
                    <a:cxn ang="0">
                      <a:pos x="13" y="74"/>
                    </a:cxn>
                    <a:cxn ang="0">
                      <a:pos x="7" y="60"/>
                    </a:cxn>
                    <a:cxn ang="0">
                      <a:pos x="3" y="36"/>
                    </a:cxn>
                    <a:cxn ang="0">
                      <a:pos x="13" y="28"/>
                    </a:cxn>
                  </a:cxnLst>
                  <a:rect l="0" t="0" r="r" b="b"/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74" name="Freeform 50"/>
                <p:cNvSpPr>
                  <a:spLocks/>
                </p:cNvSpPr>
                <p:nvPr userDrawn="1"/>
              </p:nvSpPr>
              <p:spPr bwMode="ltGray">
                <a:xfrm>
                  <a:off x="2513" y="402"/>
                  <a:ext cx="21" cy="24"/>
                </a:xfrm>
                <a:custGeom>
                  <a:avLst/>
                  <a:gdLst/>
                  <a:ahLst/>
                  <a:cxnLst>
                    <a:cxn ang="0">
                      <a:pos x="7" y="16"/>
                    </a:cxn>
                    <a:cxn ang="0">
                      <a:pos x="5" y="30"/>
                    </a:cxn>
                    <a:cxn ang="0">
                      <a:pos x="7" y="16"/>
                    </a:cxn>
                  </a:cxnLst>
                  <a:rect l="0" t="0" r="r" b="b"/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75" name="Freeform 51"/>
                <p:cNvSpPr>
                  <a:spLocks/>
                </p:cNvSpPr>
                <p:nvPr userDrawn="1"/>
              </p:nvSpPr>
              <p:spPr bwMode="ltGray">
                <a:xfrm>
                  <a:off x="333" y="169"/>
                  <a:ext cx="1015" cy="866"/>
                </a:xfrm>
                <a:custGeom>
                  <a:avLst/>
                  <a:gdLst/>
                  <a:ahLst/>
                  <a:cxnLst>
                    <a:cxn ang="0">
                      <a:pos x="481" y="464"/>
                    </a:cxn>
                    <a:cxn ang="0">
                      <a:pos x="486" y="451"/>
                    </a:cxn>
                    <a:cxn ang="0">
                      <a:pos x="500" y="413"/>
                    </a:cxn>
                    <a:cxn ang="0">
                      <a:pos x="309" y="287"/>
                    </a:cxn>
                    <a:cxn ang="0">
                      <a:pos x="282" y="346"/>
                    </a:cxn>
                    <a:cxn ang="0">
                      <a:pos x="303" y="556"/>
                    </a:cxn>
                    <a:cxn ang="0">
                      <a:pos x="282" y="494"/>
                    </a:cxn>
                    <a:cxn ang="0">
                      <a:pos x="242" y="439"/>
                    </a:cxn>
                    <a:cxn ang="0">
                      <a:pos x="245" y="413"/>
                    </a:cxn>
                    <a:cxn ang="0">
                      <a:pos x="247" y="394"/>
                    </a:cxn>
                    <a:cxn ang="0">
                      <a:pos x="220" y="375"/>
                    </a:cxn>
                    <a:cxn ang="0">
                      <a:pos x="194" y="346"/>
                    </a:cxn>
                    <a:cxn ang="0">
                      <a:pos x="148" y="354"/>
                    </a:cxn>
                    <a:cxn ang="0">
                      <a:pos x="126" y="365"/>
                    </a:cxn>
                    <a:cxn ang="0">
                      <a:pos x="78" y="365"/>
                    </a:cxn>
                    <a:cxn ang="0">
                      <a:pos x="22" y="312"/>
                    </a:cxn>
                    <a:cxn ang="0">
                      <a:pos x="11" y="295"/>
                    </a:cxn>
                    <a:cxn ang="0">
                      <a:pos x="0" y="264"/>
                    </a:cxn>
                    <a:cxn ang="0">
                      <a:pos x="24" y="213"/>
                    </a:cxn>
                    <a:cxn ang="0">
                      <a:pos x="32" y="181"/>
                    </a:cxn>
                    <a:cxn ang="0">
                      <a:pos x="51" y="143"/>
                    </a:cxn>
                    <a:cxn ang="0">
                      <a:pos x="81" y="116"/>
                    </a:cxn>
                    <a:cxn ang="0">
                      <a:pos x="167" y="67"/>
                    </a:cxn>
                    <a:cxn ang="0">
                      <a:pos x="220" y="30"/>
                    </a:cxn>
                    <a:cxn ang="0">
                      <a:pos x="258" y="6"/>
                    </a:cxn>
                    <a:cxn ang="0">
                      <a:pos x="363" y="2"/>
                    </a:cxn>
                    <a:cxn ang="0">
                      <a:pos x="398" y="0"/>
                    </a:cxn>
                    <a:cxn ang="0">
                      <a:pos x="384" y="34"/>
                    </a:cxn>
                    <a:cxn ang="0">
                      <a:pos x="443" y="84"/>
                    </a:cxn>
                    <a:cxn ang="0">
                      <a:pos x="497" y="74"/>
                    </a:cxn>
                    <a:cxn ang="0">
                      <a:pos x="529" y="82"/>
                    </a:cxn>
                    <a:cxn ang="0">
                      <a:pos x="559" y="97"/>
                    </a:cxn>
                    <a:cxn ang="0">
                      <a:pos x="572" y="188"/>
                    </a:cxn>
                    <a:cxn ang="0">
                      <a:pos x="572" y="240"/>
                    </a:cxn>
                    <a:cxn ang="0">
                      <a:pos x="599" y="283"/>
                    </a:cxn>
                    <a:cxn ang="0">
                      <a:pos x="645" y="300"/>
                    </a:cxn>
                    <a:cxn ang="0">
                      <a:pos x="680" y="295"/>
                    </a:cxn>
                    <a:cxn ang="0">
                      <a:pos x="664" y="340"/>
                    </a:cxn>
                    <a:cxn ang="0">
                      <a:pos x="599" y="407"/>
                    </a:cxn>
                    <a:cxn ang="0">
                      <a:pos x="548" y="485"/>
                    </a:cxn>
                    <a:cxn ang="0">
                      <a:pos x="556" y="508"/>
                    </a:cxn>
                    <a:cxn ang="0">
                      <a:pos x="435" y="556"/>
                    </a:cxn>
                  </a:cxnLst>
                  <a:rect l="0" t="0" r="r" b="b"/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76" name="Freeform 52"/>
                <p:cNvSpPr>
                  <a:spLocks/>
                </p:cNvSpPr>
                <p:nvPr userDrawn="1"/>
              </p:nvSpPr>
              <p:spPr bwMode="ltGray">
                <a:xfrm>
                  <a:off x="727" y="495"/>
                  <a:ext cx="382" cy="540"/>
                </a:xfrm>
                <a:custGeom>
                  <a:avLst/>
                  <a:gdLst/>
                  <a:ahLst/>
                  <a:cxnLst>
                    <a:cxn ang="0">
                      <a:pos x="243" y="347"/>
                    </a:cxn>
                    <a:cxn ang="0">
                      <a:pos x="233" y="301"/>
                    </a:cxn>
                    <a:cxn ang="0">
                      <a:pos x="217" y="288"/>
                    </a:cxn>
                    <a:cxn ang="0">
                      <a:pos x="215" y="269"/>
                    </a:cxn>
                    <a:cxn ang="0">
                      <a:pos x="209" y="254"/>
                    </a:cxn>
                    <a:cxn ang="0">
                      <a:pos x="209" y="229"/>
                    </a:cxn>
                    <a:cxn ang="0">
                      <a:pos x="207" y="214"/>
                    </a:cxn>
                    <a:cxn ang="0">
                      <a:pos x="228" y="202"/>
                    </a:cxn>
                    <a:cxn ang="0">
                      <a:pos x="257" y="197"/>
                    </a:cxn>
                    <a:cxn ang="0">
                      <a:pos x="257" y="136"/>
                    </a:cxn>
                    <a:cxn ang="0">
                      <a:pos x="54" y="96"/>
                    </a:cxn>
                    <a:cxn ang="0">
                      <a:pos x="32" y="98"/>
                    </a:cxn>
                    <a:cxn ang="0">
                      <a:pos x="16" y="102"/>
                    </a:cxn>
                    <a:cxn ang="0">
                      <a:pos x="0" y="149"/>
                    </a:cxn>
                    <a:cxn ang="0">
                      <a:pos x="93" y="346"/>
                    </a:cxn>
                    <a:cxn ang="0">
                      <a:pos x="243" y="347"/>
                    </a:cxn>
                  </a:cxnLst>
                  <a:rect l="0" t="0" r="r" b="b"/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77" name="Freeform 53"/>
                <p:cNvSpPr>
                  <a:spLocks/>
                </p:cNvSpPr>
                <p:nvPr userDrawn="1"/>
              </p:nvSpPr>
              <p:spPr bwMode="ltGray">
                <a:xfrm>
                  <a:off x="1400" y="896"/>
                  <a:ext cx="16" cy="29"/>
                </a:xfrm>
                <a:custGeom>
                  <a:avLst/>
                  <a:gdLst/>
                  <a:ahLst/>
                  <a:cxnLst>
                    <a:cxn ang="0">
                      <a:pos x="7" y="25"/>
                    </a:cxn>
                    <a:cxn ang="0">
                      <a:pos x="19" y="21"/>
                    </a:cxn>
                    <a:cxn ang="0">
                      <a:pos x="7" y="25"/>
                    </a:cxn>
                  </a:cxnLst>
                  <a:rect l="0" t="0" r="r" b="b"/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78" name="Freeform 54"/>
                <p:cNvSpPr>
                  <a:spLocks/>
                </p:cNvSpPr>
                <p:nvPr userDrawn="1"/>
              </p:nvSpPr>
              <p:spPr bwMode="ltGray">
                <a:xfrm>
                  <a:off x="1379" y="617"/>
                  <a:ext cx="21" cy="17"/>
                </a:xfrm>
                <a:custGeom>
                  <a:avLst/>
                  <a:gdLst/>
                  <a:ahLst/>
                  <a:cxnLst>
                    <a:cxn ang="0">
                      <a:pos x="12" y="12"/>
                    </a:cxn>
                    <a:cxn ang="0">
                      <a:pos x="16" y="0"/>
                    </a:cxn>
                    <a:cxn ang="0">
                      <a:pos x="20" y="12"/>
                    </a:cxn>
                    <a:cxn ang="0">
                      <a:pos x="8" y="20"/>
                    </a:cxn>
                    <a:cxn ang="0">
                      <a:pos x="12" y="12"/>
                    </a:cxn>
                  </a:cxnLst>
                  <a:rect l="0" t="0" r="r" b="b"/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79" name="Freeform 55"/>
                <p:cNvSpPr>
                  <a:spLocks/>
                </p:cNvSpPr>
                <p:nvPr userDrawn="1"/>
              </p:nvSpPr>
              <p:spPr bwMode="ltGray">
                <a:xfrm>
                  <a:off x="453" y="275"/>
                  <a:ext cx="58" cy="24"/>
                </a:xfrm>
                <a:custGeom>
                  <a:avLst/>
                  <a:gdLst/>
                  <a:ahLst/>
                  <a:cxnLst>
                    <a:cxn ang="0">
                      <a:pos x="24" y="18"/>
                    </a:cxn>
                    <a:cxn ang="0">
                      <a:pos x="32" y="6"/>
                    </a:cxn>
                    <a:cxn ang="0">
                      <a:pos x="36" y="30"/>
                    </a:cxn>
                    <a:cxn ang="0">
                      <a:pos x="24" y="18"/>
                    </a:cxn>
                  </a:cxnLst>
                  <a:rect l="0" t="0" r="r" b="b"/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80" name="Freeform 56"/>
                <p:cNvSpPr>
                  <a:spLocks/>
                </p:cNvSpPr>
                <p:nvPr userDrawn="1"/>
              </p:nvSpPr>
              <p:spPr bwMode="ltGray">
                <a:xfrm>
                  <a:off x="1161" y="50"/>
                  <a:ext cx="691" cy="569"/>
                </a:xfrm>
                <a:custGeom>
                  <a:avLst/>
                  <a:gdLst/>
                  <a:ahLst/>
                  <a:cxnLst>
                    <a:cxn ang="0">
                      <a:pos x="473" y="464"/>
                    </a:cxn>
                    <a:cxn ang="0">
                      <a:pos x="393" y="452"/>
                    </a:cxn>
                    <a:cxn ang="0">
                      <a:pos x="325" y="412"/>
                    </a:cxn>
                    <a:cxn ang="0">
                      <a:pos x="265" y="400"/>
                    </a:cxn>
                    <a:cxn ang="0">
                      <a:pos x="237" y="416"/>
                    </a:cxn>
                    <a:cxn ang="0">
                      <a:pos x="261" y="428"/>
                    </a:cxn>
                    <a:cxn ang="0">
                      <a:pos x="293" y="468"/>
                    </a:cxn>
                    <a:cxn ang="0">
                      <a:pos x="321" y="476"/>
                    </a:cxn>
                    <a:cxn ang="0">
                      <a:pos x="333" y="536"/>
                    </a:cxn>
                    <a:cxn ang="0">
                      <a:pos x="313" y="552"/>
                    </a:cxn>
                    <a:cxn ang="0">
                      <a:pos x="261" y="616"/>
                    </a:cxn>
                    <a:cxn ang="0">
                      <a:pos x="225" y="628"/>
                    </a:cxn>
                    <a:cxn ang="0">
                      <a:pos x="97" y="696"/>
                    </a:cxn>
                    <a:cxn ang="0">
                      <a:pos x="77" y="616"/>
                    </a:cxn>
                    <a:cxn ang="0">
                      <a:pos x="45" y="524"/>
                    </a:cxn>
                    <a:cxn ang="0">
                      <a:pos x="33" y="448"/>
                    </a:cxn>
                    <a:cxn ang="0">
                      <a:pos x="53" y="344"/>
                    </a:cxn>
                    <a:cxn ang="0">
                      <a:pos x="17" y="392"/>
                    </a:cxn>
                    <a:cxn ang="0">
                      <a:pos x="81" y="280"/>
                    </a:cxn>
                    <a:cxn ang="0">
                      <a:pos x="113" y="204"/>
                    </a:cxn>
                    <a:cxn ang="0">
                      <a:pos x="37" y="204"/>
                    </a:cxn>
                    <a:cxn ang="0">
                      <a:pos x="1" y="196"/>
                    </a:cxn>
                    <a:cxn ang="0">
                      <a:pos x="25" y="140"/>
                    </a:cxn>
                    <a:cxn ang="0">
                      <a:pos x="97" y="112"/>
                    </a:cxn>
                    <a:cxn ang="0">
                      <a:pos x="221" y="124"/>
                    </a:cxn>
                    <a:cxn ang="0">
                      <a:pos x="229" y="64"/>
                    </a:cxn>
                    <a:cxn ang="0">
                      <a:pos x="261" y="0"/>
                    </a:cxn>
                    <a:cxn ang="0">
                      <a:pos x="357" y="44"/>
                    </a:cxn>
                    <a:cxn ang="0">
                      <a:pos x="329" y="88"/>
                    </a:cxn>
                    <a:cxn ang="0">
                      <a:pos x="301" y="176"/>
                    </a:cxn>
                    <a:cxn ang="0">
                      <a:pos x="361" y="192"/>
                    </a:cxn>
                    <a:cxn ang="0">
                      <a:pos x="373" y="136"/>
                    </a:cxn>
                    <a:cxn ang="0">
                      <a:pos x="417" y="92"/>
                    </a:cxn>
                    <a:cxn ang="0">
                      <a:pos x="497" y="88"/>
                    </a:cxn>
                    <a:cxn ang="0">
                      <a:pos x="529" y="52"/>
                    </a:cxn>
                    <a:cxn ang="0">
                      <a:pos x="541" y="460"/>
                    </a:cxn>
                  </a:cxnLst>
                  <a:rect l="0" t="0" r="r" b="b"/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81" name="Freeform 57"/>
                <p:cNvSpPr>
                  <a:spLocks/>
                </p:cNvSpPr>
                <p:nvPr userDrawn="1"/>
              </p:nvSpPr>
              <p:spPr bwMode="ltGray">
                <a:xfrm>
                  <a:off x="689" y="6"/>
                  <a:ext cx="1386" cy="232"/>
                </a:xfrm>
                <a:custGeom>
                  <a:avLst/>
                  <a:gdLst/>
                  <a:ahLst/>
                  <a:cxnLst>
                    <a:cxn ang="0">
                      <a:pos x="825" y="0"/>
                    </a:cxn>
                    <a:cxn ang="0">
                      <a:pos x="143" y="29"/>
                    </a:cxn>
                    <a:cxn ang="0">
                      <a:pos x="91" y="42"/>
                    </a:cxn>
                    <a:cxn ang="0">
                      <a:pos x="62" y="42"/>
                    </a:cxn>
                    <a:cxn ang="0">
                      <a:pos x="22" y="77"/>
                    </a:cxn>
                    <a:cxn ang="0">
                      <a:pos x="0" y="105"/>
                    </a:cxn>
                    <a:cxn ang="0">
                      <a:pos x="59" y="115"/>
                    </a:cxn>
                    <a:cxn ang="0">
                      <a:pos x="97" y="96"/>
                    </a:cxn>
                    <a:cxn ang="0">
                      <a:pos x="108" y="84"/>
                    </a:cxn>
                    <a:cxn ang="0">
                      <a:pos x="167" y="52"/>
                    </a:cxn>
                    <a:cxn ang="0">
                      <a:pos x="215" y="46"/>
                    </a:cxn>
                    <a:cxn ang="0">
                      <a:pos x="237" y="94"/>
                    </a:cxn>
                    <a:cxn ang="0">
                      <a:pos x="188" y="109"/>
                    </a:cxn>
                    <a:cxn ang="0">
                      <a:pos x="231" y="113"/>
                    </a:cxn>
                    <a:cxn ang="0">
                      <a:pos x="250" y="90"/>
                    </a:cxn>
                    <a:cxn ang="0">
                      <a:pos x="266" y="92"/>
                    </a:cxn>
                    <a:cxn ang="0">
                      <a:pos x="253" y="54"/>
                    </a:cxn>
                    <a:cxn ang="0">
                      <a:pos x="266" y="44"/>
                    </a:cxn>
                    <a:cxn ang="0">
                      <a:pos x="277" y="88"/>
                    </a:cxn>
                    <a:cxn ang="0">
                      <a:pos x="266" y="113"/>
                    </a:cxn>
                    <a:cxn ang="0">
                      <a:pos x="296" y="130"/>
                    </a:cxn>
                    <a:cxn ang="0">
                      <a:pos x="299" y="92"/>
                    </a:cxn>
                    <a:cxn ang="0">
                      <a:pos x="331" y="103"/>
                    </a:cxn>
                    <a:cxn ang="0">
                      <a:pos x="382" y="73"/>
                    </a:cxn>
                    <a:cxn ang="0">
                      <a:pos x="409" y="50"/>
                    </a:cxn>
                    <a:cxn ang="0">
                      <a:pos x="439" y="56"/>
                    </a:cxn>
                    <a:cxn ang="0">
                      <a:pos x="455" y="50"/>
                    </a:cxn>
                    <a:cxn ang="0">
                      <a:pos x="431" y="44"/>
                    </a:cxn>
                    <a:cxn ang="0">
                      <a:pos x="474" y="35"/>
                    </a:cxn>
                    <a:cxn ang="0">
                      <a:pos x="544" y="54"/>
                    </a:cxn>
                    <a:cxn ang="0">
                      <a:pos x="581" y="42"/>
                    </a:cxn>
                    <a:cxn ang="0">
                      <a:pos x="584" y="63"/>
                    </a:cxn>
                    <a:cxn ang="0">
                      <a:pos x="568" y="101"/>
                    </a:cxn>
                    <a:cxn ang="0">
                      <a:pos x="611" y="88"/>
                    </a:cxn>
                    <a:cxn ang="0">
                      <a:pos x="624" y="80"/>
                    </a:cxn>
                    <a:cxn ang="0">
                      <a:pos x="648" y="61"/>
                    </a:cxn>
                    <a:cxn ang="0">
                      <a:pos x="794" y="84"/>
                    </a:cxn>
                  </a:cxnLst>
                  <a:rect l="0" t="0" r="r" b="b"/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82" name="Freeform 58"/>
                <p:cNvSpPr>
                  <a:spLocks/>
                </p:cNvSpPr>
                <p:nvPr userDrawn="1"/>
              </p:nvSpPr>
              <p:spPr bwMode="ltGray">
                <a:xfrm>
                  <a:off x="971" y="91"/>
                  <a:ext cx="30" cy="25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31" y="0"/>
                    </a:cxn>
                    <a:cxn ang="0">
                      <a:pos x="19" y="2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83" name="Freeform 59"/>
                <p:cNvSpPr>
                  <a:spLocks/>
                </p:cNvSpPr>
                <p:nvPr userDrawn="1"/>
              </p:nvSpPr>
              <p:spPr bwMode="ltGray">
                <a:xfrm>
                  <a:off x="935" y="125"/>
                  <a:ext cx="45" cy="27"/>
                </a:xfrm>
                <a:custGeom>
                  <a:avLst/>
                  <a:gdLst/>
                  <a:ahLst/>
                  <a:cxnLst>
                    <a:cxn ang="0">
                      <a:pos x="6" y="32"/>
                    </a:cxn>
                    <a:cxn ang="0">
                      <a:pos x="22" y="0"/>
                    </a:cxn>
                    <a:cxn ang="0">
                      <a:pos x="38" y="4"/>
                    </a:cxn>
                    <a:cxn ang="0">
                      <a:pos x="6" y="32"/>
                    </a:cxn>
                  </a:cxnLst>
                  <a:rect l="0" t="0" r="r" b="b"/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84" name="Freeform 60"/>
                <p:cNvSpPr>
                  <a:spLocks/>
                </p:cNvSpPr>
                <p:nvPr userDrawn="1"/>
              </p:nvSpPr>
              <p:spPr bwMode="ltGray">
                <a:xfrm>
                  <a:off x="1081" y="226"/>
                  <a:ext cx="75" cy="14"/>
                </a:xfrm>
                <a:custGeom>
                  <a:avLst/>
                  <a:gdLst/>
                  <a:ahLst/>
                  <a:cxnLst>
                    <a:cxn ang="0">
                      <a:pos x="37" y="18"/>
                    </a:cxn>
                    <a:cxn ang="0">
                      <a:pos x="25" y="2"/>
                    </a:cxn>
                    <a:cxn ang="0">
                      <a:pos x="37" y="18"/>
                    </a:cxn>
                  </a:cxnLst>
                  <a:rect l="0" t="0" r="r" b="b"/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85" name="Freeform 61"/>
                <p:cNvSpPr>
                  <a:spLocks/>
                </p:cNvSpPr>
                <p:nvPr userDrawn="1"/>
              </p:nvSpPr>
              <p:spPr bwMode="ltGray">
                <a:xfrm>
                  <a:off x="1210" y="223"/>
                  <a:ext cx="42" cy="37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12" y="9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86" name="Freeform 62"/>
                <p:cNvSpPr>
                  <a:spLocks/>
                </p:cNvSpPr>
                <p:nvPr userDrawn="1"/>
              </p:nvSpPr>
              <p:spPr bwMode="ltGray">
                <a:xfrm>
                  <a:off x="865" y="123"/>
                  <a:ext cx="33" cy="24"/>
                </a:xfrm>
                <a:custGeom>
                  <a:avLst/>
                  <a:gdLst/>
                  <a:ahLst/>
                  <a:cxnLst>
                    <a:cxn ang="0">
                      <a:pos x="7" y="22"/>
                    </a:cxn>
                    <a:cxn ang="0">
                      <a:pos x="31" y="10"/>
                    </a:cxn>
                    <a:cxn ang="0">
                      <a:pos x="7" y="22"/>
                    </a:cxn>
                  </a:cxnLst>
                  <a:rect l="0" t="0" r="r" b="b"/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287" name="Group 63"/>
              <p:cNvGrpSpPr>
                <a:grpSpLocks/>
              </p:cNvGrpSpPr>
              <p:nvPr userDrawn="1"/>
            </p:nvGrpSpPr>
            <p:grpSpPr bwMode="auto">
              <a:xfrm>
                <a:off x="7" y="6"/>
                <a:ext cx="5739" cy="1022"/>
                <a:chOff x="1056" y="111"/>
                <a:chExt cx="2448" cy="418"/>
              </a:xfrm>
            </p:grpSpPr>
            <p:sp>
              <p:nvSpPr>
                <p:cNvPr id="52288" name="Line 64"/>
                <p:cNvSpPr>
                  <a:spLocks noChangeShapeType="1"/>
                </p:cNvSpPr>
                <p:nvPr/>
              </p:nvSpPr>
              <p:spPr bwMode="white">
                <a:xfrm>
                  <a:off x="1056" y="332"/>
                  <a:ext cx="2448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89" name="Line 65"/>
                <p:cNvSpPr>
                  <a:spLocks noChangeShapeType="1"/>
                </p:cNvSpPr>
                <p:nvPr/>
              </p:nvSpPr>
              <p:spPr bwMode="white">
                <a:xfrm>
                  <a:off x="125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90" name="Line 66"/>
                <p:cNvSpPr>
                  <a:spLocks noChangeShapeType="1"/>
                </p:cNvSpPr>
                <p:nvPr/>
              </p:nvSpPr>
              <p:spPr bwMode="white">
                <a:xfrm>
                  <a:off x="148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91" name="Line 67"/>
                <p:cNvSpPr>
                  <a:spLocks noChangeShapeType="1"/>
                </p:cNvSpPr>
                <p:nvPr/>
              </p:nvSpPr>
              <p:spPr bwMode="white">
                <a:xfrm>
                  <a:off x="171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92" name="Line 68"/>
                <p:cNvSpPr>
                  <a:spLocks noChangeShapeType="1"/>
                </p:cNvSpPr>
                <p:nvPr/>
              </p:nvSpPr>
              <p:spPr bwMode="white">
                <a:xfrm>
                  <a:off x="193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93" name="Line 69"/>
                <p:cNvSpPr>
                  <a:spLocks noChangeShapeType="1"/>
                </p:cNvSpPr>
                <p:nvPr/>
              </p:nvSpPr>
              <p:spPr bwMode="white">
                <a:xfrm>
                  <a:off x="216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94" name="Line 70"/>
                <p:cNvSpPr>
                  <a:spLocks noChangeShapeType="1"/>
                </p:cNvSpPr>
                <p:nvPr/>
              </p:nvSpPr>
              <p:spPr bwMode="white">
                <a:xfrm>
                  <a:off x="239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95" name="Line 71"/>
                <p:cNvSpPr>
                  <a:spLocks noChangeShapeType="1"/>
                </p:cNvSpPr>
                <p:nvPr/>
              </p:nvSpPr>
              <p:spPr bwMode="white">
                <a:xfrm>
                  <a:off x="262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96" name="Line 72"/>
                <p:cNvSpPr>
                  <a:spLocks noChangeShapeType="1"/>
                </p:cNvSpPr>
                <p:nvPr/>
              </p:nvSpPr>
              <p:spPr bwMode="white">
                <a:xfrm>
                  <a:off x="285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97" name="Line 73"/>
                <p:cNvSpPr>
                  <a:spLocks noChangeShapeType="1"/>
                </p:cNvSpPr>
                <p:nvPr/>
              </p:nvSpPr>
              <p:spPr bwMode="white">
                <a:xfrm>
                  <a:off x="307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98" name="Line 74"/>
                <p:cNvSpPr>
                  <a:spLocks noChangeShapeType="1"/>
                </p:cNvSpPr>
                <p:nvPr/>
              </p:nvSpPr>
              <p:spPr bwMode="white">
                <a:xfrm>
                  <a:off x="330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299" name="Group 75"/>
              <p:cNvGrpSpPr>
                <a:grpSpLocks/>
              </p:cNvGrpSpPr>
              <p:nvPr userDrawn="1"/>
            </p:nvGrpSpPr>
            <p:grpSpPr bwMode="auto">
              <a:xfrm>
                <a:off x="363" y="1"/>
                <a:ext cx="4919" cy="1034"/>
                <a:chOff x="1208" y="109"/>
                <a:chExt cx="2098" cy="423"/>
              </a:xfrm>
            </p:grpSpPr>
            <p:sp>
              <p:nvSpPr>
                <p:cNvPr id="52300" name="Line 76"/>
                <p:cNvSpPr>
                  <a:spLocks noChangeShapeType="1"/>
                </p:cNvSpPr>
                <p:nvPr/>
              </p:nvSpPr>
              <p:spPr bwMode="ltGray">
                <a:xfrm>
                  <a:off x="2850" y="110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01" name="Line 77"/>
                <p:cNvSpPr>
                  <a:spLocks noChangeShapeType="1"/>
                </p:cNvSpPr>
                <p:nvPr/>
              </p:nvSpPr>
              <p:spPr bwMode="ltGray">
                <a:xfrm>
                  <a:off x="2972" y="332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02" name="Line 78"/>
                <p:cNvSpPr>
                  <a:spLocks noChangeShapeType="1"/>
                </p:cNvSpPr>
                <p:nvPr/>
              </p:nvSpPr>
              <p:spPr bwMode="ltGray">
                <a:xfrm>
                  <a:off x="3078" y="350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03" name="Line 79"/>
                <p:cNvSpPr>
                  <a:spLocks noChangeShapeType="1"/>
                </p:cNvSpPr>
                <p:nvPr/>
              </p:nvSpPr>
              <p:spPr bwMode="ltGray">
                <a:xfrm>
                  <a:off x="3306" y="450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04" name="Line 80"/>
                <p:cNvSpPr>
                  <a:spLocks noChangeShapeType="1"/>
                </p:cNvSpPr>
                <p:nvPr/>
              </p:nvSpPr>
              <p:spPr bwMode="ltGray">
                <a:xfrm>
                  <a:off x="2166" y="114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05" name="Line 81"/>
                <p:cNvSpPr>
                  <a:spLocks noChangeShapeType="1"/>
                </p:cNvSpPr>
                <p:nvPr/>
              </p:nvSpPr>
              <p:spPr bwMode="ltGray">
                <a:xfrm>
                  <a:off x="1938" y="111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06" name="Line 82"/>
                <p:cNvSpPr>
                  <a:spLocks noChangeShapeType="1"/>
                </p:cNvSpPr>
                <p:nvPr/>
              </p:nvSpPr>
              <p:spPr bwMode="ltGray">
                <a:xfrm flipH="1">
                  <a:off x="1912" y="332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07" name="Line 83"/>
                <p:cNvSpPr>
                  <a:spLocks noChangeShapeType="1"/>
                </p:cNvSpPr>
                <p:nvPr/>
              </p:nvSpPr>
              <p:spPr bwMode="ltGray">
                <a:xfrm>
                  <a:off x="1778" y="332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08" name="Line 84"/>
                <p:cNvSpPr>
                  <a:spLocks noChangeShapeType="1"/>
                </p:cNvSpPr>
                <p:nvPr/>
              </p:nvSpPr>
              <p:spPr bwMode="ltGray">
                <a:xfrm flipH="1">
                  <a:off x="1578" y="332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09" name="Line 85"/>
                <p:cNvSpPr>
                  <a:spLocks noChangeShapeType="1"/>
                </p:cNvSpPr>
                <p:nvPr/>
              </p:nvSpPr>
              <p:spPr bwMode="ltGray">
                <a:xfrm>
                  <a:off x="1208" y="332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10" name="Line 86"/>
                <p:cNvSpPr>
                  <a:spLocks noChangeShapeType="1"/>
                </p:cNvSpPr>
                <p:nvPr/>
              </p:nvSpPr>
              <p:spPr bwMode="ltGray">
                <a:xfrm>
                  <a:off x="1480" y="234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11" name="Line 87"/>
                <p:cNvSpPr>
                  <a:spLocks noChangeShapeType="1"/>
                </p:cNvSpPr>
                <p:nvPr/>
              </p:nvSpPr>
              <p:spPr bwMode="ltGray">
                <a:xfrm>
                  <a:off x="1254" y="252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12" name="Line 88"/>
                <p:cNvSpPr>
                  <a:spLocks noChangeShapeType="1"/>
                </p:cNvSpPr>
                <p:nvPr/>
              </p:nvSpPr>
              <p:spPr bwMode="ltGray">
                <a:xfrm flipH="1" flipV="1">
                  <a:off x="1482" y="109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13" name="Line 89"/>
                <p:cNvSpPr>
                  <a:spLocks noChangeShapeType="1"/>
                </p:cNvSpPr>
                <p:nvPr/>
              </p:nvSpPr>
              <p:spPr bwMode="ltGray">
                <a:xfrm>
                  <a:off x="1710" y="1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14" name="Line 90"/>
                <p:cNvSpPr>
                  <a:spLocks noChangeShapeType="1"/>
                </p:cNvSpPr>
                <p:nvPr/>
              </p:nvSpPr>
              <p:spPr bwMode="ltGray">
                <a:xfrm flipV="1">
                  <a:off x="1710" y="111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52315" name="Picture 91" descr="earth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gray">
            <a:xfrm>
              <a:off x="336" y="1566"/>
              <a:ext cx="690" cy="642"/>
            </a:xfrm>
            <a:prstGeom prst="rect">
              <a:avLst/>
            </a:prstGeom>
            <a:noFill/>
          </p:spPr>
        </p:pic>
      </p:grpSp>
      <p:sp>
        <p:nvSpPr>
          <p:cNvPr id="52316" name="Rectangle 92"/>
          <p:cNvSpPr>
            <a:spLocks noGrp="1" noChangeArrowheads="1"/>
          </p:cNvSpPr>
          <p:nvPr>
            <p:ph type="ctrTitle"/>
          </p:nvPr>
        </p:nvSpPr>
        <p:spPr>
          <a:xfrm>
            <a:off x="1828800" y="1828800"/>
            <a:ext cx="6934200" cy="2362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2317" name="Rectangle 9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72000"/>
            <a:ext cx="69342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2318" name="Rectangle 94"/>
          <p:cNvSpPr>
            <a:spLocks noGrp="1" noChangeArrowheads="1"/>
          </p:cNvSpPr>
          <p:nvPr>
            <p:ph type="dt" sz="half" idx="2"/>
          </p:nvPr>
        </p:nvSpPr>
        <p:spPr>
          <a:xfrm>
            <a:off x="533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2319" name="Rectangle 95"/>
          <p:cNvSpPr>
            <a:spLocks noGrp="1" noChangeArrowheads="1"/>
          </p:cNvSpPr>
          <p:nvPr>
            <p:ph type="ftr" sz="quarter" idx="3"/>
          </p:nvPr>
        </p:nvSpPr>
        <p:spPr>
          <a:xfrm>
            <a:off x="3200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2320" name="Rectangle 9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CF529B0-61B6-4428-AE35-0734E8BA34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67E414-F8E5-432A-BAFA-4A11BDB310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5563" y="930275"/>
            <a:ext cx="2052637" cy="53324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3" y="930275"/>
            <a:ext cx="6007100" cy="5332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0BDB32-9D6A-4FF4-A458-DD1233FDA9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46063" y="930275"/>
            <a:ext cx="8212137" cy="5332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928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928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928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A3FFB25-060D-4923-B75C-B9559FAF48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928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928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928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D05865-9A33-4BC2-BD5A-43A622449E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A7144-543F-4D39-A88A-0AC8717000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F7576A-F855-4B48-9BF2-7564A5DC29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7F5C4-DBAC-4CD7-811D-FB20FF83AF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FCC73-FDCE-40E6-895E-E3F3773E7E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4189C-FA62-4C58-9915-5CB338DD8A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6E072-8D45-44A3-A0C0-F40DEF250C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E1790-6641-45D3-B9DC-24F1364E1D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89B71F-483A-408F-8BB7-045A4E4EDE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6063" y="9302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4788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92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92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92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j-lt"/>
              </a:defRPr>
            </a:lvl1pPr>
          </a:lstStyle>
          <a:p>
            <a:fld id="{4677628C-84BB-4E12-B1C0-02F021D3D40B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51207" name="Group 7"/>
          <p:cNvGrpSpPr>
            <a:grpSpLocks/>
          </p:cNvGrpSpPr>
          <p:nvPr/>
        </p:nvGrpSpPr>
        <p:grpSpPr bwMode="auto">
          <a:xfrm>
            <a:off x="261938" y="87313"/>
            <a:ext cx="8488362" cy="831850"/>
            <a:chOff x="165" y="55"/>
            <a:chExt cx="5347" cy="524"/>
          </a:xfrm>
        </p:grpSpPr>
        <p:grpSp>
          <p:nvGrpSpPr>
            <p:cNvPr id="51208" name="Group 8"/>
            <p:cNvGrpSpPr>
              <a:grpSpLocks/>
            </p:cNvGrpSpPr>
            <p:nvPr userDrawn="1"/>
          </p:nvGrpSpPr>
          <p:grpSpPr bwMode="auto">
            <a:xfrm>
              <a:off x="664" y="104"/>
              <a:ext cx="4848" cy="432"/>
              <a:chOff x="664" y="104"/>
              <a:chExt cx="4848" cy="432"/>
            </a:xfrm>
          </p:grpSpPr>
          <p:sp>
            <p:nvSpPr>
              <p:cNvPr id="51209" name="Freeform 9"/>
              <p:cNvSpPr>
                <a:spLocks/>
              </p:cNvSpPr>
              <p:nvPr/>
            </p:nvSpPr>
            <p:spPr bwMode="ltGray">
              <a:xfrm>
                <a:off x="664" y="104"/>
                <a:ext cx="4848" cy="432"/>
              </a:xfrm>
              <a:custGeom>
                <a:avLst/>
                <a:gdLst/>
                <a:ahLst/>
                <a:cxnLst>
                  <a:cxn ang="0">
                    <a:pos x="4848" y="48"/>
                  </a:cxn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8"/>
                  </a:cxn>
                </a:cxnLst>
                <a:rect l="0" t="0" r="r" b="b"/>
                <a:pathLst>
                  <a:path w="4848" h="432">
                    <a:moveTo>
                      <a:pt x="4848" y="48"/>
                    </a:moveTo>
                    <a:lnTo>
                      <a:pt x="4848" y="432"/>
                    </a:lnTo>
                    <a:cubicBezTo>
                      <a:pt x="4848" y="432"/>
                      <a:pt x="2424" y="432"/>
                      <a:pt x="0" y="432"/>
                    </a:cubicBezTo>
                    <a:cubicBezTo>
                      <a:pt x="161" y="345"/>
                      <a:pt x="169" y="61"/>
                      <a:pt x="0" y="0"/>
                    </a:cubicBezTo>
                    <a:cubicBezTo>
                      <a:pt x="2424" y="0"/>
                      <a:pt x="4848" y="0"/>
                      <a:pt x="4848" y="0"/>
                    </a:cubicBezTo>
                    <a:lnTo>
                      <a:pt x="4848" y="48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1210" name="Group 10"/>
              <p:cNvGrpSpPr>
                <a:grpSpLocks/>
              </p:cNvGrpSpPr>
              <p:nvPr/>
            </p:nvGrpSpPr>
            <p:grpSpPr bwMode="auto">
              <a:xfrm>
                <a:off x="1195" y="104"/>
                <a:ext cx="3827" cy="429"/>
                <a:chOff x="1021" y="240"/>
                <a:chExt cx="3827" cy="429"/>
              </a:xfrm>
            </p:grpSpPr>
            <p:grpSp>
              <p:nvGrpSpPr>
                <p:cNvPr id="51211" name="Group 11"/>
                <p:cNvGrpSpPr>
                  <a:grpSpLocks/>
                </p:cNvGrpSpPr>
                <p:nvPr/>
              </p:nvGrpSpPr>
              <p:grpSpPr bwMode="auto">
                <a:xfrm>
                  <a:off x="1021" y="241"/>
                  <a:ext cx="2208" cy="427"/>
                  <a:chOff x="1021" y="241"/>
                  <a:chExt cx="2208" cy="427"/>
                </a:xfrm>
              </p:grpSpPr>
              <p:sp>
                <p:nvSpPr>
                  <p:cNvPr id="51212" name="Freeform 12"/>
                  <p:cNvSpPr>
                    <a:spLocks/>
                  </p:cNvSpPr>
                  <p:nvPr/>
                </p:nvSpPr>
                <p:spPr bwMode="ltGray">
                  <a:xfrm>
                    <a:off x="2257" y="633"/>
                    <a:ext cx="7" cy="8"/>
                  </a:xfrm>
                  <a:custGeom>
                    <a:avLst/>
                    <a:gdLst/>
                    <a:ahLst/>
                    <a:cxnLst>
                      <a:cxn ang="0">
                        <a:pos x="5" y="11"/>
                      </a:cxn>
                      <a:cxn ang="0">
                        <a:pos x="15" y="5"/>
                      </a:cxn>
                      <a:cxn ang="0">
                        <a:pos x="13" y="17"/>
                      </a:cxn>
                      <a:cxn ang="0">
                        <a:pos x="5" y="11"/>
                      </a:cxn>
                    </a:cxnLst>
                    <a:rect l="0" t="0" r="r" b="b"/>
                    <a:pathLst>
                      <a:path w="15" h="23">
                        <a:moveTo>
                          <a:pt x="5" y="11"/>
                        </a:moveTo>
                        <a:cubicBezTo>
                          <a:pt x="2" y="1"/>
                          <a:pt x="7" y="0"/>
                          <a:pt x="15" y="5"/>
                        </a:cubicBezTo>
                        <a:cubicBezTo>
                          <a:pt x="14" y="9"/>
                          <a:pt x="15" y="13"/>
                          <a:pt x="13" y="17"/>
                        </a:cubicBezTo>
                        <a:cubicBezTo>
                          <a:pt x="9" y="23"/>
                          <a:pt x="0" y="16"/>
                          <a:pt x="5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13" name="Freeform 13"/>
                  <p:cNvSpPr>
                    <a:spLocks/>
                  </p:cNvSpPr>
                  <p:nvPr/>
                </p:nvSpPr>
                <p:spPr bwMode="ltGray">
                  <a:xfrm>
                    <a:off x="2332" y="660"/>
                    <a:ext cx="9" cy="8"/>
                  </a:xfrm>
                  <a:custGeom>
                    <a:avLst/>
                    <a:gdLst/>
                    <a:ahLst/>
                    <a:cxnLst>
                      <a:cxn ang="0">
                        <a:pos x="3" y="13"/>
                      </a:cxn>
                      <a:cxn ang="0">
                        <a:pos x="11" y="3"/>
                      </a:cxn>
                      <a:cxn ang="0">
                        <a:pos x="7" y="19"/>
                      </a:cxn>
                      <a:cxn ang="0">
                        <a:pos x="3" y="13"/>
                      </a:cxn>
                    </a:cxnLst>
                    <a:rect l="0" t="0" r="r" b="b"/>
                    <a:pathLst>
                      <a:path w="20" h="23">
                        <a:moveTo>
                          <a:pt x="3" y="13"/>
                        </a:moveTo>
                        <a:cubicBezTo>
                          <a:pt x="0" y="5"/>
                          <a:pt x="2" y="0"/>
                          <a:pt x="11" y="3"/>
                        </a:cubicBezTo>
                        <a:cubicBezTo>
                          <a:pt x="16" y="10"/>
                          <a:pt x="20" y="23"/>
                          <a:pt x="7" y="19"/>
                        </a:cubicBezTo>
                        <a:cubicBezTo>
                          <a:pt x="6" y="17"/>
                          <a:pt x="3" y="13"/>
                          <a:pt x="3" y="1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14" name="Freeform 14"/>
                  <p:cNvSpPr>
                    <a:spLocks/>
                  </p:cNvSpPr>
                  <p:nvPr/>
                </p:nvSpPr>
                <p:spPr bwMode="ltGray">
                  <a:xfrm>
                    <a:off x="2120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16" y="33"/>
                      </a:cxn>
                      <a:cxn ang="0">
                        <a:pos x="8" y="21"/>
                      </a:cxn>
                      <a:cxn ang="0">
                        <a:pos x="0" y="9"/>
                      </a:cxn>
                      <a:cxn ang="0">
                        <a:pos x="16" y="3"/>
                      </a:cxn>
                      <a:cxn ang="0">
                        <a:pos x="30" y="23"/>
                      </a:cxn>
                      <a:cxn ang="0">
                        <a:pos x="28" y="31"/>
                      </a:cxn>
                      <a:cxn ang="0">
                        <a:pos x="16" y="3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15" name="Freeform 15"/>
                  <p:cNvSpPr>
                    <a:spLocks/>
                  </p:cNvSpPr>
                  <p:nvPr/>
                </p:nvSpPr>
                <p:spPr bwMode="ltGray">
                  <a:xfrm>
                    <a:off x="1967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15" y="16"/>
                      </a:cxn>
                      <a:cxn ang="0">
                        <a:pos x="3" y="8"/>
                      </a:cxn>
                      <a:cxn ang="0">
                        <a:pos x="15" y="0"/>
                      </a:cxn>
                      <a:cxn ang="0">
                        <a:pos x="15" y="16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16" name="Freeform 16"/>
                  <p:cNvSpPr>
                    <a:spLocks/>
                  </p:cNvSpPr>
                  <p:nvPr/>
                </p:nvSpPr>
                <p:spPr bwMode="ltGray">
                  <a:xfrm>
                    <a:off x="1921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14" y="24"/>
                      </a:cxn>
                      <a:cxn ang="0">
                        <a:pos x="30" y="4"/>
                      </a:cxn>
                      <a:cxn ang="0">
                        <a:pos x="42" y="0"/>
                      </a:cxn>
                      <a:cxn ang="0">
                        <a:pos x="58" y="12"/>
                      </a:cxn>
                      <a:cxn ang="0">
                        <a:pos x="32" y="26"/>
                      </a:cxn>
                      <a:cxn ang="0">
                        <a:pos x="12" y="46"/>
                      </a:cxn>
                      <a:cxn ang="0">
                        <a:pos x="8" y="20"/>
                      </a:cxn>
                      <a:cxn ang="0">
                        <a:pos x="12" y="14"/>
                      </a:cxn>
                      <a:cxn ang="0">
                        <a:pos x="14" y="24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17" name="Freeform 17"/>
                  <p:cNvSpPr>
                    <a:spLocks/>
                  </p:cNvSpPr>
                  <p:nvPr/>
                </p:nvSpPr>
                <p:spPr bwMode="ltGray">
                  <a:xfrm>
                    <a:off x="1892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31"/>
                      </a:cxn>
                      <a:cxn ang="0">
                        <a:pos x="18" y="25"/>
                      </a:cxn>
                      <a:cxn ang="0">
                        <a:pos x="52" y="1"/>
                      </a:cxn>
                      <a:cxn ang="0">
                        <a:pos x="64" y="3"/>
                      </a:cxn>
                      <a:cxn ang="0">
                        <a:pos x="50" y="19"/>
                      </a:cxn>
                      <a:cxn ang="0">
                        <a:pos x="28" y="33"/>
                      </a:cxn>
                      <a:cxn ang="0">
                        <a:pos x="22" y="47"/>
                      </a:cxn>
                      <a:cxn ang="0">
                        <a:pos x="16" y="45"/>
                      </a:cxn>
                      <a:cxn ang="0">
                        <a:pos x="12" y="39"/>
                      </a:cxn>
                      <a:cxn ang="0">
                        <a:pos x="0" y="35"/>
                      </a:cxn>
                      <a:cxn ang="0">
                        <a:pos x="0" y="3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18" name="Freeform 18"/>
                  <p:cNvSpPr>
                    <a:spLocks/>
                  </p:cNvSpPr>
                  <p:nvPr/>
                </p:nvSpPr>
                <p:spPr bwMode="ltGray">
                  <a:xfrm>
                    <a:off x="1735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10" y="4"/>
                      </a:cxn>
                      <a:cxn ang="0">
                        <a:pos x="36" y="18"/>
                      </a:cxn>
                      <a:cxn ang="0">
                        <a:pos x="46" y="30"/>
                      </a:cxn>
                      <a:cxn ang="0">
                        <a:pos x="76" y="52"/>
                      </a:cxn>
                      <a:cxn ang="0">
                        <a:pos x="92" y="66"/>
                      </a:cxn>
                      <a:cxn ang="0">
                        <a:pos x="122" y="98"/>
                      </a:cxn>
                      <a:cxn ang="0">
                        <a:pos x="136" y="128"/>
                      </a:cxn>
                      <a:cxn ang="0">
                        <a:pos x="148" y="132"/>
                      </a:cxn>
                      <a:cxn ang="0">
                        <a:pos x="154" y="150"/>
                      </a:cxn>
                      <a:cxn ang="0">
                        <a:pos x="176" y="152"/>
                      </a:cxn>
                      <a:cxn ang="0">
                        <a:pos x="170" y="196"/>
                      </a:cxn>
                      <a:cxn ang="0">
                        <a:pos x="180" y="224"/>
                      </a:cxn>
                      <a:cxn ang="0">
                        <a:pos x="198" y="232"/>
                      </a:cxn>
                      <a:cxn ang="0">
                        <a:pos x="216" y="234"/>
                      </a:cxn>
                      <a:cxn ang="0">
                        <a:pos x="236" y="242"/>
                      </a:cxn>
                      <a:cxn ang="0">
                        <a:pos x="254" y="236"/>
                      </a:cxn>
                      <a:cxn ang="0">
                        <a:pos x="272" y="248"/>
                      </a:cxn>
                      <a:cxn ang="0">
                        <a:pos x="296" y="256"/>
                      </a:cxn>
                      <a:cxn ang="0">
                        <a:pos x="314" y="264"/>
                      </a:cxn>
                      <a:cxn ang="0">
                        <a:pos x="352" y="266"/>
                      </a:cxn>
                      <a:cxn ang="0">
                        <a:pos x="342" y="274"/>
                      </a:cxn>
                      <a:cxn ang="0">
                        <a:pos x="322" y="272"/>
                      </a:cxn>
                      <a:cxn ang="0">
                        <a:pos x="300" y="270"/>
                      </a:cxn>
                      <a:cxn ang="0">
                        <a:pos x="288" y="266"/>
                      </a:cxn>
                      <a:cxn ang="0">
                        <a:pos x="252" y="264"/>
                      </a:cxn>
                      <a:cxn ang="0">
                        <a:pos x="234" y="260"/>
                      </a:cxn>
                      <a:cxn ang="0">
                        <a:pos x="172" y="242"/>
                      </a:cxn>
                      <a:cxn ang="0">
                        <a:pos x="160" y="216"/>
                      </a:cxn>
                      <a:cxn ang="0">
                        <a:pos x="126" y="200"/>
                      </a:cxn>
                      <a:cxn ang="0">
                        <a:pos x="108" y="186"/>
                      </a:cxn>
                      <a:cxn ang="0">
                        <a:pos x="94" y="158"/>
                      </a:cxn>
                      <a:cxn ang="0">
                        <a:pos x="68" y="108"/>
                      </a:cxn>
                      <a:cxn ang="0">
                        <a:pos x="64" y="102"/>
                      </a:cxn>
                      <a:cxn ang="0">
                        <a:pos x="58" y="100"/>
                      </a:cxn>
                      <a:cxn ang="0">
                        <a:pos x="54" y="88"/>
                      </a:cxn>
                      <a:cxn ang="0">
                        <a:pos x="38" y="58"/>
                      </a:cxn>
                      <a:cxn ang="0">
                        <a:pos x="20" y="40"/>
                      </a:cxn>
                      <a:cxn ang="0">
                        <a:pos x="4" y="22"/>
                      </a:cxn>
                      <a:cxn ang="0">
                        <a:pos x="10" y="2"/>
                      </a:cxn>
                      <a:cxn ang="0">
                        <a:pos x="10" y="4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19" name="Freeform 19"/>
                  <p:cNvSpPr>
                    <a:spLocks/>
                  </p:cNvSpPr>
                  <p:nvPr/>
                </p:nvSpPr>
                <p:spPr bwMode="ltGray">
                  <a:xfrm>
                    <a:off x="1827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54" y="66"/>
                      </a:cxn>
                      <a:cxn ang="0">
                        <a:pos x="66" y="58"/>
                      </a:cxn>
                      <a:cxn ang="0">
                        <a:pos x="68" y="52"/>
                      </a:cxn>
                      <a:cxn ang="0">
                        <a:pos x="80" y="44"/>
                      </a:cxn>
                      <a:cxn ang="0">
                        <a:pos x="106" y="22"/>
                      </a:cxn>
                      <a:cxn ang="0">
                        <a:pos x="112" y="4"/>
                      </a:cxn>
                      <a:cxn ang="0">
                        <a:pos x="124" y="0"/>
                      </a:cxn>
                      <a:cxn ang="0">
                        <a:pos x="150" y="28"/>
                      </a:cxn>
                      <a:cxn ang="0">
                        <a:pos x="146" y="44"/>
                      </a:cxn>
                      <a:cxn ang="0">
                        <a:pos x="126" y="64"/>
                      </a:cxn>
                      <a:cxn ang="0">
                        <a:pos x="132" y="94"/>
                      </a:cxn>
                      <a:cxn ang="0">
                        <a:pos x="142" y="110"/>
                      </a:cxn>
                      <a:cxn ang="0">
                        <a:pos x="146" y="128"/>
                      </a:cxn>
                      <a:cxn ang="0">
                        <a:pos x="128" y="128"/>
                      </a:cxn>
                      <a:cxn ang="0">
                        <a:pos x="116" y="146"/>
                      </a:cxn>
                      <a:cxn ang="0">
                        <a:pos x="104" y="156"/>
                      </a:cxn>
                      <a:cxn ang="0">
                        <a:pos x="100" y="198"/>
                      </a:cxn>
                      <a:cxn ang="0">
                        <a:pos x="88" y="202"/>
                      </a:cxn>
                      <a:cxn ang="0">
                        <a:pos x="82" y="206"/>
                      </a:cxn>
                      <a:cxn ang="0">
                        <a:pos x="76" y="202"/>
                      </a:cxn>
                      <a:cxn ang="0">
                        <a:pos x="72" y="190"/>
                      </a:cxn>
                      <a:cxn ang="0">
                        <a:pos x="60" y="186"/>
                      </a:cxn>
                      <a:cxn ang="0">
                        <a:pos x="42" y="194"/>
                      </a:cxn>
                      <a:cxn ang="0">
                        <a:pos x="28" y="186"/>
                      </a:cxn>
                      <a:cxn ang="0">
                        <a:pos x="10" y="148"/>
                      </a:cxn>
                      <a:cxn ang="0">
                        <a:pos x="4" y="130"/>
                      </a:cxn>
                      <a:cxn ang="0">
                        <a:pos x="0" y="118"/>
                      </a:cxn>
                      <a:cxn ang="0">
                        <a:pos x="20" y="96"/>
                      </a:cxn>
                      <a:cxn ang="0">
                        <a:pos x="32" y="104"/>
                      </a:cxn>
                      <a:cxn ang="0">
                        <a:pos x="34" y="80"/>
                      </a:cxn>
                      <a:cxn ang="0">
                        <a:pos x="52" y="70"/>
                      </a:cxn>
                      <a:cxn ang="0">
                        <a:pos x="54" y="66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20" name="Freeform 20"/>
                  <p:cNvSpPr>
                    <a:spLocks/>
                  </p:cNvSpPr>
                  <p:nvPr/>
                </p:nvSpPr>
                <p:spPr bwMode="ltGray">
                  <a:xfrm>
                    <a:off x="1892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4" y="32"/>
                      </a:cxn>
                      <a:cxn ang="0">
                        <a:pos x="18" y="10"/>
                      </a:cxn>
                      <a:cxn ang="0">
                        <a:pos x="46" y="20"/>
                      </a:cxn>
                      <a:cxn ang="0">
                        <a:pos x="72" y="14"/>
                      </a:cxn>
                      <a:cxn ang="0">
                        <a:pos x="90" y="0"/>
                      </a:cxn>
                      <a:cxn ang="0">
                        <a:pos x="76" y="26"/>
                      </a:cxn>
                      <a:cxn ang="0">
                        <a:pos x="60" y="38"/>
                      </a:cxn>
                      <a:cxn ang="0">
                        <a:pos x="42" y="32"/>
                      </a:cxn>
                      <a:cxn ang="0">
                        <a:pos x="14" y="30"/>
                      </a:cxn>
                      <a:cxn ang="0">
                        <a:pos x="4" y="32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21" name="Freeform 21"/>
                  <p:cNvSpPr>
                    <a:spLocks/>
                  </p:cNvSpPr>
                  <p:nvPr/>
                </p:nvSpPr>
                <p:spPr bwMode="ltGray">
                  <a:xfrm>
                    <a:off x="1890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8" y="18"/>
                      </a:cxn>
                      <a:cxn ang="0">
                        <a:pos x="18" y="0"/>
                      </a:cxn>
                      <a:cxn ang="0">
                        <a:pos x="34" y="18"/>
                      </a:cxn>
                      <a:cxn ang="0">
                        <a:pos x="62" y="4"/>
                      </a:cxn>
                      <a:cxn ang="0">
                        <a:pos x="46" y="34"/>
                      </a:cxn>
                      <a:cxn ang="0">
                        <a:pos x="54" y="48"/>
                      </a:cxn>
                      <a:cxn ang="0">
                        <a:pos x="58" y="60"/>
                      </a:cxn>
                      <a:cxn ang="0">
                        <a:pos x="46" y="74"/>
                      </a:cxn>
                      <a:cxn ang="0">
                        <a:pos x="34" y="60"/>
                      </a:cxn>
                      <a:cxn ang="0">
                        <a:pos x="22" y="48"/>
                      </a:cxn>
                      <a:cxn ang="0">
                        <a:pos x="28" y="68"/>
                      </a:cxn>
                      <a:cxn ang="0">
                        <a:pos x="30" y="74"/>
                      </a:cxn>
                      <a:cxn ang="0">
                        <a:pos x="20" y="104"/>
                      </a:cxn>
                      <a:cxn ang="0">
                        <a:pos x="12" y="102"/>
                      </a:cxn>
                      <a:cxn ang="0">
                        <a:pos x="8" y="90"/>
                      </a:cxn>
                      <a:cxn ang="0">
                        <a:pos x="0" y="54"/>
                      </a:cxn>
                      <a:cxn ang="0">
                        <a:pos x="2" y="30"/>
                      </a:cxn>
                      <a:cxn ang="0">
                        <a:pos x="8" y="18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22" name="Freeform 22"/>
                  <p:cNvSpPr>
                    <a:spLocks/>
                  </p:cNvSpPr>
                  <p:nvPr/>
                </p:nvSpPr>
                <p:spPr bwMode="ltGray">
                  <a:xfrm>
                    <a:off x="1944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13" y="0"/>
                      </a:cxn>
                      <a:cxn ang="0">
                        <a:pos x="15" y="28"/>
                      </a:cxn>
                      <a:cxn ang="0">
                        <a:pos x="37" y="38"/>
                      </a:cxn>
                      <a:cxn ang="0">
                        <a:pos x="19" y="44"/>
                      </a:cxn>
                      <a:cxn ang="0">
                        <a:pos x="5" y="58"/>
                      </a:cxn>
                      <a:cxn ang="0">
                        <a:pos x="1" y="3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23" name="Freeform 23"/>
                  <p:cNvSpPr>
                    <a:spLocks/>
                  </p:cNvSpPr>
                  <p:nvPr/>
                </p:nvSpPr>
                <p:spPr bwMode="ltGray">
                  <a:xfrm>
                    <a:off x="1948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29" y="0"/>
                      </a:cxn>
                      <a:cxn ang="0">
                        <a:pos x="49" y="16"/>
                      </a:cxn>
                      <a:cxn ang="0">
                        <a:pos x="35" y="14"/>
                      </a:cxn>
                      <a:cxn ang="0">
                        <a:pos x="3" y="16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24" name="Freeform 24"/>
                  <p:cNvSpPr>
                    <a:spLocks/>
                  </p:cNvSpPr>
                  <p:nvPr/>
                </p:nvSpPr>
                <p:spPr bwMode="ltGray">
                  <a:xfrm>
                    <a:off x="1969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21" y="38"/>
                      </a:cxn>
                      <a:cxn ang="0">
                        <a:pos x="15" y="26"/>
                      </a:cxn>
                      <a:cxn ang="0">
                        <a:pos x="3" y="22"/>
                      </a:cxn>
                      <a:cxn ang="0">
                        <a:pos x="13" y="8"/>
                      </a:cxn>
                      <a:cxn ang="0">
                        <a:pos x="25" y="0"/>
                      </a:cxn>
                      <a:cxn ang="0">
                        <a:pos x="49" y="10"/>
                      </a:cxn>
                      <a:cxn ang="0">
                        <a:pos x="53" y="20"/>
                      </a:cxn>
                      <a:cxn ang="0">
                        <a:pos x="61" y="32"/>
                      </a:cxn>
                      <a:cxn ang="0">
                        <a:pos x="41" y="38"/>
                      </a:cxn>
                      <a:cxn ang="0">
                        <a:pos x="23" y="44"/>
                      </a:cxn>
                      <a:cxn ang="0">
                        <a:pos x="21" y="38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25" name="Freeform 25"/>
                  <p:cNvSpPr>
                    <a:spLocks/>
                  </p:cNvSpPr>
                  <p:nvPr/>
                </p:nvSpPr>
                <p:spPr bwMode="ltGray">
                  <a:xfrm>
                    <a:off x="1976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46" y="28"/>
                      </a:cxn>
                      <a:cxn ang="0">
                        <a:pos x="36" y="14"/>
                      </a:cxn>
                      <a:cxn ang="0">
                        <a:pos x="26" y="30"/>
                      </a:cxn>
                      <a:cxn ang="0">
                        <a:pos x="0" y="24"/>
                      </a:cxn>
                      <a:cxn ang="0">
                        <a:pos x="10" y="42"/>
                      </a:cxn>
                      <a:cxn ang="0">
                        <a:pos x="16" y="62"/>
                      </a:cxn>
                      <a:cxn ang="0">
                        <a:pos x="24" y="48"/>
                      </a:cxn>
                      <a:cxn ang="0">
                        <a:pos x="30" y="44"/>
                      </a:cxn>
                      <a:cxn ang="0">
                        <a:pos x="48" y="56"/>
                      </a:cxn>
                      <a:cxn ang="0">
                        <a:pos x="70" y="62"/>
                      </a:cxn>
                      <a:cxn ang="0">
                        <a:pos x="88" y="72"/>
                      </a:cxn>
                      <a:cxn ang="0">
                        <a:pos x="106" y="102"/>
                      </a:cxn>
                      <a:cxn ang="0">
                        <a:pos x="104" y="122"/>
                      </a:cxn>
                      <a:cxn ang="0">
                        <a:pos x="98" y="134"/>
                      </a:cxn>
                      <a:cxn ang="0">
                        <a:pos x="122" y="128"/>
                      </a:cxn>
                      <a:cxn ang="0">
                        <a:pos x="140" y="140"/>
                      </a:cxn>
                      <a:cxn ang="0">
                        <a:pos x="168" y="148"/>
                      </a:cxn>
                      <a:cxn ang="0">
                        <a:pos x="174" y="146"/>
                      </a:cxn>
                      <a:cxn ang="0">
                        <a:pos x="168" y="134"/>
                      </a:cxn>
                      <a:cxn ang="0">
                        <a:pos x="178" y="136"/>
                      </a:cxn>
                      <a:cxn ang="0">
                        <a:pos x="186" y="118"/>
                      </a:cxn>
                      <a:cxn ang="0">
                        <a:pos x="202" y="122"/>
                      </a:cxn>
                      <a:cxn ang="0">
                        <a:pos x="214" y="130"/>
                      </a:cxn>
                      <a:cxn ang="0">
                        <a:pos x="244" y="168"/>
                      </a:cxn>
                      <a:cxn ang="0">
                        <a:pos x="262" y="178"/>
                      </a:cxn>
                      <a:cxn ang="0">
                        <a:pos x="284" y="170"/>
                      </a:cxn>
                      <a:cxn ang="0">
                        <a:pos x="268" y="160"/>
                      </a:cxn>
                      <a:cxn ang="0">
                        <a:pos x="256" y="138"/>
                      </a:cxn>
                      <a:cxn ang="0">
                        <a:pos x="250" y="132"/>
                      </a:cxn>
                      <a:cxn ang="0">
                        <a:pos x="248" y="122"/>
                      </a:cxn>
                      <a:cxn ang="0">
                        <a:pos x="236" y="116"/>
                      </a:cxn>
                      <a:cxn ang="0">
                        <a:pos x="240" y="96"/>
                      </a:cxn>
                      <a:cxn ang="0">
                        <a:pos x="220" y="86"/>
                      </a:cxn>
                      <a:cxn ang="0">
                        <a:pos x="210" y="70"/>
                      </a:cxn>
                      <a:cxn ang="0">
                        <a:pos x="190" y="54"/>
                      </a:cxn>
                      <a:cxn ang="0">
                        <a:pos x="168" y="38"/>
                      </a:cxn>
                      <a:cxn ang="0">
                        <a:pos x="156" y="34"/>
                      </a:cxn>
                      <a:cxn ang="0">
                        <a:pos x="120" y="16"/>
                      </a:cxn>
                      <a:cxn ang="0">
                        <a:pos x="102" y="4"/>
                      </a:cxn>
                      <a:cxn ang="0">
                        <a:pos x="96" y="0"/>
                      </a:cxn>
                      <a:cxn ang="0">
                        <a:pos x="70" y="10"/>
                      </a:cxn>
                      <a:cxn ang="0">
                        <a:pos x="56" y="32"/>
                      </a:cxn>
                      <a:cxn ang="0">
                        <a:pos x="46" y="28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26" name="Freeform 26"/>
                  <p:cNvSpPr>
                    <a:spLocks/>
                  </p:cNvSpPr>
                  <p:nvPr/>
                </p:nvSpPr>
                <p:spPr bwMode="ltGray">
                  <a:xfrm>
                    <a:off x="2082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1" y="58"/>
                      </a:cxn>
                      <a:cxn ang="0">
                        <a:pos x="27" y="60"/>
                      </a:cxn>
                      <a:cxn ang="0">
                        <a:pos x="45" y="48"/>
                      </a:cxn>
                      <a:cxn ang="0">
                        <a:pos x="57" y="30"/>
                      </a:cxn>
                      <a:cxn ang="0">
                        <a:pos x="43" y="14"/>
                      </a:cxn>
                      <a:cxn ang="0">
                        <a:pos x="43" y="4"/>
                      </a:cxn>
                      <a:cxn ang="0">
                        <a:pos x="71" y="26"/>
                      </a:cxn>
                      <a:cxn ang="0">
                        <a:pos x="67" y="54"/>
                      </a:cxn>
                      <a:cxn ang="0">
                        <a:pos x="33" y="78"/>
                      </a:cxn>
                      <a:cxn ang="0">
                        <a:pos x="9" y="66"/>
                      </a:cxn>
                      <a:cxn ang="0">
                        <a:pos x="3" y="62"/>
                      </a:cxn>
                      <a:cxn ang="0">
                        <a:pos x="1" y="58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27" name="Freeform 27"/>
                  <p:cNvSpPr>
                    <a:spLocks/>
                  </p:cNvSpPr>
                  <p:nvPr/>
                </p:nvSpPr>
                <p:spPr bwMode="ltGray">
                  <a:xfrm>
                    <a:off x="2152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3" y="14"/>
                      </a:cxn>
                      <a:cxn ang="0">
                        <a:pos x="3" y="4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28" name="Freeform 28"/>
                  <p:cNvSpPr>
                    <a:spLocks/>
                  </p:cNvSpPr>
                  <p:nvPr/>
                </p:nvSpPr>
                <p:spPr bwMode="ltGray">
                  <a:xfrm>
                    <a:off x="2194" y="584"/>
                    <a:ext cx="11" cy="8"/>
                  </a:xfrm>
                  <a:custGeom>
                    <a:avLst/>
                    <a:gdLst/>
                    <a:ahLst/>
                    <a:cxnLst>
                      <a:cxn ang="0">
                        <a:pos x="8" y="14"/>
                      </a:cxn>
                      <a:cxn ang="0">
                        <a:pos x="14" y="0"/>
                      </a:cxn>
                      <a:cxn ang="0">
                        <a:pos x="14" y="22"/>
                      </a:cxn>
                      <a:cxn ang="0">
                        <a:pos x="8" y="14"/>
                      </a:cxn>
                    </a:cxnLst>
                    <a:rect l="0" t="0" r="r" b="b"/>
                    <a:pathLst>
                      <a:path w="26" h="22">
                        <a:moveTo>
                          <a:pt x="8" y="14"/>
                        </a:moveTo>
                        <a:cubicBezTo>
                          <a:pt x="5" y="6"/>
                          <a:pt x="5" y="3"/>
                          <a:pt x="14" y="0"/>
                        </a:cubicBezTo>
                        <a:cubicBezTo>
                          <a:pt x="26" y="4"/>
                          <a:pt x="23" y="16"/>
                          <a:pt x="14" y="22"/>
                        </a:cubicBezTo>
                        <a:cubicBezTo>
                          <a:pt x="0" y="17"/>
                          <a:pt x="13" y="3"/>
                          <a:pt x="8" y="1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29" name="Freeform 29"/>
                  <p:cNvSpPr>
                    <a:spLocks/>
                  </p:cNvSpPr>
                  <p:nvPr/>
                </p:nvSpPr>
                <p:spPr bwMode="ltGray">
                  <a:xfrm>
                    <a:off x="2059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7" y="2"/>
                      </a:cxn>
                      <a:cxn ang="0">
                        <a:pos x="9" y="12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30" name="Freeform 30"/>
                  <p:cNvSpPr>
                    <a:spLocks/>
                  </p:cNvSpPr>
                  <p:nvPr/>
                </p:nvSpPr>
                <p:spPr bwMode="ltGray">
                  <a:xfrm>
                    <a:off x="1988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5" y="2"/>
                      </a:cxn>
                      <a:cxn ang="0">
                        <a:pos x="15" y="14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31" name="Freeform 31"/>
                  <p:cNvSpPr>
                    <a:spLocks/>
                  </p:cNvSpPr>
                  <p:nvPr/>
                </p:nvSpPr>
                <p:spPr bwMode="ltGray">
                  <a:xfrm>
                    <a:off x="1910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50"/>
                      </a:cxn>
                      <a:cxn ang="0">
                        <a:pos x="14" y="24"/>
                      </a:cxn>
                      <a:cxn ang="0">
                        <a:pos x="26" y="20"/>
                      </a:cxn>
                      <a:cxn ang="0">
                        <a:pos x="48" y="18"/>
                      </a:cxn>
                      <a:cxn ang="0">
                        <a:pos x="58" y="0"/>
                      </a:cxn>
                      <a:cxn ang="0">
                        <a:pos x="80" y="40"/>
                      </a:cxn>
                      <a:cxn ang="0">
                        <a:pos x="70" y="56"/>
                      </a:cxn>
                      <a:cxn ang="0">
                        <a:pos x="54" y="62"/>
                      </a:cxn>
                      <a:cxn ang="0">
                        <a:pos x="48" y="80"/>
                      </a:cxn>
                      <a:cxn ang="0">
                        <a:pos x="32" y="68"/>
                      </a:cxn>
                      <a:cxn ang="0">
                        <a:pos x="38" y="52"/>
                      </a:cxn>
                      <a:cxn ang="0">
                        <a:pos x="30" y="28"/>
                      </a:cxn>
                      <a:cxn ang="0">
                        <a:pos x="20" y="48"/>
                      </a:cxn>
                      <a:cxn ang="0">
                        <a:pos x="8" y="56"/>
                      </a:cxn>
                      <a:cxn ang="0">
                        <a:pos x="0" y="50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32" name="Freeform 32"/>
                  <p:cNvSpPr>
                    <a:spLocks/>
                  </p:cNvSpPr>
                  <p:nvPr/>
                </p:nvSpPr>
                <p:spPr bwMode="ltGray">
                  <a:xfrm>
                    <a:off x="1899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14" y="96"/>
                      </a:cxn>
                      <a:cxn ang="0">
                        <a:pos x="26" y="128"/>
                      </a:cxn>
                      <a:cxn ang="0">
                        <a:pos x="32" y="108"/>
                      </a:cxn>
                      <a:cxn ang="0">
                        <a:pos x="52" y="100"/>
                      </a:cxn>
                      <a:cxn ang="0">
                        <a:pos x="46" y="124"/>
                      </a:cxn>
                      <a:cxn ang="0">
                        <a:pos x="66" y="126"/>
                      </a:cxn>
                      <a:cxn ang="0">
                        <a:pos x="76" y="142"/>
                      </a:cxn>
                      <a:cxn ang="0">
                        <a:pos x="58" y="148"/>
                      </a:cxn>
                      <a:cxn ang="0">
                        <a:pos x="74" y="174"/>
                      </a:cxn>
                      <a:cxn ang="0">
                        <a:pos x="84" y="154"/>
                      </a:cxn>
                      <a:cxn ang="0">
                        <a:pos x="82" y="112"/>
                      </a:cxn>
                      <a:cxn ang="0">
                        <a:pos x="60" y="106"/>
                      </a:cxn>
                      <a:cxn ang="0">
                        <a:pos x="50" y="82"/>
                      </a:cxn>
                      <a:cxn ang="0">
                        <a:pos x="34" y="82"/>
                      </a:cxn>
                      <a:cxn ang="0">
                        <a:pos x="30" y="70"/>
                      </a:cxn>
                      <a:cxn ang="0">
                        <a:pos x="42" y="42"/>
                      </a:cxn>
                      <a:cxn ang="0">
                        <a:pos x="30" y="0"/>
                      </a:cxn>
                      <a:cxn ang="0">
                        <a:pos x="18" y="22"/>
                      </a:cxn>
                      <a:cxn ang="0">
                        <a:pos x="4" y="46"/>
                      </a:cxn>
                      <a:cxn ang="0">
                        <a:pos x="14" y="76"/>
                      </a:cxn>
                      <a:cxn ang="0">
                        <a:pos x="14" y="96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33" name="Freeform 33"/>
                  <p:cNvSpPr>
                    <a:spLocks/>
                  </p:cNvSpPr>
                  <p:nvPr/>
                </p:nvSpPr>
                <p:spPr bwMode="ltGray">
                  <a:xfrm>
                    <a:off x="1909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6" y="24"/>
                      </a:cxn>
                      <a:cxn ang="0">
                        <a:pos x="12" y="0"/>
                      </a:cxn>
                      <a:cxn ang="0">
                        <a:pos x="20" y="16"/>
                      </a:cxn>
                      <a:cxn ang="0">
                        <a:pos x="22" y="24"/>
                      </a:cxn>
                      <a:cxn ang="0">
                        <a:pos x="28" y="26"/>
                      </a:cxn>
                      <a:cxn ang="0">
                        <a:pos x="32" y="38"/>
                      </a:cxn>
                      <a:cxn ang="0">
                        <a:pos x="18" y="50"/>
                      </a:cxn>
                      <a:cxn ang="0">
                        <a:pos x="6" y="24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34" name="Freeform 34"/>
                  <p:cNvSpPr>
                    <a:spLocks/>
                  </p:cNvSpPr>
                  <p:nvPr/>
                </p:nvSpPr>
                <p:spPr bwMode="ltGray">
                  <a:xfrm>
                    <a:off x="1881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22" y="20"/>
                      </a:cxn>
                      <a:cxn ang="0">
                        <a:pos x="36" y="0"/>
                      </a:cxn>
                      <a:cxn ang="0">
                        <a:pos x="24" y="28"/>
                      </a:cxn>
                      <a:cxn ang="0">
                        <a:pos x="2" y="50"/>
                      </a:cxn>
                      <a:cxn ang="0">
                        <a:pos x="0" y="44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35" name="Freeform 35"/>
                  <p:cNvSpPr>
                    <a:spLocks/>
                  </p:cNvSpPr>
                  <p:nvPr/>
                </p:nvSpPr>
                <p:spPr bwMode="ltGray">
                  <a:xfrm>
                    <a:off x="2930" y="489"/>
                    <a:ext cx="299" cy="179"/>
                  </a:xfrm>
                  <a:custGeom>
                    <a:avLst/>
                    <a:gdLst/>
                    <a:ahLst/>
                    <a:cxnLst>
                      <a:cxn ang="0">
                        <a:pos x="21" y="280"/>
                      </a:cxn>
                      <a:cxn ang="0">
                        <a:pos x="24" y="250"/>
                      </a:cxn>
                      <a:cxn ang="0">
                        <a:pos x="22" y="245"/>
                      </a:cxn>
                      <a:cxn ang="0">
                        <a:pos x="16" y="218"/>
                      </a:cxn>
                      <a:cxn ang="0">
                        <a:pos x="4" y="215"/>
                      </a:cxn>
                      <a:cxn ang="0">
                        <a:pos x="0" y="191"/>
                      </a:cxn>
                      <a:cxn ang="0">
                        <a:pos x="12" y="180"/>
                      </a:cxn>
                      <a:cxn ang="0">
                        <a:pos x="6" y="165"/>
                      </a:cxn>
                      <a:cxn ang="0">
                        <a:pos x="2" y="160"/>
                      </a:cxn>
                      <a:cxn ang="0">
                        <a:pos x="28" y="120"/>
                      </a:cxn>
                      <a:cxn ang="0">
                        <a:pos x="44" y="96"/>
                      </a:cxn>
                      <a:cxn ang="0">
                        <a:pos x="42" y="70"/>
                      </a:cxn>
                      <a:cxn ang="0">
                        <a:pos x="24" y="43"/>
                      </a:cxn>
                      <a:cxn ang="0">
                        <a:pos x="20" y="32"/>
                      </a:cxn>
                      <a:cxn ang="0">
                        <a:pos x="26" y="36"/>
                      </a:cxn>
                      <a:cxn ang="0">
                        <a:pos x="48" y="35"/>
                      </a:cxn>
                      <a:cxn ang="0">
                        <a:pos x="64" y="11"/>
                      </a:cxn>
                      <a:cxn ang="0">
                        <a:pos x="82" y="0"/>
                      </a:cxn>
                      <a:cxn ang="0">
                        <a:pos x="88" y="2"/>
                      </a:cxn>
                      <a:cxn ang="0">
                        <a:pos x="92" y="9"/>
                      </a:cxn>
                      <a:cxn ang="0">
                        <a:pos x="98" y="5"/>
                      </a:cxn>
                      <a:cxn ang="0">
                        <a:pos x="110" y="8"/>
                      </a:cxn>
                      <a:cxn ang="0">
                        <a:pos x="116" y="9"/>
                      </a:cxn>
                      <a:cxn ang="0">
                        <a:pos x="141" y="14"/>
                      </a:cxn>
                      <a:cxn ang="0">
                        <a:pos x="155" y="24"/>
                      </a:cxn>
                      <a:cxn ang="0">
                        <a:pos x="167" y="17"/>
                      </a:cxn>
                      <a:cxn ang="0">
                        <a:pos x="173" y="14"/>
                      </a:cxn>
                      <a:cxn ang="0">
                        <a:pos x="195" y="14"/>
                      </a:cxn>
                      <a:cxn ang="0">
                        <a:pos x="211" y="32"/>
                      </a:cxn>
                      <a:cxn ang="0">
                        <a:pos x="231" y="59"/>
                      </a:cxn>
                      <a:cxn ang="0">
                        <a:pos x="245" y="70"/>
                      </a:cxn>
                      <a:cxn ang="0">
                        <a:pos x="257" y="68"/>
                      </a:cxn>
                      <a:cxn ang="0">
                        <a:pos x="270" y="65"/>
                      </a:cxn>
                      <a:cxn ang="0">
                        <a:pos x="290" y="71"/>
                      </a:cxn>
                      <a:cxn ang="0">
                        <a:pos x="300" y="81"/>
                      </a:cxn>
                      <a:cxn ang="0">
                        <a:pos x="308" y="90"/>
                      </a:cxn>
                      <a:cxn ang="0">
                        <a:pos x="318" y="111"/>
                      </a:cxn>
                      <a:cxn ang="0">
                        <a:pos x="322" y="120"/>
                      </a:cxn>
                      <a:cxn ang="0">
                        <a:pos x="324" y="125"/>
                      </a:cxn>
                      <a:cxn ang="0">
                        <a:pos x="310" y="142"/>
                      </a:cxn>
                      <a:cxn ang="0">
                        <a:pos x="322" y="141"/>
                      </a:cxn>
                      <a:cxn ang="0">
                        <a:pos x="342" y="155"/>
                      </a:cxn>
                      <a:cxn ang="0">
                        <a:pos x="364" y="157"/>
                      </a:cxn>
                      <a:cxn ang="0">
                        <a:pos x="380" y="168"/>
                      </a:cxn>
                      <a:cxn ang="0">
                        <a:pos x="382" y="172"/>
                      </a:cxn>
                      <a:cxn ang="0">
                        <a:pos x="382" y="176"/>
                      </a:cxn>
                      <a:cxn ang="0">
                        <a:pos x="394" y="172"/>
                      </a:cxn>
                      <a:cxn ang="0">
                        <a:pos x="400" y="171"/>
                      </a:cxn>
                      <a:cxn ang="0">
                        <a:pos x="439" y="185"/>
                      </a:cxn>
                      <a:cxn ang="0">
                        <a:pos x="447" y="199"/>
                      </a:cxn>
                      <a:cxn ang="0">
                        <a:pos x="465" y="201"/>
                      </a:cxn>
                      <a:cxn ang="0">
                        <a:pos x="471" y="215"/>
                      </a:cxn>
                      <a:cxn ang="0">
                        <a:pos x="451" y="258"/>
                      </a:cxn>
                      <a:cxn ang="0">
                        <a:pos x="435" y="281"/>
                      </a:cxn>
                    </a:cxnLst>
                    <a:rect l="0" t="0" r="r" b="b"/>
                    <a:pathLst>
                      <a:path w="471" h="281">
                        <a:moveTo>
                          <a:pt x="21" y="280"/>
                        </a:moveTo>
                        <a:cubicBezTo>
                          <a:pt x="32" y="281"/>
                          <a:pt x="25" y="253"/>
                          <a:pt x="24" y="250"/>
                        </a:cubicBezTo>
                        <a:cubicBezTo>
                          <a:pt x="23" y="248"/>
                          <a:pt x="22" y="245"/>
                          <a:pt x="22" y="245"/>
                        </a:cubicBezTo>
                        <a:cubicBezTo>
                          <a:pt x="21" y="243"/>
                          <a:pt x="20" y="221"/>
                          <a:pt x="16" y="218"/>
                        </a:cubicBezTo>
                        <a:cubicBezTo>
                          <a:pt x="13" y="216"/>
                          <a:pt x="4" y="215"/>
                          <a:pt x="4" y="215"/>
                        </a:cubicBezTo>
                        <a:cubicBezTo>
                          <a:pt x="0" y="207"/>
                          <a:pt x="3" y="200"/>
                          <a:pt x="0" y="191"/>
                        </a:cubicBezTo>
                        <a:cubicBezTo>
                          <a:pt x="2" y="185"/>
                          <a:pt x="7" y="186"/>
                          <a:pt x="12" y="180"/>
                        </a:cubicBezTo>
                        <a:cubicBezTo>
                          <a:pt x="14" y="172"/>
                          <a:pt x="14" y="169"/>
                          <a:pt x="6" y="165"/>
                        </a:cubicBezTo>
                        <a:cubicBezTo>
                          <a:pt x="4" y="163"/>
                          <a:pt x="2" y="162"/>
                          <a:pt x="2" y="160"/>
                        </a:cubicBezTo>
                        <a:cubicBezTo>
                          <a:pt x="2" y="150"/>
                          <a:pt x="16" y="123"/>
                          <a:pt x="28" y="120"/>
                        </a:cubicBezTo>
                        <a:cubicBezTo>
                          <a:pt x="32" y="111"/>
                          <a:pt x="40" y="105"/>
                          <a:pt x="44" y="96"/>
                        </a:cubicBezTo>
                        <a:cubicBezTo>
                          <a:pt x="39" y="83"/>
                          <a:pt x="38" y="85"/>
                          <a:pt x="42" y="70"/>
                        </a:cubicBezTo>
                        <a:cubicBezTo>
                          <a:pt x="38" y="60"/>
                          <a:pt x="34" y="48"/>
                          <a:pt x="24" y="43"/>
                        </a:cubicBezTo>
                        <a:cubicBezTo>
                          <a:pt x="18" y="36"/>
                          <a:pt x="10" y="37"/>
                          <a:pt x="20" y="32"/>
                        </a:cubicBezTo>
                        <a:cubicBezTo>
                          <a:pt x="27" y="34"/>
                          <a:pt x="26" y="32"/>
                          <a:pt x="26" y="36"/>
                        </a:cubicBezTo>
                        <a:cubicBezTo>
                          <a:pt x="34" y="41"/>
                          <a:pt x="39" y="39"/>
                          <a:pt x="48" y="35"/>
                        </a:cubicBezTo>
                        <a:cubicBezTo>
                          <a:pt x="45" y="22"/>
                          <a:pt x="48" y="14"/>
                          <a:pt x="64" y="11"/>
                        </a:cubicBezTo>
                        <a:cubicBezTo>
                          <a:pt x="71" y="8"/>
                          <a:pt x="75" y="3"/>
                          <a:pt x="82" y="0"/>
                        </a:cubicBezTo>
                        <a:cubicBezTo>
                          <a:pt x="84" y="1"/>
                          <a:pt x="88" y="0"/>
                          <a:pt x="88" y="2"/>
                        </a:cubicBezTo>
                        <a:cubicBezTo>
                          <a:pt x="90" y="12"/>
                          <a:pt x="75" y="13"/>
                          <a:pt x="92" y="9"/>
                        </a:cubicBezTo>
                        <a:cubicBezTo>
                          <a:pt x="94" y="8"/>
                          <a:pt x="96" y="5"/>
                          <a:pt x="98" y="5"/>
                        </a:cubicBezTo>
                        <a:cubicBezTo>
                          <a:pt x="102" y="4"/>
                          <a:pt x="106" y="7"/>
                          <a:pt x="110" y="8"/>
                        </a:cubicBezTo>
                        <a:cubicBezTo>
                          <a:pt x="112" y="8"/>
                          <a:pt x="116" y="9"/>
                          <a:pt x="116" y="9"/>
                        </a:cubicBezTo>
                        <a:cubicBezTo>
                          <a:pt x="122" y="16"/>
                          <a:pt x="129" y="13"/>
                          <a:pt x="141" y="14"/>
                        </a:cubicBezTo>
                        <a:cubicBezTo>
                          <a:pt x="143" y="21"/>
                          <a:pt x="147" y="22"/>
                          <a:pt x="155" y="24"/>
                        </a:cubicBezTo>
                        <a:cubicBezTo>
                          <a:pt x="159" y="22"/>
                          <a:pt x="163" y="20"/>
                          <a:pt x="167" y="17"/>
                        </a:cubicBezTo>
                        <a:cubicBezTo>
                          <a:pt x="169" y="16"/>
                          <a:pt x="173" y="14"/>
                          <a:pt x="173" y="14"/>
                        </a:cubicBezTo>
                        <a:cubicBezTo>
                          <a:pt x="195" y="26"/>
                          <a:pt x="175" y="20"/>
                          <a:pt x="195" y="14"/>
                        </a:cubicBezTo>
                        <a:cubicBezTo>
                          <a:pt x="207" y="17"/>
                          <a:pt x="201" y="26"/>
                          <a:pt x="211" y="32"/>
                        </a:cubicBezTo>
                        <a:cubicBezTo>
                          <a:pt x="214" y="38"/>
                          <a:pt x="224" y="55"/>
                          <a:pt x="231" y="59"/>
                        </a:cubicBezTo>
                        <a:cubicBezTo>
                          <a:pt x="241" y="70"/>
                          <a:pt x="235" y="67"/>
                          <a:pt x="245" y="70"/>
                        </a:cubicBezTo>
                        <a:cubicBezTo>
                          <a:pt x="249" y="69"/>
                          <a:pt x="253" y="69"/>
                          <a:pt x="257" y="68"/>
                        </a:cubicBezTo>
                        <a:cubicBezTo>
                          <a:pt x="261" y="67"/>
                          <a:pt x="270" y="65"/>
                          <a:pt x="270" y="65"/>
                        </a:cubicBezTo>
                        <a:cubicBezTo>
                          <a:pt x="278" y="66"/>
                          <a:pt x="283" y="67"/>
                          <a:pt x="290" y="71"/>
                        </a:cubicBezTo>
                        <a:cubicBezTo>
                          <a:pt x="304" y="88"/>
                          <a:pt x="282" y="62"/>
                          <a:pt x="300" y="81"/>
                        </a:cubicBezTo>
                        <a:cubicBezTo>
                          <a:pt x="302" y="84"/>
                          <a:pt x="308" y="90"/>
                          <a:pt x="308" y="90"/>
                        </a:cubicBezTo>
                        <a:cubicBezTo>
                          <a:pt x="311" y="98"/>
                          <a:pt x="315" y="103"/>
                          <a:pt x="318" y="111"/>
                        </a:cubicBezTo>
                        <a:cubicBezTo>
                          <a:pt x="319" y="114"/>
                          <a:pt x="321" y="117"/>
                          <a:pt x="322" y="120"/>
                        </a:cubicBezTo>
                        <a:cubicBezTo>
                          <a:pt x="323" y="122"/>
                          <a:pt x="324" y="125"/>
                          <a:pt x="324" y="125"/>
                        </a:cubicBezTo>
                        <a:cubicBezTo>
                          <a:pt x="321" y="132"/>
                          <a:pt x="313" y="134"/>
                          <a:pt x="310" y="142"/>
                        </a:cubicBezTo>
                        <a:cubicBezTo>
                          <a:pt x="313" y="151"/>
                          <a:pt x="317" y="146"/>
                          <a:pt x="322" y="141"/>
                        </a:cubicBezTo>
                        <a:cubicBezTo>
                          <a:pt x="341" y="143"/>
                          <a:pt x="339" y="142"/>
                          <a:pt x="342" y="155"/>
                        </a:cubicBezTo>
                        <a:cubicBezTo>
                          <a:pt x="351" y="150"/>
                          <a:pt x="355" y="152"/>
                          <a:pt x="364" y="157"/>
                        </a:cubicBezTo>
                        <a:cubicBezTo>
                          <a:pt x="369" y="162"/>
                          <a:pt x="372" y="166"/>
                          <a:pt x="380" y="168"/>
                        </a:cubicBezTo>
                        <a:cubicBezTo>
                          <a:pt x="381" y="169"/>
                          <a:pt x="383" y="171"/>
                          <a:pt x="382" y="172"/>
                        </a:cubicBezTo>
                        <a:cubicBezTo>
                          <a:pt x="380" y="176"/>
                          <a:pt x="368" y="172"/>
                          <a:pt x="382" y="176"/>
                        </a:cubicBezTo>
                        <a:cubicBezTo>
                          <a:pt x="386" y="175"/>
                          <a:pt x="390" y="173"/>
                          <a:pt x="394" y="172"/>
                        </a:cubicBezTo>
                        <a:cubicBezTo>
                          <a:pt x="396" y="172"/>
                          <a:pt x="400" y="171"/>
                          <a:pt x="400" y="171"/>
                        </a:cubicBezTo>
                        <a:cubicBezTo>
                          <a:pt x="413" y="177"/>
                          <a:pt x="427" y="179"/>
                          <a:pt x="439" y="185"/>
                        </a:cubicBezTo>
                        <a:cubicBezTo>
                          <a:pt x="441" y="190"/>
                          <a:pt x="445" y="194"/>
                          <a:pt x="447" y="199"/>
                        </a:cubicBezTo>
                        <a:cubicBezTo>
                          <a:pt x="453" y="198"/>
                          <a:pt x="460" y="195"/>
                          <a:pt x="465" y="201"/>
                        </a:cubicBezTo>
                        <a:cubicBezTo>
                          <a:pt x="468" y="205"/>
                          <a:pt x="471" y="215"/>
                          <a:pt x="471" y="215"/>
                        </a:cubicBezTo>
                        <a:cubicBezTo>
                          <a:pt x="468" y="231"/>
                          <a:pt x="469" y="248"/>
                          <a:pt x="451" y="258"/>
                        </a:cubicBezTo>
                        <a:cubicBezTo>
                          <a:pt x="447" y="262"/>
                          <a:pt x="437" y="275"/>
                          <a:pt x="435" y="281"/>
                        </a:cubicBezTo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36" name="Freeform 36"/>
                  <p:cNvSpPr>
                    <a:spLocks/>
                  </p:cNvSpPr>
                  <p:nvPr/>
                </p:nvSpPr>
                <p:spPr bwMode="ltGray">
                  <a:xfrm>
                    <a:off x="2534" y="242"/>
                    <a:ext cx="420" cy="283"/>
                  </a:xfrm>
                  <a:custGeom>
                    <a:avLst/>
                    <a:gdLst/>
                    <a:ahLst/>
                    <a:cxnLst>
                      <a:cxn ang="0">
                        <a:pos x="406" y="6"/>
                      </a:cxn>
                      <a:cxn ang="0">
                        <a:pos x="502" y="34"/>
                      </a:cxn>
                      <a:cxn ang="0">
                        <a:pos x="550" y="38"/>
                      </a:cxn>
                      <a:cxn ang="0">
                        <a:pos x="578" y="130"/>
                      </a:cxn>
                      <a:cxn ang="0">
                        <a:pos x="586" y="90"/>
                      </a:cxn>
                      <a:cxn ang="0">
                        <a:pos x="606" y="70"/>
                      </a:cxn>
                      <a:cxn ang="0">
                        <a:pos x="642" y="126"/>
                      </a:cxn>
                      <a:cxn ang="0">
                        <a:pos x="682" y="98"/>
                      </a:cxn>
                      <a:cxn ang="0">
                        <a:pos x="706" y="86"/>
                      </a:cxn>
                      <a:cxn ang="0">
                        <a:pos x="762" y="2"/>
                      </a:cxn>
                      <a:cxn ang="0">
                        <a:pos x="798" y="70"/>
                      </a:cxn>
                      <a:cxn ang="0">
                        <a:pos x="798" y="130"/>
                      </a:cxn>
                      <a:cxn ang="0">
                        <a:pos x="790" y="158"/>
                      </a:cxn>
                      <a:cxn ang="0">
                        <a:pos x="766" y="162"/>
                      </a:cxn>
                      <a:cxn ang="0">
                        <a:pos x="762" y="186"/>
                      </a:cxn>
                      <a:cxn ang="0">
                        <a:pos x="802" y="226"/>
                      </a:cxn>
                      <a:cxn ang="0">
                        <a:pos x="786" y="322"/>
                      </a:cxn>
                      <a:cxn ang="0">
                        <a:pos x="830" y="414"/>
                      </a:cxn>
                      <a:cxn ang="0">
                        <a:pos x="854" y="450"/>
                      </a:cxn>
                      <a:cxn ang="0">
                        <a:pos x="830" y="450"/>
                      </a:cxn>
                      <a:cxn ang="0">
                        <a:pos x="746" y="378"/>
                      </a:cxn>
                      <a:cxn ang="0">
                        <a:pos x="678" y="402"/>
                      </a:cxn>
                      <a:cxn ang="0">
                        <a:pos x="590" y="442"/>
                      </a:cxn>
                      <a:cxn ang="0">
                        <a:pos x="642" y="578"/>
                      </a:cxn>
                      <a:cxn ang="0">
                        <a:pos x="710" y="610"/>
                      </a:cxn>
                      <a:cxn ang="0">
                        <a:pos x="738" y="550"/>
                      </a:cxn>
                      <a:cxn ang="0">
                        <a:pos x="774" y="570"/>
                      </a:cxn>
                      <a:cxn ang="0">
                        <a:pos x="766" y="630"/>
                      </a:cxn>
                      <a:cxn ang="0">
                        <a:pos x="802" y="670"/>
                      </a:cxn>
                      <a:cxn ang="0">
                        <a:pos x="838" y="658"/>
                      </a:cxn>
                      <a:cxn ang="0">
                        <a:pos x="922" y="806"/>
                      </a:cxn>
                      <a:cxn ang="0">
                        <a:pos x="942" y="826"/>
                      </a:cxn>
                      <a:cxn ang="0">
                        <a:pos x="874" y="810"/>
                      </a:cxn>
                      <a:cxn ang="0">
                        <a:pos x="830" y="758"/>
                      </a:cxn>
                      <a:cxn ang="0">
                        <a:pos x="778" y="710"/>
                      </a:cxn>
                      <a:cxn ang="0">
                        <a:pos x="702" y="662"/>
                      </a:cxn>
                      <a:cxn ang="0">
                        <a:pos x="614" y="646"/>
                      </a:cxn>
                      <a:cxn ang="0">
                        <a:pos x="506" y="594"/>
                      </a:cxn>
                      <a:cxn ang="0">
                        <a:pos x="462" y="506"/>
                      </a:cxn>
                      <a:cxn ang="0">
                        <a:pos x="430" y="462"/>
                      </a:cxn>
                      <a:cxn ang="0">
                        <a:pos x="382" y="430"/>
                      </a:cxn>
                      <a:cxn ang="0">
                        <a:pos x="342" y="370"/>
                      </a:cxn>
                      <a:cxn ang="0">
                        <a:pos x="354" y="414"/>
                      </a:cxn>
                      <a:cxn ang="0">
                        <a:pos x="418" y="494"/>
                      </a:cxn>
                      <a:cxn ang="0">
                        <a:pos x="422" y="526"/>
                      </a:cxn>
                      <a:cxn ang="0">
                        <a:pos x="394" y="498"/>
                      </a:cxn>
                      <a:cxn ang="0">
                        <a:pos x="354" y="466"/>
                      </a:cxn>
                      <a:cxn ang="0">
                        <a:pos x="314" y="402"/>
                      </a:cxn>
                      <a:cxn ang="0">
                        <a:pos x="266" y="346"/>
                      </a:cxn>
                      <a:cxn ang="0">
                        <a:pos x="210" y="314"/>
                      </a:cxn>
                      <a:cxn ang="0">
                        <a:pos x="154" y="238"/>
                      </a:cxn>
                      <a:cxn ang="0">
                        <a:pos x="66" y="66"/>
                      </a:cxn>
                      <a:cxn ang="0">
                        <a:pos x="34" y="38"/>
                      </a:cxn>
                      <a:cxn ang="0">
                        <a:pos x="46" y="22"/>
                      </a:cxn>
                      <a:cxn ang="0">
                        <a:pos x="102" y="70"/>
                      </a:cxn>
                    </a:cxnLst>
                    <a:rect l="0" t="0" r="r" b="b"/>
                    <a:pathLst>
                      <a:path w="984" h="844">
                        <a:moveTo>
                          <a:pt x="82" y="38"/>
                        </a:moveTo>
                        <a:lnTo>
                          <a:pt x="406" y="6"/>
                        </a:lnTo>
                        <a:cubicBezTo>
                          <a:pt x="497" y="22"/>
                          <a:pt x="465" y="0"/>
                          <a:pt x="474" y="54"/>
                        </a:cubicBezTo>
                        <a:cubicBezTo>
                          <a:pt x="492" y="48"/>
                          <a:pt x="484" y="40"/>
                          <a:pt x="502" y="34"/>
                        </a:cubicBezTo>
                        <a:cubicBezTo>
                          <a:pt x="510" y="37"/>
                          <a:pt x="517" y="46"/>
                          <a:pt x="526" y="46"/>
                        </a:cubicBezTo>
                        <a:cubicBezTo>
                          <a:pt x="534" y="46"/>
                          <a:pt x="550" y="38"/>
                          <a:pt x="550" y="38"/>
                        </a:cubicBezTo>
                        <a:cubicBezTo>
                          <a:pt x="556" y="55"/>
                          <a:pt x="552" y="60"/>
                          <a:pt x="542" y="74"/>
                        </a:cubicBezTo>
                        <a:cubicBezTo>
                          <a:pt x="555" y="114"/>
                          <a:pt x="550" y="102"/>
                          <a:pt x="578" y="130"/>
                        </a:cubicBezTo>
                        <a:cubicBezTo>
                          <a:pt x="584" y="148"/>
                          <a:pt x="590" y="148"/>
                          <a:pt x="606" y="138"/>
                        </a:cubicBezTo>
                        <a:cubicBezTo>
                          <a:pt x="600" y="119"/>
                          <a:pt x="594" y="107"/>
                          <a:pt x="586" y="90"/>
                        </a:cubicBezTo>
                        <a:cubicBezTo>
                          <a:pt x="583" y="82"/>
                          <a:pt x="578" y="66"/>
                          <a:pt x="578" y="66"/>
                        </a:cubicBezTo>
                        <a:cubicBezTo>
                          <a:pt x="585" y="44"/>
                          <a:pt x="597" y="56"/>
                          <a:pt x="606" y="70"/>
                        </a:cubicBezTo>
                        <a:cubicBezTo>
                          <a:pt x="609" y="86"/>
                          <a:pt x="608" y="117"/>
                          <a:pt x="626" y="90"/>
                        </a:cubicBezTo>
                        <a:cubicBezTo>
                          <a:pt x="648" y="97"/>
                          <a:pt x="646" y="104"/>
                          <a:pt x="642" y="126"/>
                        </a:cubicBezTo>
                        <a:cubicBezTo>
                          <a:pt x="650" y="150"/>
                          <a:pt x="665" y="141"/>
                          <a:pt x="682" y="130"/>
                        </a:cubicBezTo>
                        <a:cubicBezTo>
                          <a:pt x="689" y="108"/>
                          <a:pt x="673" y="124"/>
                          <a:pt x="682" y="98"/>
                        </a:cubicBezTo>
                        <a:cubicBezTo>
                          <a:pt x="683" y="94"/>
                          <a:pt x="690" y="96"/>
                          <a:pt x="694" y="94"/>
                        </a:cubicBezTo>
                        <a:cubicBezTo>
                          <a:pt x="698" y="92"/>
                          <a:pt x="702" y="89"/>
                          <a:pt x="706" y="86"/>
                        </a:cubicBezTo>
                        <a:cubicBezTo>
                          <a:pt x="717" y="54"/>
                          <a:pt x="688" y="54"/>
                          <a:pt x="742" y="46"/>
                        </a:cubicBezTo>
                        <a:cubicBezTo>
                          <a:pt x="748" y="27"/>
                          <a:pt x="741" y="9"/>
                          <a:pt x="762" y="2"/>
                        </a:cubicBezTo>
                        <a:cubicBezTo>
                          <a:pt x="788" y="11"/>
                          <a:pt x="777" y="38"/>
                          <a:pt x="802" y="46"/>
                        </a:cubicBezTo>
                        <a:cubicBezTo>
                          <a:pt x="831" y="36"/>
                          <a:pt x="805" y="63"/>
                          <a:pt x="798" y="70"/>
                        </a:cubicBezTo>
                        <a:cubicBezTo>
                          <a:pt x="789" y="96"/>
                          <a:pt x="787" y="96"/>
                          <a:pt x="802" y="118"/>
                        </a:cubicBezTo>
                        <a:cubicBezTo>
                          <a:pt x="801" y="122"/>
                          <a:pt x="801" y="127"/>
                          <a:pt x="798" y="130"/>
                        </a:cubicBezTo>
                        <a:cubicBezTo>
                          <a:pt x="794" y="133"/>
                          <a:pt x="784" y="129"/>
                          <a:pt x="782" y="134"/>
                        </a:cubicBezTo>
                        <a:cubicBezTo>
                          <a:pt x="780" y="142"/>
                          <a:pt x="790" y="158"/>
                          <a:pt x="790" y="158"/>
                        </a:cubicBezTo>
                        <a:cubicBezTo>
                          <a:pt x="786" y="161"/>
                          <a:pt x="783" y="165"/>
                          <a:pt x="778" y="166"/>
                        </a:cubicBezTo>
                        <a:cubicBezTo>
                          <a:pt x="774" y="167"/>
                          <a:pt x="769" y="159"/>
                          <a:pt x="766" y="162"/>
                        </a:cubicBezTo>
                        <a:cubicBezTo>
                          <a:pt x="758" y="170"/>
                          <a:pt x="794" y="182"/>
                          <a:pt x="794" y="182"/>
                        </a:cubicBezTo>
                        <a:cubicBezTo>
                          <a:pt x="804" y="211"/>
                          <a:pt x="775" y="190"/>
                          <a:pt x="762" y="186"/>
                        </a:cubicBezTo>
                        <a:cubicBezTo>
                          <a:pt x="767" y="194"/>
                          <a:pt x="773" y="202"/>
                          <a:pt x="778" y="210"/>
                        </a:cubicBezTo>
                        <a:cubicBezTo>
                          <a:pt x="783" y="218"/>
                          <a:pt x="802" y="226"/>
                          <a:pt x="802" y="226"/>
                        </a:cubicBezTo>
                        <a:cubicBezTo>
                          <a:pt x="813" y="242"/>
                          <a:pt x="804" y="245"/>
                          <a:pt x="810" y="262"/>
                        </a:cubicBezTo>
                        <a:cubicBezTo>
                          <a:pt x="803" y="282"/>
                          <a:pt x="793" y="301"/>
                          <a:pt x="786" y="322"/>
                        </a:cubicBezTo>
                        <a:cubicBezTo>
                          <a:pt x="783" y="330"/>
                          <a:pt x="778" y="346"/>
                          <a:pt x="778" y="346"/>
                        </a:cubicBezTo>
                        <a:cubicBezTo>
                          <a:pt x="785" y="366"/>
                          <a:pt x="817" y="394"/>
                          <a:pt x="830" y="414"/>
                        </a:cubicBezTo>
                        <a:cubicBezTo>
                          <a:pt x="835" y="422"/>
                          <a:pt x="841" y="430"/>
                          <a:pt x="846" y="438"/>
                        </a:cubicBezTo>
                        <a:cubicBezTo>
                          <a:pt x="849" y="442"/>
                          <a:pt x="854" y="450"/>
                          <a:pt x="854" y="450"/>
                        </a:cubicBezTo>
                        <a:cubicBezTo>
                          <a:pt x="853" y="457"/>
                          <a:pt x="855" y="466"/>
                          <a:pt x="850" y="470"/>
                        </a:cubicBezTo>
                        <a:cubicBezTo>
                          <a:pt x="844" y="475"/>
                          <a:pt x="831" y="451"/>
                          <a:pt x="830" y="450"/>
                        </a:cubicBezTo>
                        <a:cubicBezTo>
                          <a:pt x="811" y="431"/>
                          <a:pt x="789" y="421"/>
                          <a:pt x="774" y="398"/>
                        </a:cubicBezTo>
                        <a:cubicBezTo>
                          <a:pt x="769" y="379"/>
                          <a:pt x="766" y="371"/>
                          <a:pt x="746" y="378"/>
                        </a:cubicBezTo>
                        <a:cubicBezTo>
                          <a:pt x="717" y="368"/>
                          <a:pt x="730" y="368"/>
                          <a:pt x="706" y="374"/>
                        </a:cubicBezTo>
                        <a:cubicBezTo>
                          <a:pt x="688" y="402"/>
                          <a:pt x="699" y="395"/>
                          <a:pt x="678" y="402"/>
                        </a:cubicBezTo>
                        <a:cubicBezTo>
                          <a:pt x="654" y="386"/>
                          <a:pt x="650" y="390"/>
                          <a:pt x="618" y="394"/>
                        </a:cubicBezTo>
                        <a:cubicBezTo>
                          <a:pt x="607" y="411"/>
                          <a:pt x="601" y="426"/>
                          <a:pt x="590" y="442"/>
                        </a:cubicBezTo>
                        <a:cubicBezTo>
                          <a:pt x="600" y="471"/>
                          <a:pt x="593" y="459"/>
                          <a:pt x="606" y="478"/>
                        </a:cubicBezTo>
                        <a:cubicBezTo>
                          <a:pt x="593" y="518"/>
                          <a:pt x="622" y="548"/>
                          <a:pt x="642" y="578"/>
                        </a:cubicBezTo>
                        <a:cubicBezTo>
                          <a:pt x="651" y="591"/>
                          <a:pt x="651" y="601"/>
                          <a:pt x="666" y="606"/>
                        </a:cubicBezTo>
                        <a:cubicBezTo>
                          <a:pt x="680" y="627"/>
                          <a:pt x="691" y="623"/>
                          <a:pt x="710" y="610"/>
                        </a:cubicBezTo>
                        <a:cubicBezTo>
                          <a:pt x="729" y="616"/>
                          <a:pt x="729" y="606"/>
                          <a:pt x="734" y="590"/>
                        </a:cubicBezTo>
                        <a:cubicBezTo>
                          <a:pt x="735" y="577"/>
                          <a:pt x="731" y="562"/>
                          <a:pt x="738" y="550"/>
                        </a:cubicBezTo>
                        <a:cubicBezTo>
                          <a:pt x="742" y="543"/>
                          <a:pt x="762" y="542"/>
                          <a:pt x="762" y="542"/>
                        </a:cubicBezTo>
                        <a:cubicBezTo>
                          <a:pt x="783" y="547"/>
                          <a:pt x="786" y="552"/>
                          <a:pt x="774" y="570"/>
                        </a:cubicBezTo>
                        <a:cubicBezTo>
                          <a:pt x="779" y="590"/>
                          <a:pt x="790" y="605"/>
                          <a:pt x="770" y="618"/>
                        </a:cubicBezTo>
                        <a:cubicBezTo>
                          <a:pt x="769" y="622"/>
                          <a:pt x="764" y="626"/>
                          <a:pt x="766" y="630"/>
                        </a:cubicBezTo>
                        <a:cubicBezTo>
                          <a:pt x="768" y="634"/>
                          <a:pt x="775" y="634"/>
                          <a:pt x="778" y="638"/>
                        </a:cubicBezTo>
                        <a:cubicBezTo>
                          <a:pt x="788" y="651"/>
                          <a:pt x="786" y="660"/>
                          <a:pt x="802" y="670"/>
                        </a:cubicBezTo>
                        <a:cubicBezTo>
                          <a:pt x="810" y="667"/>
                          <a:pt x="818" y="665"/>
                          <a:pt x="826" y="662"/>
                        </a:cubicBezTo>
                        <a:cubicBezTo>
                          <a:pt x="830" y="661"/>
                          <a:pt x="838" y="658"/>
                          <a:pt x="838" y="658"/>
                        </a:cubicBezTo>
                        <a:cubicBezTo>
                          <a:pt x="857" y="664"/>
                          <a:pt x="864" y="680"/>
                          <a:pt x="870" y="698"/>
                        </a:cubicBezTo>
                        <a:cubicBezTo>
                          <a:pt x="859" y="731"/>
                          <a:pt x="887" y="794"/>
                          <a:pt x="922" y="806"/>
                        </a:cubicBezTo>
                        <a:cubicBezTo>
                          <a:pt x="938" y="801"/>
                          <a:pt x="941" y="792"/>
                          <a:pt x="958" y="798"/>
                        </a:cubicBezTo>
                        <a:cubicBezTo>
                          <a:pt x="984" y="837"/>
                          <a:pt x="928" y="784"/>
                          <a:pt x="942" y="826"/>
                        </a:cubicBezTo>
                        <a:cubicBezTo>
                          <a:pt x="936" y="844"/>
                          <a:pt x="930" y="844"/>
                          <a:pt x="914" y="834"/>
                        </a:cubicBezTo>
                        <a:cubicBezTo>
                          <a:pt x="903" y="817"/>
                          <a:pt x="890" y="821"/>
                          <a:pt x="874" y="810"/>
                        </a:cubicBezTo>
                        <a:cubicBezTo>
                          <a:pt x="851" y="776"/>
                          <a:pt x="882" y="816"/>
                          <a:pt x="854" y="794"/>
                        </a:cubicBezTo>
                        <a:cubicBezTo>
                          <a:pt x="843" y="785"/>
                          <a:pt x="840" y="768"/>
                          <a:pt x="830" y="758"/>
                        </a:cubicBezTo>
                        <a:cubicBezTo>
                          <a:pt x="824" y="739"/>
                          <a:pt x="817" y="724"/>
                          <a:pt x="798" y="718"/>
                        </a:cubicBezTo>
                        <a:cubicBezTo>
                          <a:pt x="791" y="696"/>
                          <a:pt x="800" y="712"/>
                          <a:pt x="778" y="710"/>
                        </a:cubicBezTo>
                        <a:cubicBezTo>
                          <a:pt x="767" y="709"/>
                          <a:pt x="746" y="702"/>
                          <a:pt x="746" y="702"/>
                        </a:cubicBezTo>
                        <a:cubicBezTo>
                          <a:pt x="729" y="691"/>
                          <a:pt x="720" y="674"/>
                          <a:pt x="702" y="662"/>
                        </a:cubicBezTo>
                        <a:cubicBezTo>
                          <a:pt x="694" y="665"/>
                          <a:pt x="687" y="673"/>
                          <a:pt x="678" y="674"/>
                        </a:cubicBezTo>
                        <a:cubicBezTo>
                          <a:pt x="657" y="677"/>
                          <a:pt x="630" y="657"/>
                          <a:pt x="614" y="646"/>
                        </a:cubicBezTo>
                        <a:cubicBezTo>
                          <a:pt x="600" y="637"/>
                          <a:pt x="580" y="639"/>
                          <a:pt x="566" y="630"/>
                        </a:cubicBezTo>
                        <a:cubicBezTo>
                          <a:pt x="546" y="617"/>
                          <a:pt x="525" y="607"/>
                          <a:pt x="506" y="594"/>
                        </a:cubicBezTo>
                        <a:cubicBezTo>
                          <a:pt x="513" y="572"/>
                          <a:pt x="509" y="551"/>
                          <a:pt x="490" y="538"/>
                        </a:cubicBezTo>
                        <a:cubicBezTo>
                          <a:pt x="485" y="522"/>
                          <a:pt x="476" y="515"/>
                          <a:pt x="462" y="506"/>
                        </a:cubicBezTo>
                        <a:cubicBezTo>
                          <a:pt x="441" y="474"/>
                          <a:pt x="469" y="513"/>
                          <a:pt x="442" y="486"/>
                        </a:cubicBezTo>
                        <a:cubicBezTo>
                          <a:pt x="436" y="480"/>
                          <a:pt x="436" y="468"/>
                          <a:pt x="430" y="462"/>
                        </a:cubicBezTo>
                        <a:cubicBezTo>
                          <a:pt x="427" y="459"/>
                          <a:pt x="422" y="459"/>
                          <a:pt x="418" y="458"/>
                        </a:cubicBezTo>
                        <a:cubicBezTo>
                          <a:pt x="407" y="447"/>
                          <a:pt x="382" y="430"/>
                          <a:pt x="382" y="430"/>
                        </a:cubicBezTo>
                        <a:cubicBezTo>
                          <a:pt x="371" y="413"/>
                          <a:pt x="358" y="399"/>
                          <a:pt x="346" y="382"/>
                        </a:cubicBezTo>
                        <a:cubicBezTo>
                          <a:pt x="344" y="378"/>
                          <a:pt x="345" y="373"/>
                          <a:pt x="342" y="370"/>
                        </a:cubicBezTo>
                        <a:cubicBezTo>
                          <a:pt x="339" y="367"/>
                          <a:pt x="334" y="367"/>
                          <a:pt x="330" y="366"/>
                        </a:cubicBezTo>
                        <a:cubicBezTo>
                          <a:pt x="322" y="390"/>
                          <a:pt x="342" y="398"/>
                          <a:pt x="354" y="414"/>
                        </a:cubicBezTo>
                        <a:cubicBezTo>
                          <a:pt x="368" y="432"/>
                          <a:pt x="372" y="446"/>
                          <a:pt x="390" y="458"/>
                        </a:cubicBezTo>
                        <a:cubicBezTo>
                          <a:pt x="409" y="487"/>
                          <a:pt x="399" y="475"/>
                          <a:pt x="418" y="494"/>
                        </a:cubicBezTo>
                        <a:cubicBezTo>
                          <a:pt x="423" y="510"/>
                          <a:pt x="428" y="517"/>
                          <a:pt x="442" y="526"/>
                        </a:cubicBezTo>
                        <a:cubicBezTo>
                          <a:pt x="450" y="550"/>
                          <a:pt x="432" y="533"/>
                          <a:pt x="422" y="526"/>
                        </a:cubicBezTo>
                        <a:cubicBezTo>
                          <a:pt x="399" y="492"/>
                          <a:pt x="430" y="532"/>
                          <a:pt x="402" y="510"/>
                        </a:cubicBezTo>
                        <a:cubicBezTo>
                          <a:pt x="398" y="507"/>
                          <a:pt x="397" y="501"/>
                          <a:pt x="394" y="498"/>
                        </a:cubicBezTo>
                        <a:cubicBezTo>
                          <a:pt x="391" y="495"/>
                          <a:pt x="386" y="493"/>
                          <a:pt x="382" y="490"/>
                        </a:cubicBezTo>
                        <a:cubicBezTo>
                          <a:pt x="377" y="474"/>
                          <a:pt x="370" y="471"/>
                          <a:pt x="354" y="466"/>
                        </a:cubicBezTo>
                        <a:cubicBezTo>
                          <a:pt x="344" y="452"/>
                          <a:pt x="340" y="447"/>
                          <a:pt x="346" y="430"/>
                        </a:cubicBezTo>
                        <a:cubicBezTo>
                          <a:pt x="338" y="418"/>
                          <a:pt x="314" y="402"/>
                          <a:pt x="314" y="402"/>
                        </a:cubicBezTo>
                        <a:cubicBezTo>
                          <a:pt x="306" y="390"/>
                          <a:pt x="298" y="378"/>
                          <a:pt x="290" y="366"/>
                        </a:cubicBezTo>
                        <a:cubicBezTo>
                          <a:pt x="284" y="357"/>
                          <a:pt x="273" y="354"/>
                          <a:pt x="266" y="346"/>
                        </a:cubicBezTo>
                        <a:cubicBezTo>
                          <a:pt x="263" y="342"/>
                          <a:pt x="262" y="337"/>
                          <a:pt x="258" y="334"/>
                        </a:cubicBezTo>
                        <a:cubicBezTo>
                          <a:pt x="243" y="324"/>
                          <a:pt x="225" y="324"/>
                          <a:pt x="210" y="314"/>
                        </a:cubicBezTo>
                        <a:cubicBezTo>
                          <a:pt x="201" y="300"/>
                          <a:pt x="194" y="291"/>
                          <a:pt x="178" y="286"/>
                        </a:cubicBezTo>
                        <a:cubicBezTo>
                          <a:pt x="160" y="260"/>
                          <a:pt x="192" y="247"/>
                          <a:pt x="154" y="238"/>
                        </a:cubicBezTo>
                        <a:cubicBezTo>
                          <a:pt x="111" y="209"/>
                          <a:pt x="106" y="149"/>
                          <a:pt x="90" y="102"/>
                        </a:cubicBezTo>
                        <a:cubicBezTo>
                          <a:pt x="86" y="90"/>
                          <a:pt x="76" y="73"/>
                          <a:pt x="66" y="66"/>
                        </a:cubicBezTo>
                        <a:cubicBezTo>
                          <a:pt x="58" y="60"/>
                          <a:pt x="42" y="50"/>
                          <a:pt x="42" y="50"/>
                        </a:cubicBezTo>
                        <a:cubicBezTo>
                          <a:pt x="39" y="46"/>
                          <a:pt x="38" y="41"/>
                          <a:pt x="34" y="38"/>
                        </a:cubicBezTo>
                        <a:cubicBezTo>
                          <a:pt x="27" y="34"/>
                          <a:pt x="10" y="30"/>
                          <a:pt x="10" y="30"/>
                        </a:cubicBezTo>
                        <a:cubicBezTo>
                          <a:pt x="0" y="1"/>
                          <a:pt x="31" y="17"/>
                          <a:pt x="46" y="22"/>
                        </a:cubicBezTo>
                        <a:cubicBezTo>
                          <a:pt x="65" y="51"/>
                          <a:pt x="61" y="41"/>
                          <a:pt x="86" y="58"/>
                        </a:cubicBezTo>
                        <a:cubicBezTo>
                          <a:pt x="94" y="70"/>
                          <a:pt x="94" y="93"/>
                          <a:pt x="102" y="70"/>
                        </a:cubicBezTo>
                        <a:cubicBezTo>
                          <a:pt x="95" y="49"/>
                          <a:pt x="82" y="62"/>
                          <a:pt x="82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37" name="Freeform 37"/>
                  <p:cNvSpPr>
                    <a:spLocks/>
                  </p:cNvSpPr>
                  <p:nvPr/>
                </p:nvSpPr>
                <p:spPr bwMode="ltGray">
                  <a:xfrm>
                    <a:off x="2405" y="445"/>
                    <a:ext cx="15" cy="16"/>
                  </a:xfrm>
                  <a:custGeom>
                    <a:avLst/>
                    <a:gdLst/>
                    <a:ahLst/>
                    <a:cxnLst>
                      <a:cxn ang="0">
                        <a:pos x="6" y="28"/>
                      </a:cxn>
                      <a:cxn ang="0">
                        <a:pos x="10" y="48"/>
                      </a:cxn>
                      <a:cxn ang="0">
                        <a:pos x="6" y="28"/>
                      </a:cxn>
                    </a:cxnLst>
                    <a:rect l="0" t="0" r="r" b="b"/>
                    <a:pathLst>
                      <a:path w="36" h="48">
                        <a:moveTo>
                          <a:pt x="6" y="28"/>
                        </a:moveTo>
                        <a:cubicBezTo>
                          <a:pt x="25" y="0"/>
                          <a:pt x="36" y="31"/>
                          <a:pt x="10" y="48"/>
                        </a:cubicBezTo>
                        <a:cubicBezTo>
                          <a:pt x="0" y="34"/>
                          <a:pt x="0" y="40"/>
                          <a:pt x="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38" name="Freeform 38"/>
                  <p:cNvSpPr>
                    <a:spLocks/>
                  </p:cNvSpPr>
                  <p:nvPr/>
                </p:nvSpPr>
                <p:spPr bwMode="ltGray">
                  <a:xfrm>
                    <a:off x="2393" y="439"/>
                    <a:ext cx="16" cy="12"/>
                  </a:xfrm>
                  <a:custGeom>
                    <a:avLst/>
                    <a:gdLst/>
                    <a:ahLst/>
                    <a:cxnLst>
                      <a:cxn ang="0">
                        <a:pos x="0" y="5"/>
                      </a:cxn>
                      <a:cxn ang="0">
                        <a:pos x="12" y="1"/>
                      </a:cxn>
                      <a:cxn ang="0">
                        <a:pos x="36" y="17"/>
                      </a:cxn>
                      <a:cxn ang="0">
                        <a:pos x="8" y="17"/>
                      </a:cxn>
                      <a:cxn ang="0">
                        <a:pos x="0" y="5"/>
                      </a:cxn>
                    </a:cxnLst>
                    <a:rect l="0" t="0" r="r" b="b"/>
                    <a:pathLst>
                      <a:path w="36" h="37">
                        <a:moveTo>
                          <a:pt x="0" y="5"/>
                        </a:moveTo>
                        <a:cubicBezTo>
                          <a:pt x="4" y="4"/>
                          <a:pt x="8" y="0"/>
                          <a:pt x="12" y="1"/>
                        </a:cubicBezTo>
                        <a:cubicBezTo>
                          <a:pt x="21" y="4"/>
                          <a:pt x="36" y="17"/>
                          <a:pt x="36" y="17"/>
                        </a:cubicBezTo>
                        <a:cubicBezTo>
                          <a:pt x="29" y="37"/>
                          <a:pt x="22" y="26"/>
                          <a:pt x="8" y="17"/>
                        </a:cubicBezTo>
                        <a:cubicBezTo>
                          <a:pt x="5" y="13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39" name="Freeform 39"/>
                  <p:cNvSpPr>
                    <a:spLocks/>
                  </p:cNvSpPr>
                  <p:nvPr/>
                </p:nvSpPr>
                <p:spPr bwMode="ltGray">
                  <a:xfrm>
                    <a:off x="2878" y="406"/>
                    <a:ext cx="73" cy="33"/>
                  </a:xfrm>
                  <a:custGeom>
                    <a:avLst/>
                    <a:gdLst/>
                    <a:ahLst/>
                    <a:cxnLst>
                      <a:cxn ang="0">
                        <a:pos x="0" y="49"/>
                      </a:cxn>
                      <a:cxn ang="0">
                        <a:pos x="28" y="25"/>
                      </a:cxn>
                      <a:cxn ang="0">
                        <a:pos x="56" y="21"/>
                      </a:cxn>
                      <a:cxn ang="0">
                        <a:pos x="80" y="9"/>
                      </a:cxn>
                      <a:cxn ang="0">
                        <a:pos x="64" y="25"/>
                      </a:cxn>
                      <a:cxn ang="0">
                        <a:pos x="124" y="49"/>
                      </a:cxn>
                      <a:cxn ang="0">
                        <a:pos x="160" y="65"/>
                      </a:cxn>
                      <a:cxn ang="0">
                        <a:pos x="116" y="77"/>
                      </a:cxn>
                      <a:cxn ang="0">
                        <a:pos x="88" y="57"/>
                      </a:cxn>
                      <a:cxn ang="0">
                        <a:pos x="76" y="53"/>
                      </a:cxn>
                      <a:cxn ang="0">
                        <a:pos x="24" y="41"/>
                      </a:cxn>
                      <a:cxn ang="0">
                        <a:pos x="0" y="49"/>
                      </a:cxn>
                    </a:cxnLst>
                    <a:rect l="0" t="0" r="r" b="b"/>
                    <a:pathLst>
                      <a:path w="170" h="96">
                        <a:moveTo>
                          <a:pt x="0" y="49"/>
                        </a:moveTo>
                        <a:cubicBezTo>
                          <a:pt x="5" y="33"/>
                          <a:pt x="12" y="30"/>
                          <a:pt x="28" y="25"/>
                        </a:cubicBezTo>
                        <a:cubicBezTo>
                          <a:pt x="20" y="0"/>
                          <a:pt x="42" y="16"/>
                          <a:pt x="56" y="21"/>
                        </a:cubicBezTo>
                        <a:cubicBezTo>
                          <a:pt x="56" y="21"/>
                          <a:pt x="77" y="6"/>
                          <a:pt x="80" y="9"/>
                        </a:cubicBezTo>
                        <a:cubicBezTo>
                          <a:pt x="85" y="14"/>
                          <a:pt x="71" y="23"/>
                          <a:pt x="64" y="25"/>
                        </a:cubicBezTo>
                        <a:cubicBezTo>
                          <a:pt x="82" y="37"/>
                          <a:pt x="103" y="42"/>
                          <a:pt x="124" y="49"/>
                        </a:cubicBezTo>
                        <a:cubicBezTo>
                          <a:pt x="136" y="53"/>
                          <a:pt x="160" y="65"/>
                          <a:pt x="160" y="65"/>
                        </a:cubicBezTo>
                        <a:cubicBezTo>
                          <a:pt x="170" y="96"/>
                          <a:pt x="134" y="83"/>
                          <a:pt x="116" y="77"/>
                        </a:cubicBezTo>
                        <a:cubicBezTo>
                          <a:pt x="109" y="57"/>
                          <a:pt x="116" y="66"/>
                          <a:pt x="88" y="57"/>
                        </a:cubicBezTo>
                        <a:cubicBezTo>
                          <a:pt x="84" y="56"/>
                          <a:pt x="76" y="53"/>
                          <a:pt x="76" y="53"/>
                        </a:cubicBezTo>
                        <a:cubicBezTo>
                          <a:pt x="57" y="34"/>
                          <a:pt x="53" y="37"/>
                          <a:pt x="24" y="41"/>
                        </a:cubicBezTo>
                        <a:cubicBezTo>
                          <a:pt x="9" y="51"/>
                          <a:pt x="17" y="49"/>
                          <a:pt x="0" y="4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40" name="Freeform 40"/>
                  <p:cNvSpPr>
                    <a:spLocks/>
                  </p:cNvSpPr>
                  <p:nvPr/>
                </p:nvSpPr>
                <p:spPr bwMode="ltGray">
                  <a:xfrm>
                    <a:off x="2955" y="433"/>
                    <a:ext cx="59" cy="1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52" y="4"/>
                      </a:cxn>
                      <a:cxn ang="0">
                        <a:pos x="88" y="24"/>
                      </a:cxn>
                      <a:cxn ang="0">
                        <a:pos x="112" y="20"/>
                      </a:cxn>
                      <a:cxn ang="0">
                        <a:pos x="108" y="44"/>
                      </a:cxn>
                      <a:cxn ang="0">
                        <a:pos x="64" y="40"/>
                      </a:cxn>
                      <a:cxn ang="0">
                        <a:pos x="0" y="36"/>
                      </a:cxn>
                      <a:cxn ang="0">
                        <a:pos x="28" y="2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38" h="44">
                        <a:moveTo>
                          <a:pt x="0" y="0"/>
                        </a:moveTo>
                        <a:cubicBezTo>
                          <a:pt x="19" y="3"/>
                          <a:pt x="35" y="10"/>
                          <a:pt x="52" y="4"/>
                        </a:cubicBezTo>
                        <a:cubicBezTo>
                          <a:pt x="87" y="11"/>
                          <a:pt x="61" y="15"/>
                          <a:pt x="88" y="24"/>
                        </a:cubicBezTo>
                        <a:cubicBezTo>
                          <a:pt x="96" y="23"/>
                          <a:pt x="104" y="19"/>
                          <a:pt x="112" y="20"/>
                        </a:cubicBezTo>
                        <a:cubicBezTo>
                          <a:pt x="138" y="23"/>
                          <a:pt x="118" y="41"/>
                          <a:pt x="108" y="44"/>
                        </a:cubicBezTo>
                        <a:cubicBezTo>
                          <a:pt x="78" y="34"/>
                          <a:pt x="92" y="34"/>
                          <a:pt x="64" y="40"/>
                        </a:cubicBezTo>
                        <a:cubicBezTo>
                          <a:pt x="41" y="37"/>
                          <a:pt x="22" y="41"/>
                          <a:pt x="0" y="36"/>
                        </a:cubicBezTo>
                        <a:cubicBezTo>
                          <a:pt x="6" y="11"/>
                          <a:pt x="7" y="27"/>
                          <a:pt x="28" y="20"/>
                        </a:cubicBezTo>
                        <a:cubicBezTo>
                          <a:pt x="17" y="13"/>
                          <a:pt x="0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41" name="Freeform 41"/>
                  <p:cNvSpPr>
                    <a:spLocks/>
                  </p:cNvSpPr>
                  <p:nvPr/>
                </p:nvSpPr>
                <p:spPr bwMode="ltGray">
                  <a:xfrm>
                    <a:off x="2924" y="441"/>
                    <a:ext cx="24" cy="14"/>
                  </a:xfrm>
                  <a:custGeom>
                    <a:avLst/>
                    <a:gdLst/>
                    <a:ahLst/>
                    <a:cxnLst>
                      <a:cxn ang="0">
                        <a:pos x="17" y="25"/>
                      </a:cxn>
                      <a:cxn ang="0">
                        <a:pos x="37" y="13"/>
                      </a:cxn>
                      <a:cxn ang="0">
                        <a:pos x="17" y="25"/>
                      </a:cxn>
                    </a:cxnLst>
                    <a:rect l="0" t="0" r="r" b="b"/>
                    <a:pathLst>
                      <a:path w="57" h="42">
                        <a:moveTo>
                          <a:pt x="17" y="25"/>
                        </a:moveTo>
                        <a:cubicBezTo>
                          <a:pt x="0" y="0"/>
                          <a:pt x="21" y="9"/>
                          <a:pt x="37" y="13"/>
                        </a:cubicBezTo>
                        <a:cubicBezTo>
                          <a:pt x="57" y="42"/>
                          <a:pt x="30" y="25"/>
                          <a:pt x="1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42" name="Freeform 42"/>
                  <p:cNvSpPr>
                    <a:spLocks/>
                  </p:cNvSpPr>
                  <p:nvPr/>
                </p:nvSpPr>
                <p:spPr bwMode="ltGray">
                  <a:xfrm>
                    <a:off x="2908" y="398"/>
                    <a:ext cx="16" cy="18"/>
                  </a:xfrm>
                  <a:custGeom>
                    <a:avLst/>
                    <a:gdLst/>
                    <a:ahLst/>
                    <a:cxnLst>
                      <a:cxn ang="0">
                        <a:pos x="19" y="32"/>
                      </a:cxn>
                      <a:cxn ang="0">
                        <a:pos x="19" y="0"/>
                      </a:cxn>
                      <a:cxn ang="0">
                        <a:pos x="19" y="32"/>
                      </a:cxn>
                    </a:cxnLst>
                    <a:rect l="0" t="0" r="r" b="b"/>
                    <a:pathLst>
                      <a:path w="39" h="52">
                        <a:moveTo>
                          <a:pt x="19" y="32"/>
                        </a:moveTo>
                        <a:cubicBezTo>
                          <a:pt x="13" y="14"/>
                          <a:pt x="0" y="13"/>
                          <a:pt x="19" y="0"/>
                        </a:cubicBezTo>
                        <a:cubicBezTo>
                          <a:pt x="23" y="5"/>
                          <a:pt x="39" y="52"/>
                          <a:pt x="19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43" name="Freeform 43"/>
                  <p:cNvSpPr>
                    <a:spLocks/>
                  </p:cNvSpPr>
                  <p:nvPr/>
                </p:nvSpPr>
                <p:spPr bwMode="ltGray">
                  <a:xfrm>
                    <a:off x="3035" y="452"/>
                    <a:ext cx="19" cy="27"/>
                  </a:xfrm>
                  <a:custGeom>
                    <a:avLst/>
                    <a:gdLst/>
                    <a:ahLst/>
                    <a:cxnLst>
                      <a:cxn ang="0">
                        <a:pos x="4" y="9"/>
                      </a:cxn>
                      <a:cxn ang="0">
                        <a:pos x="20" y="33"/>
                      </a:cxn>
                      <a:cxn ang="0">
                        <a:pos x="24" y="49"/>
                      </a:cxn>
                      <a:cxn ang="0">
                        <a:pos x="36" y="53"/>
                      </a:cxn>
                      <a:cxn ang="0">
                        <a:pos x="24" y="73"/>
                      </a:cxn>
                      <a:cxn ang="0">
                        <a:pos x="0" y="21"/>
                      </a:cxn>
                      <a:cxn ang="0">
                        <a:pos x="4" y="9"/>
                      </a:cxn>
                    </a:cxnLst>
                    <a:rect l="0" t="0" r="r" b="b"/>
                    <a:pathLst>
                      <a:path w="44" h="80">
                        <a:moveTo>
                          <a:pt x="4" y="9"/>
                        </a:moveTo>
                        <a:cubicBezTo>
                          <a:pt x="9" y="17"/>
                          <a:pt x="18" y="24"/>
                          <a:pt x="20" y="33"/>
                        </a:cubicBezTo>
                        <a:cubicBezTo>
                          <a:pt x="21" y="38"/>
                          <a:pt x="21" y="45"/>
                          <a:pt x="24" y="49"/>
                        </a:cubicBezTo>
                        <a:cubicBezTo>
                          <a:pt x="27" y="52"/>
                          <a:pt x="32" y="52"/>
                          <a:pt x="36" y="53"/>
                        </a:cubicBezTo>
                        <a:cubicBezTo>
                          <a:pt x="41" y="68"/>
                          <a:pt x="44" y="80"/>
                          <a:pt x="24" y="73"/>
                        </a:cubicBezTo>
                        <a:cubicBezTo>
                          <a:pt x="19" y="55"/>
                          <a:pt x="11" y="37"/>
                          <a:pt x="0" y="21"/>
                        </a:cubicBezTo>
                        <a:cubicBezTo>
                          <a:pt x="4" y="4"/>
                          <a:pt x="4" y="0"/>
                          <a:pt x="4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44" name="Freeform 44"/>
                  <p:cNvSpPr>
                    <a:spLocks/>
                  </p:cNvSpPr>
                  <p:nvPr/>
                </p:nvSpPr>
                <p:spPr bwMode="ltGray">
                  <a:xfrm>
                    <a:off x="2696" y="247"/>
                    <a:ext cx="205" cy="41"/>
                  </a:xfrm>
                  <a:custGeom>
                    <a:avLst/>
                    <a:gdLst/>
                    <a:ahLst/>
                    <a:cxnLst>
                      <a:cxn ang="0">
                        <a:pos x="220" y="1"/>
                      </a:cxn>
                      <a:cxn ang="0">
                        <a:pos x="231" y="8"/>
                      </a:cxn>
                      <a:cxn ang="0">
                        <a:pos x="235" y="0"/>
                      </a:cxn>
                      <a:cxn ang="0">
                        <a:pos x="265" y="0"/>
                      </a:cxn>
                      <a:cxn ang="0">
                        <a:pos x="287" y="17"/>
                      </a:cxn>
                      <a:cxn ang="0">
                        <a:pos x="319" y="10"/>
                      </a:cxn>
                      <a:cxn ang="0">
                        <a:pos x="314" y="29"/>
                      </a:cxn>
                      <a:cxn ang="0">
                        <a:pos x="298" y="46"/>
                      </a:cxn>
                      <a:cxn ang="0">
                        <a:pos x="295" y="29"/>
                      </a:cxn>
                      <a:cxn ang="0">
                        <a:pos x="287" y="31"/>
                      </a:cxn>
                      <a:cxn ang="0">
                        <a:pos x="279" y="29"/>
                      </a:cxn>
                      <a:cxn ang="0">
                        <a:pos x="263" y="21"/>
                      </a:cxn>
                      <a:cxn ang="0">
                        <a:pos x="228" y="38"/>
                      </a:cxn>
                      <a:cxn ang="0">
                        <a:pos x="201" y="44"/>
                      </a:cxn>
                      <a:cxn ang="0">
                        <a:pos x="212" y="57"/>
                      </a:cxn>
                      <a:cxn ang="0">
                        <a:pos x="188" y="63"/>
                      </a:cxn>
                      <a:cxn ang="0">
                        <a:pos x="169" y="61"/>
                      </a:cxn>
                      <a:cxn ang="0">
                        <a:pos x="177" y="57"/>
                      </a:cxn>
                      <a:cxn ang="0">
                        <a:pos x="171" y="40"/>
                      </a:cxn>
                      <a:cxn ang="0">
                        <a:pos x="169" y="31"/>
                      </a:cxn>
                      <a:cxn ang="0">
                        <a:pos x="158" y="23"/>
                      </a:cxn>
                      <a:cxn ang="0">
                        <a:pos x="142" y="27"/>
                      </a:cxn>
                      <a:cxn ang="0">
                        <a:pos x="134" y="27"/>
                      </a:cxn>
                      <a:cxn ang="0">
                        <a:pos x="123" y="25"/>
                      </a:cxn>
                      <a:cxn ang="0">
                        <a:pos x="83" y="2"/>
                      </a:cxn>
                      <a:cxn ang="0">
                        <a:pos x="59" y="14"/>
                      </a:cxn>
                      <a:cxn ang="0">
                        <a:pos x="1" y="0"/>
                      </a:cxn>
                      <a:cxn ang="0">
                        <a:pos x="220" y="1"/>
                      </a:cxn>
                    </a:cxnLst>
                    <a:rect l="0" t="0" r="r" b="b"/>
                    <a:pathLst>
                      <a:path w="323" h="64">
                        <a:moveTo>
                          <a:pt x="220" y="1"/>
                        </a:moveTo>
                        <a:cubicBezTo>
                          <a:pt x="215" y="12"/>
                          <a:pt x="225" y="17"/>
                          <a:pt x="231" y="8"/>
                        </a:cubicBezTo>
                        <a:cubicBezTo>
                          <a:pt x="235" y="0"/>
                          <a:pt x="229" y="7"/>
                          <a:pt x="235" y="0"/>
                        </a:cubicBezTo>
                        <a:lnTo>
                          <a:pt x="265" y="0"/>
                        </a:lnTo>
                        <a:cubicBezTo>
                          <a:pt x="277" y="6"/>
                          <a:pt x="276" y="11"/>
                          <a:pt x="287" y="17"/>
                        </a:cubicBezTo>
                        <a:cubicBezTo>
                          <a:pt x="308" y="11"/>
                          <a:pt x="293" y="7"/>
                          <a:pt x="319" y="10"/>
                        </a:cubicBezTo>
                        <a:cubicBezTo>
                          <a:pt x="323" y="19"/>
                          <a:pt x="321" y="22"/>
                          <a:pt x="314" y="29"/>
                        </a:cubicBezTo>
                        <a:cubicBezTo>
                          <a:pt x="312" y="39"/>
                          <a:pt x="313" y="50"/>
                          <a:pt x="298" y="46"/>
                        </a:cubicBezTo>
                        <a:cubicBezTo>
                          <a:pt x="297" y="40"/>
                          <a:pt x="298" y="34"/>
                          <a:pt x="295" y="29"/>
                        </a:cubicBezTo>
                        <a:cubicBezTo>
                          <a:pt x="294" y="27"/>
                          <a:pt x="290" y="31"/>
                          <a:pt x="287" y="31"/>
                        </a:cubicBezTo>
                        <a:cubicBezTo>
                          <a:pt x="284" y="31"/>
                          <a:pt x="282" y="30"/>
                          <a:pt x="279" y="29"/>
                        </a:cubicBezTo>
                        <a:cubicBezTo>
                          <a:pt x="274" y="27"/>
                          <a:pt x="263" y="21"/>
                          <a:pt x="263" y="21"/>
                        </a:cubicBezTo>
                        <a:cubicBezTo>
                          <a:pt x="249" y="23"/>
                          <a:pt x="241" y="31"/>
                          <a:pt x="228" y="38"/>
                        </a:cubicBezTo>
                        <a:cubicBezTo>
                          <a:pt x="220" y="41"/>
                          <a:pt x="209" y="42"/>
                          <a:pt x="201" y="44"/>
                        </a:cubicBezTo>
                        <a:cubicBezTo>
                          <a:pt x="193" y="54"/>
                          <a:pt x="200" y="53"/>
                          <a:pt x="212" y="57"/>
                        </a:cubicBezTo>
                        <a:cubicBezTo>
                          <a:pt x="200" y="62"/>
                          <a:pt x="199" y="57"/>
                          <a:pt x="188" y="63"/>
                        </a:cubicBezTo>
                        <a:cubicBezTo>
                          <a:pt x="181" y="62"/>
                          <a:pt x="174" y="64"/>
                          <a:pt x="169" y="61"/>
                        </a:cubicBezTo>
                        <a:cubicBezTo>
                          <a:pt x="166" y="59"/>
                          <a:pt x="175" y="59"/>
                          <a:pt x="177" y="57"/>
                        </a:cubicBezTo>
                        <a:cubicBezTo>
                          <a:pt x="181" y="48"/>
                          <a:pt x="149" y="28"/>
                          <a:pt x="171" y="40"/>
                        </a:cubicBezTo>
                        <a:cubicBezTo>
                          <a:pt x="184" y="55"/>
                          <a:pt x="184" y="36"/>
                          <a:pt x="169" y="31"/>
                        </a:cubicBezTo>
                        <a:cubicBezTo>
                          <a:pt x="167" y="27"/>
                          <a:pt x="167" y="22"/>
                          <a:pt x="158" y="23"/>
                        </a:cubicBezTo>
                        <a:cubicBezTo>
                          <a:pt x="153" y="23"/>
                          <a:pt x="142" y="27"/>
                          <a:pt x="142" y="27"/>
                        </a:cubicBezTo>
                        <a:cubicBezTo>
                          <a:pt x="136" y="39"/>
                          <a:pt x="143" y="31"/>
                          <a:pt x="134" y="27"/>
                        </a:cubicBezTo>
                        <a:cubicBezTo>
                          <a:pt x="130" y="25"/>
                          <a:pt x="126" y="25"/>
                          <a:pt x="123" y="25"/>
                        </a:cubicBezTo>
                        <a:cubicBezTo>
                          <a:pt x="117" y="11"/>
                          <a:pt x="100" y="6"/>
                          <a:pt x="83" y="2"/>
                        </a:cubicBezTo>
                        <a:cubicBezTo>
                          <a:pt x="70" y="4"/>
                          <a:pt x="69" y="9"/>
                          <a:pt x="59" y="14"/>
                        </a:cubicBezTo>
                        <a:cubicBezTo>
                          <a:pt x="45" y="14"/>
                          <a:pt x="0" y="12"/>
                          <a:pt x="1" y="0"/>
                        </a:cubicBezTo>
                        <a:lnTo>
                          <a:pt x="220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45" name="Freeform 45"/>
                  <p:cNvSpPr>
                    <a:spLocks/>
                  </p:cNvSpPr>
                  <p:nvPr/>
                </p:nvSpPr>
                <p:spPr bwMode="ltGray">
                  <a:xfrm>
                    <a:off x="2515" y="246"/>
                    <a:ext cx="190" cy="20"/>
                  </a:xfrm>
                  <a:custGeom>
                    <a:avLst/>
                    <a:gdLst/>
                    <a:ahLst/>
                    <a:cxnLst>
                      <a:cxn ang="0">
                        <a:pos x="105" y="31"/>
                      </a:cxn>
                      <a:cxn ang="0">
                        <a:pos x="30" y="1"/>
                      </a:cxn>
                      <a:cxn ang="0">
                        <a:pos x="285" y="0"/>
                      </a:cxn>
                      <a:cxn ang="0">
                        <a:pos x="296" y="14"/>
                      </a:cxn>
                      <a:cxn ang="0">
                        <a:pos x="264" y="16"/>
                      </a:cxn>
                      <a:cxn ang="0">
                        <a:pos x="105" y="31"/>
                      </a:cxn>
                    </a:cxnLst>
                    <a:rect l="0" t="0" r="r" b="b"/>
                    <a:pathLst>
                      <a:path w="300" h="31">
                        <a:moveTo>
                          <a:pt x="105" y="31"/>
                        </a:moveTo>
                        <a:cubicBezTo>
                          <a:pt x="83" y="19"/>
                          <a:pt x="0" y="6"/>
                          <a:pt x="30" y="1"/>
                        </a:cubicBezTo>
                        <a:lnTo>
                          <a:pt x="285" y="0"/>
                        </a:lnTo>
                        <a:cubicBezTo>
                          <a:pt x="296" y="4"/>
                          <a:pt x="300" y="5"/>
                          <a:pt x="296" y="14"/>
                        </a:cubicBezTo>
                        <a:cubicBezTo>
                          <a:pt x="285" y="11"/>
                          <a:pt x="276" y="16"/>
                          <a:pt x="264" y="16"/>
                        </a:cubicBezTo>
                        <a:lnTo>
                          <a:pt x="105" y="3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46" name="Freeform 46"/>
                  <p:cNvSpPr>
                    <a:spLocks/>
                  </p:cNvSpPr>
                  <p:nvPr/>
                </p:nvSpPr>
                <p:spPr bwMode="ltGray">
                  <a:xfrm>
                    <a:off x="2096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12" y="29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47" name="Freeform 47"/>
                  <p:cNvSpPr>
                    <a:spLocks/>
                  </p:cNvSpPr>
                  <p:nvPr/>
                </p:nvSpPr>
                <p:spPr bwMode="ltGray">
                  <a:xfrm>
                    <a:off x="1606" y="246"/>
                    <a:ext cx="436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6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rect l="0" t="0" r="r" b="b"/>
                    <a:pathLst>
                      <a:path w="436" h="152">
                        <a:moveTo>
                          <a:pt x="73" y="1"/>
                        </a:moveTo>
                        <a:lnTo>
                          <a:pt x="436" y="0"/>
                        </a:lnTo>
                        <a:cubicBezTo>
                          <a:pt x="430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48" name="Freeform 48"/>
                  <p:cNvSpPr>
                    <a:spLocks/>
                  </p:cNvSpPr>
                  <p:nvPr/>
                </p:nvSpPr>
                <p:spPr bwMode="ltGray">
                  <a:xfrm>
                    <a:off x="2043" y="241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5" y="156"/>
                      </a:cxn>
                      <a:cxn ang="0">
                        <a:pos x="15" y="108"/>
                      </a:cxn>
                      <a:cxn ang="0">
                        <a:pos x="17" y="68"/>
                      </a:cxn>
                      <a:cxn ang="0">
                        <a:pos x="11" y="40"/>
                      </a:cxn>
                      <a:cxn ang="0">
                        <a:pos x="17" y="12"/>
                      </a:cxn>
                      <a:cxn ang="0">
                        <a:pos x="21" y="0"/>
                      </a:cxn>
                      <a:cxn ang="0">
                        <a:pos x="31" y="30"/>
                      </a:cxn>
                      <a:cxn ang="0">
                        <a:pos x="47" y="98"/>
                      </a:cxn>
                      <a:cxn ang="0">
                        <a:pos x="31" y="108"/>
                      </a:cxn>
                      <a:cxn ang="0">
                        <a:pos x="23" y="126"/>
                      </a:cxn>
                      <a:cxn ang="0">
                        <a:pos x="21" y="132"/>
                      </a:cxn>
                      <a:cxn ang="0">
                        <a:pos x="27" y="134"/>
                      </a:cxn>
                      <a:cxn ang="0">
                        <a:pos x="31" y="146"/>
                      </a:cxn>
                      <a:cxn ang="0">
                        <a:pos x="13" y="148"/>
                      </a:cxn>
                      <a:cxn ang="0">
                        <a:pos x="7" y="160"/>
                      </a:cxn>
                      <a:cxn ang="0">
                        <a:pos x="3" y="154"/>
                      </a:cxn>
                      <a:cxn ang="0">
                        <a:pos x="5" y="156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49" name="Freeform 49"/>
                  <p:cNvSpPr>
                    <a:spLocks/>
                  </p:cNvSpPr>
                  <p:nvPr/>
                </p:nvSpPr>
                <p:spPr bwMode="ltGray">
                  <a:xfrm>
                    <a:off x="2031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26" y="61"/>
                      </a:cxn>
                      <a:cxn ang="0">
                        <a:pos x="30" y="43"/>
                      </a:cxn>
                      <a:cxn ang="0">
                        <a:pos x="50" y="33"/>
                      </a:cxn>
                      <a:cxn ang="0">
                        <a:pos x="54" y="45"/>
                      </a:cxn>
                      <a:cxn ang="0">
                        <a:pos x="66" y="49"/>
                      </a:cxn>
                      <a:cxn ang="0">
                        <a:pos x="80" y="55"/>
                      </a:cxn>
                      <a:cxn ang="0">
                        <a:pos x="116" y="33"/>
                      </a:cxn>
                      <a:cxn ang="0">
                        <a:pos x="130" y="17"/>
                      </a:cxn>
                      <a:cxn ang="0">
                        <a:pos x="138" y="11"/>
                      </a:cxn>
                      <a:cxn ang="0">
                        <a:pos x="106" y="49"/>
                      </a:cxn>
                      <a:cxn ang="0">
                        <a:pos x="84" y="67"/>
                      </a:cxn>
                      <a:cxn ang="0">
                        <a:pos x="66" y="81"/>
                      </a:cxn>
                      <a:cxn ang="0">
                        <a:pos x="48" y="103"/>
                      </a:cxn>
                      <a:cxn ang="0">
                        <a:pos x="26" y="89"/>
                      </a:cxn>
                      <a:cxn ang="0">
                        <a:pos x="20" y="87"/>
                      </a:cxn>
                      <a:cxn ang="0">
                        <a:pos x="22" y="97"/>
                      </a:cxn>
                      <a:cxn ang="0">
                        <a:pos x="0" y="97"/>
                      </a:cxn>
                      <a:cxn ang="0">
                        <a:pos x="10" y="79"/>
                      </a:cxn>
                      <a:cxn ang="0">
                        <a:pos x="26" y="61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50" name="Freeform 50"/>
                  <p:cNvSpPr>
                    <a:spLocks/>
                  </p:cNvSpPr>
                  <p:nvPr/>
                </p:nvSpPr>
                <p:spPr bwMode="ltGray">
                  <a:xfrm>
                    <a:off x="1968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158" y="24"/>
                      </a:cxn>
                      <a:cxn ang="0">
                        <a:pos x="160" y="6"/>
                      </a:cxn>
                      <a:cxn ang="0">
                        <a:pos x="170" y="0"/>
                      </a:cxn>
                      <a:cxn ang="0">
                        <a:pos x="182" y="24"/>
                      </a:cxn>
                      <a:cxn ang="0">
                        <a:pos x="188" y="42"/>
                      </a:cxn>
                      <a:cxn ang="0">
                        <a:pos x="178" y="58"/>
                      </a:cxn>
                      <a:cxn ang="0">
                        <a:pos x="170" y="76"/>
                      </a:cxn>
                      <a:cxn ang="0">
                        <a:pos x="162" y="126"/>
                      </a:cxn>
                      <a:cxn ang="0">
                        <a:pos x="144" y="136"/>
                      </a:cxn>
                      <a:cxn ang="0">
                        <a:pos x="120" y="138"/>
                      </a:cxn>
                      <a:cxn ang="0">
                        <a:pos x="112" y="124"/>
                      </a:cxn>
                      <a:cxn ang="0">
                        <a:pos x="102" y="146"/>
                      </a:cxn>
                      <a:cxn ang="0">
                        <a:pos x="90" y="150"/>
                      </a:cxn>
                      <a:cxn ang="0">
                        <a:pos x="80" y="132"/>
                      </a:cxn>
                      <a:cxn ang="0">
                        <a:pos x="58" y="144"/>
                      </a:cxn>
                      <a:cxn ang="0">
                        <a:pos x="76" y="142"/>
                      </a:cxn>
                      <a:cxn ang="0">
                        <a:pos x="78" y="160"/>
                      </a:cxn>
                      <a:cxn ang="0">
                        <a:pos x="58" y="166"/>
                      </a:cxn>
                      <a:cxn ang="0">
                        <a:pos x="34" y="166"/>
                      </a:cxn>
                      <a:cxn ang="0">
                        <a:pos x="36" y="154"/>
                      </a:cxn>
                      <a:cxn ang="0">
                        <a:pos x="46" y="144"/>
                      </a:cxn>
                      <a:cxn ang="0">
                        <a:pos x="34" y="148"/>
                      </a:cxn>
                      <a:cxn ang="0">
                        <a:pos x="26" y="166"/>
                      </a:cxn>
                      <a:cxn ang="0">
                        <a:pos x="30" y="190"/>
                      </a:cxn>
                      <a:cxn ang="0">
                        <a:pos x="14" y="200"/>
                      </a:cxn>
                      <a:cxn ang="0">
                        <a:pos x="0" y="214"/>
                      </a:cxn>
                      <a:cxn ang="0">
                        <a:pos x="8" y="188"/>
                      </a:cxn>
                      <a:cxn ang="0">
                        <a:pos x="0" y="164"/>
                      </a:cxn>
                      <a:cxn ang="0">
                        <a:pos x="14" y="152"/>
                      </a:cxn>
                      <a:cxn ang="0">
                        <a:pos x="32" y="134"/>
                      </a:cxn>
                      <a:cxn ang="0">
                        <a:pos x="44" y="118"/>
                      </a:cxn>
                      <a:cxn ang="0">
                        <a:pos x="72" y="116"/>
                      </a:cxn>
                      <a:cxn ang="0">
                        <a:pos x="84" y="112"/>
                      </a:cxn>
                      <a:cxn ang="0">
                        <a:pos x="114" y="78"/>
                      </a:cxn>
                      <a:cxn ang="0">
                        <a:pos x="120" y="92"/>
                      </a:cxn>
                      <a:cxn ang="0">
                        <a:pos x="132" y="76"/>
                      </a:cxn>
                      <a:cxn ang="0">
                        <a:pos x="150" y="54"/>
                      </a:cxn>
                      <a:cxn ang="0">
                        <a:pos x="154" y="42"/>
                      </a:cxn>
                      <a:cxn ang="0">
                        <a:pos x="148" y="38"/>
                      </a:cxn>
                      <a:cxn ang="0">
                        <a:pos x="152" y="32"/>
                      </a:cxn>
                      <a:cxn ang="0">
                        <a:pos x="158" y="24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51" name="Freeform 51"/>
                  <p:cNvSpPr>
                    <a:spLocks/>
                  </p:cNvSpPr>
                  <p:nvPr/>
                </p:nvSpPr>
                <p:spPr bwMode="ltGray">
                  <a:xfrm>
                    <a:off x="2021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4" y="13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52" name="Freeform 52"/>
                  <p:cNvSpPr>
                    <a:spLocks/>
                  </p:cNvSpPr>
                  <p:nvPr/>
                </p:nvSpPr>
                <p:spPr bwMode="ltGray">
                  <a:xfrm>
                    <a:off x="1573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812" y="26"/>
                      </a:cxn>
                      <a:cxn ang="0">
                        <a:pos x="778" y="78"/>
                      </a:cxn>
                      <a:cxn ang="0">
                        <a:pos x="748" y="122"/>
                      </a:cxn>
                      <a:cxn ang="0">
                        <a:pos x="722" y="142"/>
                      </a:cxn>
                      <a:cxn ang="0">
                        <a:pos x="634" y="180"/>
                      </a:cxn>
                      <a:cxn ang="0">
                        <a:pos x="632" y="210"/>
                      </a:cxn>
                      <a:cxn ang="0">
                        <a:pos x="604" y="230"/>
                      </a:cxn>
                      <a:cxn ang="0">
                        <a:pos x="620" y="178"/>
                      </a:cxn>
                      <a:cxn ang="0">
                        <a:pos x="576" y="188"/>
                      </a:cxn>
                      <a:cxn ang="0">
                        <a:pos x="556" y="218"/>
                      </a:cxn>
                      <a:cxn ang="0">
                        <a:pos x="596" y="280"/>
                      </a:cxn>
                      <a:cxn ang="0">
                        <a:pos x="594" y="368"/>
                      </a:cxn>
                      <a:cxn ang="0">
                        <a:pos x="542" y="406"/>
                      </a:cxn>
                      <a:cxn ang="0">
                        <a:pos x="522" y="386"/>
                      </a:cxn>
                      <a:cxn ang="0">
                        <a:pos x="482" y="348"/>
                      </a:cxn>
                      <a:cxn ang="0">
                        <a:pos x="462" y="348"/>
                      </a:cxn>
                      <a:cxn ang="0">
                        <a:pos x="450" y="394"/>
                      </a:cxn>
                      <a:cxn ang="0">
                        <a:pos x="500" y="464"/>
                      </a:cxn>
                      <a:cxn ang="0">
                        <a:pos x="510" y="524"/>
                      </a:cxn>
                      <a:cxn ang="0">
                        <a:pos x="526" y="560"/>
                      </a:cxn>
                      <a:cxn ang="0">
                        <a:pos x="492" y="544"/>
                      </a:cxn>
                      <a:cxn ang="0">
                        <a:pos x="470" y="518"/>
                      </a:cxn>
                      <a:cxn ang="0">
                        <a:pos x="422" y="424"/>
                      </a:cxn>
                      <a:cxn ang="0">
                        <a:pos x="426" y="310"/>
                      </a:cxn>
                      <a:cxn ang="0">
                        <a:pos x="422" y="268"/>
                      </a:cxn>
                      <a:cxn ang="0">
                        <a:pos x="412" y="276"/>
                      </a:cxn>
                      <a:cxn ang="0">
                        <a:pos x="386" y="266"/>
                      </a:cxn>
                      <a:cxn ang="0">
                        <a:pos x="360" y="170"/>
                      </a:cxn>
                      <a:cxn ang="0">
                        <a:pos x="330" y="166"/>
                      </a:cxn>
                      <a:cxn ang="0">
                        <a:pos x="288" y="172"/>
                      </a:cxn>
                      <a:cxn ang="0">
                        <a:pos x="242" y="232"/>
                      </a:cxn>
                      <a:cxn ang="0">
                        <a:pos x="196" y="268"/>
                      </a:cxn>
                      <a:cxn ang="0">
                        <a:pos x="184" y="274"/>
                      </a:cxn>
                      <a:cxn ang="0">
                        <a:pos x="160" y="328"/>
                      </a:cxn>
                      <a:cxn ang="0">
                        <a:pos x="152" y="354"/>
                      </a:cxn>
                      <a:cxn ang="0">
                        <a:pos x="128" y="404"/>
                      </a:cxn>
                      <a:cxn ang="0">
                        <a:pos x="94" y="392"/>
                      </a:cxn>
                      <a:cxn ang="0">
                        <a:pos x="66" y="258"/>
                      </a:cxn>
                      <a:cxn ang="0">
                        <a:pos x="72" y="156"/>
                      </a:cxn>
                      <a:cxn ang="0">
                        <a:pos x="44" y="180"/>
                      </a:cxn>
                      <a:cxn ang="0">
                        <a:pos x="20" y="150"/>
                      </a:cxn>
                      <a:cxn ang="0">
                        <a:pos x="24" y="138"/>
                      </a:cxn>
                      <a:cxn ang="0">
                        <a:pos x="0" y="92"/>
                      </a:cxn>
                      <a:cxn ang="0">
                        <a:pos x="798" y="6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53" name="Freeform 53"/>
                  <p:cNvSpPr>
                    <a:spLocks/>
                  </p:cNvSpPr>
                  <p:nvPr/>
                </p:nvSpPr>
                <p:spPr bwMode="ltGray">
                  <a:xfrm>
                    <a:off x="1634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17" y="3"/>
                      </a:cxn>
                      <a:cxn ang="0">
                        <a:pos x="37" y="33"/>
                      </a:cxn>
                      <a:cxn ang="0">
                        <a:pos x="19" y="85"/>
                      </a:cxn>
                      <a:cxn ang="0">
                        <a:pos x="1" y="69"/>
                      </a:cxn>
                      <a:cxn ang="0">
                        <a:pos x="7" y="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54" name="Freeform 54"/>
                  <p:cNvSpPr>
                    <a:spLocks/>
                  </p:cNvSpPr>
                  <p:nvPr/>
                </p:nvSpPr>
                <p:spPr bwMode="ltGray">
                  <a:xfrm>
                    <a:off x="1900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13" y="28"/>
                      </a:cxn>
                      <a:cxn ang="0">
                        <a:pos x="29" y="2"/>
                      </a:cxn>
                      <a:cxn ang="0">
                        <a:pos x="43" y="4"/>
                      </a:cxn>
                      <a:cxn ang="0">
                        <a:pos x="39" y="26"/>
                      </a:cxn>
                      <a:cxn ang="0">
                        <a:pos x="13" y="74"/>
                      </a:cxn>
                      <a:cxn ang="0">
                        <a:pos x="7" y="60"/>
                      </a:cxn>
                      <a:cxn ang="0">
                        <a:pos x="3" y="36"/>
                      </a:cxn>
                      <a:cxn ang="0">
                        <a:pos x="13" y="28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55" name="Freeform 55"/>
                  <p:cNvSpPr>
                    <a:spLocks/>
                  </p:cNvSpPr>
                  <p:nvPr/>
                </p:nvSpPr>
                <p:spPr bwMode="ltGray">
                  <a:xfrm>
                    <a:off x="1951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7" y="16"/>
                      </a:cxn>
                      <a:cxn ang="0">
                        <a:pos x="5" y="30"/>
                      </a:cxn>
                      <a:cxn ang="0">
                        <a:pos x="7" y="16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56" name="Freeform 56"/>
                  <p:cNvSpPr>
                    <a:spLocks/>
                  </p:cNvSpPr>
                  <p:nvPr/>
                </p:nvSpPr>
                <p:spPr bwMode="ltGray">
                  <a:xfrm>
                    <a:off x="1021" y="314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481" y="464"/>
                      </a:cxn>
                      <a:cxn ang="0">
                        <a:pos x="486" y="451"/>
                      </a:cxn>
                      <a:cxn ang="0">
                        <a:pos x="500" y="413"/>
                      </a:cxn>
                      <a:cxn ang="0">
                        <a:pos x="309" y="287"/>
                      </a:cxn>
                      <a:cxn ang="0">
                        <a:pos x="282" y="346"/>
                      </a:cxn>
                      <a:cxn ang="0">
                        <a:pos x="303" y="556"/>
                      </a:cxn>
                      <a:cxn ang="0">
                        <a:pos x="282" y="494"/>
                      </a:cxn>
                      <a:cxn ang="0">
                        <a:pos x="242" y="439"/>
                      </a:cxn>
                      <a:cxn ang="0">
                        <a:pos x="245" y="413"/>
                      </a:cxn>
                      <a:cxn ang="0">
                        <a:pos x="247" y="394"/>
                      </a:cxn>
                      <a:cxn ang="0">
                        <a:pos x="220" y="375"/>
                      </a:cxn>
                      <a:cxn ang="0">
                        <a:pos x="194" y="346"/>
                      </a:cxn>
                      <a:cxn ang="0">
                        <a:pos x="148" y="354"/>
                      </a:cxn>
                      <a:cxn ang="0">
                        <a:pos x="126" y="365"/>
                      </a:cxn>
                      <a:cxn ang="0">
                        <a:pos x="78" y="365"/>
                      </a:cxn>
                      <a:cxn ang="0">
                        <a:pos x="22" y="312"/>
                      </a:cxn>
                      <a:cxn ang="0">
                        <a:pos x="11" y="295"/>
                      </a:cxn>
                      <a:cxn ang="0">
                        <a:pos x="0" y="264"/>
                      </a:cxn>
                      <a:cxn ang="0">
                        <a:pos x="24" y="213"/>
                      </a:cxn>
                      <a:cxn ang="0">
                        <a:pos x="32" y="181"/>
                      </a:cxn>
                      <a:cxn ang="0">
                        <a:pos x="51" y="143"/>
                      </a:cxn>
                      <a:cxn ang="0">
                        <a:pos x="81" y="116"/>
                      </a:cxn>
                      <a:cxn ang="0">
                        <a:pos x="167" y="67"/>
                      </a:cxn>
                      <a:cxn ang="0">
                        <a:pos x="220" y="30"/>
                      </a:cxn>
                      <a:cxn ang="0">
                        <a:pos x="258" y="6"/>
                      </a:cxn>
                      <a:cxn ang="0">
                        <a:pos x="363" y="2"/>
                      </a:cxn>
                      <a:cxn ang="0">
                        <a:pos x="398" y="0"/>
                      </a:cxn>
                      <a:cxn ang="0">
                        <a:pos x="384" y="34"/>
                      </a:cxn>
                      <a:cxn ang="0">
                        <a:pos x="443" y="84"/>
                      </a:cxn>
                      <a:cxn ang="0">
                        <a:pos x="497" y="74"/>
                      </a:cxn>
                      <a:cxn ang="0">
                        <a:pos x="529" y="82"/>
                      </a:cxn>
                      <a:cxn ang="0">
                        <a:pos x="559" y="97"/>
                      </a:cxn>
                      <a:cxn ang="0">
                        <a:pos x="572" y="188"/>
                      </a:cxn>
                      <a:cxn ang="0">
                        <a:pos x="572" y="240"/>
                      </a:cxn>
                      <a:cxn ang="0">
                        <a:pos x="599" y="283"/>
                      </a:cxn>
                      <a:cxn ang="0">
                        <a:pos x="645" y="300"/>
                      </a:cxn>
                      <a:cxn ang="0">
                        <a:pos x="680" y="295"/>
                      </a:cxn>
                      <a:cxn ang="0">
                        <a:pos x="664" y="340"/>
                      </a:cxn>
                      <a:cxn ang="0">
                        <a:pos x="599" y="407"/>
                      </a:cxn>
                      <a:cxn ang="0">
                        <a:pos x="548" y="485"/>
                      </a:cxn>
                      <a:cxn ang="0">
                        <a:pos x="556" y="508"/>
                      </a:cxn>
                      <a:cxn ang="0">
                        <a:pos x="435" y="556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57" name="Freeform 57"/>
                  <p:cNvSpPr>
                    <a:spLocks/>
                  </p:cNvSpPr>
                  <p:nvPr/>
                </p:nvSpPr>
                <p:spPr bwMode="ltGray">
                  <a:xfrm>
                    <a:off x="1189" y="447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243" y="347"/>
                      </a:cxn>
                      <a:cxn ang="0">
                        <a:pos x="233" y="301"/>
                      </a:cxn>
                      <a:cxn ang="0">
                        <a:pos x="217" y="288"/>
                      </a:cxn>
                      <a:cxn ang="0">
                        <a:pos x="215" y="269"/>
                      </a:cxn>
                      <a:cxn ang="0">
                        <a:pos x="209" y="254"/>
                      </a:cxn>
                      <a:cxn ang="0">
                        <a:pos x="209" y="229"/>
                      </a:cxn>
                      <a:cxn ang="0">
                        <a:pos x="207" y="214"/>
                      </a:cxn>
                      <a:cxn ang="0">
                        <a:pos x="228" y="202"/>
                      </a:cxn>
                      <a:cxn ang="0">
                        <a:pos x="257" y="197"/>
                      </a:cxn>
                      <a:cxn ang="0">
                        <a:pos x="257" y="136"/>
                      </a:cxn>
                      <a:cxn ang="0">
                        <a:pos x="54" y="96"/>
                      </a:cxn>
                      <a:cxn ang="0">
                        <a:pos x="32" y="98"/>
                      </a:cxn>
                      <a:cxn ang="0">
                        <a:pos x="16" y="102"/>
                      </a:cxn>
                      <a:cxn ang="0">
                        <a:pos x="0" y="149"/>
                      </a:cxn>
                      <a:cxn ang="0">
                        <a:pos x="93" y="346"/>
                      </a:cxn>
                      <a:cxn ang="0">
                        <a:pos x="243" y="347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58" name="Freeform 58"/>
                  <p:cNvSpPr>
                    <a:spLocks/>
                  </p:cNvSpPr>
                  <p:nvPr/>
                </p:nvSpPr>
                <p:spPr bwMode="ltGray">
                  <a:xfrm>
                    <a:off x="1476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7" y="25"/>
                      </a:cxn>
                      <a:cxn ang="0">
                        <a:pos x="19" y="21"/>
                      </a:cxn>
                      <a:cxn ang="0">
                        <a:pos x="7" y="2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59" name="Freeform 59"/>
                  <p:cNvSpPr>
                    <a:spLocks/>
                  </p:cNvSpPr>
                  <p:nvPr/>
                </p:nvSpPr>
                <p:spPr bwMode="ltGray">
                  <a:xfrm>
                    <a:off x="1467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12" y="12"/>
                      </a:cxn>
                      <a:cxn ang="0">
                        <a:pos x="16" y="0"/>
                      </a:cxn>
                      <a:cxn ang="0">
                        <a:pos x="20" y="12"/>
                      </a:cxn>
                      <a:cxn ang="0">
                        <a:pos x="8" y="20"/>
                      </a:cxn>
                      <a:cxn ang="0">
                        <a:pos x="12" y="12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60" name="Freeform 60"/>
                  <p:cNvSpPr>
                    <a:spLocks/>
                  </p:cNvSpPr>
                  <p:nvPr/>
                </p:nvSpPr>
                <p:spPr bwMode="ltGray">
                  <a:xfrm>
                    <a:off x="1072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24" y="18"/>
                      </a:cxn>
                      <a:cxn ang="0">
                        <a:pos x="32" y="6"/>
                      </a:cxn>
                      <a:cxn ang="0">
                        <a:pos x="36" y="30"/>
                      </a:cxn>
                      <a:cxn ang="0">
                        <a:pos x="24" y="18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61" name="Freeform 61"/>
                  <p:cNvSpPr>
                    <a:spLocks/>
                  </p:cNvSpPr>
                  <p:nvPr/>
                </p:nvSpPr>
                <p:spPr bwMode="ltGray">
                  <a:xfrm>
                    <a:off x="1374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473" y="464"/>
                      </a:cxn>
                      <a:cxn ang="0">
                        <a:pos x="393" y="452"/>
                      </a:cxn>
                      <a:cxn ang="0">
                        <a:pos x="325" y="412"/>
                      </a:cxn>
                      <a:cxn ang="0">
                        <a:pos x="265" y="400"/>
                      </a:cxn>
                      <a:cxn ang="0">
                        <a:pos x="237" y="416"/>
                      </a:cxn>
                      <a:cxn ang="0">
                        <a:pos x="261" y="428"/>
                      </a:cxn>
                      <a:cxn ang="0">
                        <a:pos x="293" y="468"/>
                      </a:cxn>
                      <a:cxn ang="0">
                        <a:pos x="321" y="476"/>
                      </a:cxn>
                      <a:cxn ang="0">
                        <a:pos x="333" y="536"/>
                      </a:cxn>
                      <a:cxn ang="0">
                        <a:pos x="313" y="552"/>
                      </a:cxn>
                      <a:cxn ang="0">
                        <a:pos x="261" y="616"/>
                      </a:cxn>
                      <a:cxn ang="0">
                        <a:pos x="225" y="628"/>
                      </a:cxn>
                      <a:cxn ang="0">
                        <a:pos x="97" y="696"/>
                      </a:cxn>
                      <a:cxn ang="0">
                        <a:pos x="77" y="616"/>
                      </a:cxn>
                      <a:cxn ang="0">
                        <a:pos x="45" y="524"/>
                      </a:cxn>
                      <a:cxn ang="0">
                        <a:pos x="33" y="448"/>
                      </a:cxn>
                      <a:cxn ang="0">
                        <a:pos x="53" y="344"/>
                      </a:cxn>
                      <a:cxn ang="0">
                        <a:pos x="17" y="392"/>
                      </a:cxn>
                      <a:cxn ang="0">
                        <a:pos x="81" y="280"/>
                      </a:cxn>
                      <a:cxn ang="0">
                        <a:pos x="113" y="204"/>
                      </a:cxn>
                      <a:cxn ang="0">
                        <a:pos x="37" y="204"/>
                      </a:cxn>
                      <a:cxn ang="0">
                        <a:pos x="1" y="196"/>
                      </a:cxn>
                      <a:cxn ang="0">
                        <a:pos x="25" y="140"/>
                      </a:cxn>
                      <a:cxn ang="0">
                        <a:pos x="97" y="112"/>
                      </a:cxn>
                      <a:cxn ang="0">
                        <a:pos x="221" y="124"/>
                      </a:cxn>
                      <a:cxn ang="0">
                        <a:pos x="229" y="64"/>
                      </a:cxn>
                      <a:cxn ang="0">
                        <a:pos x="261" y="0"/>
                      </a:cxn>
                      <a:cxn ang="0">
                        <a:pos x="357" y="44"/>
                      </a:cxn>
                      <a:cxn ang="0">
                        <a:pos x="329" y="88"/>
                      </a:cxn>
                      <a:cxn ang="0">
                        <a:pos x="301" y="176"/>
                      </a:cxn>
                      <a:cxn ang="0">
                        <a:pos x="361" y="192"/>
                      </a:cxn>
                      <a:cxn ang="0">
                        <a:pos x="373" y="136"/>
                      </a:cxn>
                      <a:cxn ang="0">
                        <a:pos x="417" y="92"/>
                      </a:cxn>
                      <a:cxn ang="0">
                        <a:pos x="497" y="88"/>
                      </a:cxn>
                      <a:cxn ang="0">
                        <a:pos x="529" y="52"/>
                      </a:cxn>
                      <a:cxn ang="0">
                        <a:pos x="541" y="460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62" name="Freeform 62"/>
                  <p:cNvSpPr>
                    <a:spLocks/>
                  </p:cNvSpPr>
                  <p:nvPr/>
                </p:nvSpPr>
                <p:spPr bwMode="ltGray">
                  <a:xfrm>
                    <a:off x="1173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825" y="0"/>
                      </a:cxn>
                      <a:cxn ang="0">
                        <a:pos x="143" y="29"/>
                      </a:cxn>
                      <a:cxn ang="0">
                        <a:pos x="91" y="42"/>
                      </a:cxn>
                      <a:cxn ang="0">
                        <a:pos x="62" y="42"/>
                      </a:cxn>
                      <a:cxn ang="0">
                        <a:pos x="22" y="77"/>
                      </a:cxn>
                      <a:cxn ang="0">
                        <a:pos x="0" y="105"/>
                      </a:cxn>
                      <a:cxn ang="0">
                        <a:pos x="59" y="115"/>
                      </a:cxn>
                      <a:cxn ang="0">
                        <a:pos x="97" y="96"/>
                      </a:cxn>
                      <a:cxn ang="0">
                        <a:pos x="108" y="84"/>
                      </a:cxn>
                      <a:cxn ang="0">
                        <a:pos x="167" y="52"/>
                      </a:cxn>
                      <a:cxn ang="0">
                        <a:pos x="215" y="46"/>
                      </a:cxn>
                      <a:cxn ang="0">
                        <a:pos x="237" y="94"/>
                      </a:cxn>
                      <a:cxn ang="0">
                        <a:pos x="188" y="109"/>
                      </a:cxn>
                      <a:cxn ang="0">
                        <a:pos x="231" y="113"/>
                      </a:cxn>
                      <a:cxn ang="0">
                        <a:pos x="250" y="90"/>
                      </a:cxn>
                      <a:cxn ang="0">
                        <a:pos x="266" y="92"/>
                      </a:cxn>
                      <a:cxn ang="0">
                        <a:pos x="253" y="54"/>
                      </a:cxn>
                      <a:cxn ang="0">
                        <a:pos x="266" y="44"/>
                      </a:cxn>
                      <a:cxn ang="0">
                        <a:pos x="277" y="88"/>
                      </a:cxn>
                      <a:cxn ang="0">
                        <a:pos x="266" y="113"/>
                      </a:cxn>
                      <a:cxn ang="0">
                        <a:pos x="296" y="130"/>
                      </a:cxn>
                      <a:cxn ang="0">
                        <a:pos x="299" y="92"/>
                      </a:cxn>
                      <a:cxn ang="0">
                        <a:pos x="331" y="103"/>
                      </a:cxn>
                      <a:cxn ang="0">
                        <a:pos x="382" y="73"/>
                      </a:cxn>
                      <a:cxn ang="0">
                        <a:pos x="409" y="50"/>
                      </a:cxn>
                      <a:cxn ang="0">
                        <a:pos x="439" y="56"/>
                      </a:cxn>
                      <a:cxn ang="0">
                        <a:pos x="455" y="50"/>
                      </a:cxn>
                      <a:cxn ang="0">
                        <a:pos x="431" y="44"/>
                      </a:cxn>
                      <a:cxn ang="0">
                        <a:pos x="474" y="35"/>
                      </a:cxn>
                      <a:cxn ang="0">
                        <a:pos x="544" y="54"/>
                      </a:cxn>
                      <a:cxn ang="0">
                        <a:pos x="581" y="42"/>
                      </a:cxn>
                      <a:cxn ang="0">
                        <a:pos x="584" y="63"/>
                      </a:cxn>
                      <a:cxn ang="0">
                        <a:pos x="568" y="101"/>
                      </a:cxn>
                      <a:cxn ang="0">
                        <a:pos x="611" y="88"/>
                      </a:cxn>
                      <a:cxn ang="0">
                        <a:pos x="624" y="80"/>
                      </a:cxn>
                      <a:cxn ang="0">
                        <a:pos x="648" y="61"/>
                      </a:cxn>
                      <a:cxn ang="0">
                        <a:pos x="794" y="84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63" name="Freeform 63"/>
                  <p:cNvSpPr>
                    <a:spLocks/>
                  </p:cNvSpPr>
                  <p:nvPr/>
                </p:nvSpPr>
                <p:spPr bwMode="ltGray">
                  <a:xfrm>
                    <a:off x="1293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31" y="0"/>
                      </a:cxn>
                      <a:cxn ang="0">
                        <a:pos x="19" y="2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64" name="Freeform 64"/>
                  <p:cNvSpPr>
                    <a:spLocks/>
                  </p:cNvSpPr>
                  <p:nvPr/>
                </p:nvSpPr>
                <p:spPr bwMode="ltGray">
                  <a:xfrm>
                    <a:off x="1278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22" y="0"/>
                      </a:cxn>
                      <a:cxn ang="0">
                        <a:pos x="38" y="4"/>
                      </a:cxn>
                      <a:cxn ang="0">
                        <a:pos x="6" y="32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65" name="Freeform 65"/>
                  <p:cNvSpPr>
                    <a:spLocks/>
                  </p:cNvSpPr>
                  <p:nvPr/>
                </p:nvSpPr>
                <p:spPr bwMode="ltGray">
                  <a:xfrm>
                    <a:off x="1340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37" y="18"/>
                      </a:cxn>
                      <a:cxn ang="0">
                        <a:pos x="25" y="2"/>
                      </a:cxn>
                      <a:cxn ang="0">
                        <a:pos x="37" y="18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66" name="Freeform 66"/>
                  <p:cNvSpPr>
                    <a:spLocks/>
                  </p:cNvSpPr>
                  <p:nvPr/>
                </p:nvSpPr>
                <p:spPr bwMode="ltGray">
                  <a:xfrm>
                    <a:off x="1395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21"/>
                      </a:cxn>
                      <a:cxn ang="0">
                        <a:pos x="12" y="9"/>
                      </a:cxn>
                      <a:cxn ang="0">
                        <a:pos x="0" y="21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67" name="Freeform 67"/>
                  <p:cNvSpPr>
                    <a:spLocks/>
                  </p:cNvSpPr>
                  <p:nvPr/>
                </p:nvSpPr>
                <p:spPr bwMode="ltGray">
                  <a:xfrm>
                    <a:off x="1248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7" y="22"/>
                      </a:cxn>
                      <a:cxn ang="0">
                        <a:pos x="31" y="10"/>
                      </a:cxn>
                      <a:cxn ang="0">
                        <a:pos x="7" y="22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1268" name="Group 68"/>
                <p:cNvGrpSpPr>
                  <a:grpSpLocks/>
                </p:cNvGrpSpPr>
                <p:nvPr/>
              </p:nvGrpSpPr>
              <p:grpSpPr bwMode="auto">
                <a:xfrm>
                  <a:off x="3709" y="240"/>
                  <a:ext cx="1139" cy="429"/>
                  <a:chOff x="3709" y="240"/>
                  <a:chExt cx="1139" cy="429"/>
                </a:xfrm>
              </p:grpSpPr>
              <p:sp>
                <p:nvSpPr>
                  <p:cNvPr id="51269" name="Freeform 69"/>
                  <p:cNvSpPr>
                    <a:spLocks/>
                  </p:cNvSpPr>
                  <p:nvPr/>
                </p:nvSpPr>
                <p:spPr bwMode="ltGray">
                  <a:xfrm>
                    <a:off x="4808" y="616"/>
                    <a:ext cx="13" cy="14"/>
                  </a:xfrm>
                  <a:custGeom>
                    <a:avLst/>
                    <a:gdLst/>
                    <a:ahLst/>
                    <a:cxnLst>
                      <a:cxn ang="0">
                        <a:pos x="16" y="33"/>
                      </a:cxn>
                      <a:cxn ang="0">
                        <a:pos x="8" y="21"/>
                      </a:cxn>
                      <a:cxn ang="0">
                        <a:pos x="0" y="9"/>
                      </a:cxn>
                      <a:cxn ang="0">
                        <a:pos x="16" y="3"/>
                      </a:cxn>
                      <a:cxn ang="0">
                        <a:pos x="30" y="23"/>
                      </a:cxn>
                      <a:cxn ang="0">
                        <a:pos x="28" y="31"/>
                      </a:cxn>
                      <a:cxn ang="0">
                        <a:pos x="16" y="3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70" name="Freeform 70"/>
                  <p:cNvSpPr>
                    <a:spLocks/>
                  </p:cNvSpPr>
                  <p:nvPr/>
                </p:nvSpPr>
                <p:spPr bwMode="ltGray">
                  <a:xfrm>
                    <a:off x="4655" y="629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15" y="16"/>
                      </a:cxn>
                      <a:cxn ang="0">
                        <a:pos x="3" y="8"/>
                      </a:cxn>
                      <a:cxn ang="0">
                        <a:pos x="15" y="0"/>
                      </a:cxn>
                      <a:cxn ang="0">
                        <a:pos x="15" y="16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71" name="Freeform 71"/>
                  <p:cNvSpPr>
                    <a:spLocks/>
                  </p:cNvSpPr>
                  <p:nvPr/>
                </p:nvSpPr>
                <p:spPr bwMode="ltGray">
                  <a:xfrm>
                    <a:off x="4609" y="635"/>
                    <a:ext cx="28" cy="16"/>
                  </a:xfrm>
                  <a:custGeom>
                    <a:avLst/>
                    <a:gdLst/>
                    <a:ahLst/>
                    <a:cxnLst>
                      <a:cxn ang="0">
                        <a:pos x="14" y="24"/>
                      </a:cxn>
                      <a:cxn ang="0">
                        <a:pos x="30" y="4"/>
                      </a:cxn>
                      <a:cxn ang="0">
                        <a:pos x="42" y="0"/>
                      </a:cxn>
                      <a:cxn ang="0">
                        <a:pos x="58" y="12"/>
                      </a:cxn>
                      <a:cxn ang="0">
                        <a:pos x="32" y="26"/>
                      </a:cxn>
                      <a:cxn ang="0">
                        <a:pos x="12" y="46"/>
                      </a:cxn>
                      <a:cxn ang="0">
                        <a:pos x="8" y="20"/>
                      </a:cxn>
                      <a:cxn ang="0">
                        <a:pos x="12" y="14"/>
                      </a:cxn>
                      <a:cxn ang="0">
                        <a:pos x="14" y="24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72" name="Freeform 72"/>
                  <p:cNvSpPr>
                    <a:spLocks/>
                  </p:cNvSpPr>
                  <p:nvPr/>
                </p:nvSpPr>
                <p:spPr bwMode="ltGray">
                  <a:xfrm>
                    <a:off x="4580" y="634"/>
                    <a:ext cx="29" cy="16"/>
                  </a:xfrm>
                  <a:custGeom>
                    <a:avLst/>
                    <a:gdLst/>
                    <a:ahLst/>
                    <a:cxnLst>
                      <a:cxn ang="0">
                        <a:pos x="0" y="31"/>
                      </a:cxn>
                      <a:cxn ang="0">
                        <a:pos x="18" y="25"/>
                      </a:cxn>
                      <a:cxn ang="0">
                        <a:pos x="52" y="1"/>
                      </a:cxn>
                      <a:cxn ang="0">
                        <a:pos x="64" y="3"/>
                      </a:cxn>
                      <a:cxn ang="0">
                        <a:pos x="50" y="19"/>
                      </a:cxn>
                      <a:cxn ang="0">
                        <a:pos x="28" y="33"/>
                      </a:cxn>
                      <a:cxn ang="0">
                        <a:pos x="22" y="47"/>
                      </a:cxn>
                      <a:cxn ang="0">
                        <a:pos x="16" y="45"/>
                      </a:cxn>
                      <a:cxn ang="0">
                        <a:pos x="12" y="39"/>
                      </a:cxn>
                      <a:cxn ang="0">
                        <a:pos x="0" y="35"/>
                      </a:cxn>
                      <a:cxn ang="0">
                        <a:pos x="0" y="3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73" name="Freeform 73"/>
                  <p:cNvSpPr>
                    <a:spLocks/>
                  </p:cNvSpPr>
                  <p:nvPr/>
                </p:nvSpPr>
                <p:spPr bwMode="ltGray">
                  <a:xfrm>
                    <a:off x="4423" y="547"/>
                    <a:ext cx="151" cy="93"/>
                  </a:xfrm>
                  <a:custGeom>
                    <a:avLst/>
                    <a:gdLst/>
                    <a:ahLst/>
                    <a:cxnLst>
                      <a:cxn ang="0">
                        <a:pos x="10" y="4"/>
                      </a:cxn>
                      <a:cxn ang="0">
                        <a:pos x="36" y="18"/>
                      </a:cxn>
                      <a:cxn ang="0">
                        <a:pos x="46" y="30"/>
                      </a:cxn>
                      <a:cxn ang="0">
                        <a:pos x="76" y="52"/>
                      </a:cxn>
                      <a:cxn ang="0">
                        <a:pos x="92" y="66"/>
                      </a:cxn>
                      <a:cxn ang="0">
                        <a:pos x="122" y="98"/>
                      </a:cxn>
                      <a:cxn ang="0">
                        <a:pos x="136" y="128"/>
                      </a:cxn>
                      <a:cxn ang="0">
                        <a:pos x="148" y="132"/>
                      </a:cxn>
                      <a:cxn ang="0">
                        <a:pos x="154" y="150"/>
                      </a:cxn>
                      <a:cxn ang="0">
                        <a:pos x="176" y="152"/>
                      </a:cxn>
                      <a:cxn ang="0">
                        <a:pos x="170" y="196"/>
                      </a:cxn>
                      <a:cxn ang="0">
                        <a:pos x="180" y="224"/>
                      </a:cxn>
                      <a:cxn ang="0">
                        <a:pos x="198" y="232"/>
                      </a:cxn>
                      <a:cxn ang="0">
                        <a:pos x="216" y="234"/>
                      </a:cxn>
                      <a:cxn ang="0">
                        <a:pos x="236" y="242"/>
                      </a:cxn>
                      <a:cxn ang="0">
                        <a:pos x="254" y="236"/>
                      </a:cxn>
                      <a:cxn ang="0">
                        <a:pos x="272" y="248"/>
                      </a:cxn>
                      <a:cxn ang="0">
                        <a:pos x="296" y="256"/>
                      </a:cxn>
                      <a:cxn ang="0">
                        <a:pos x="314" y="264"/>
                      </a:cxn>
                      <a:cxn ang="0">
                        <a:pos x="352" y="266"/>
                      </a:cxn>
                      <a:cxn ang="0">
                        <a:pos x="342" y="274"/>
                      </a:cxn>
                      <a:cxn ang="0">
                        <a:pos x="322" y="272"/>
                      </a:cxn>
                      <a:cxn ang="0">
                        <a:pos x="300" y="270"/>
                      </a:cxn>
                      <a:cxn ang="0">
                        <a:pos x="288" y="266"/>
                      </a:cxn>
                      <a:cxn ang="0">
                        <a:pos x="252" y="264"/>
                      </a:cxn>
                      <a:cxn ang="0">
                        <a:pos x="234" y="260"/>
                      </a:cxn>
                      <a:cxn ang="0">
                        <a:pos x="172" y="242"/>
                      </a:cxn>
                      <a:cxn ang="0">
                        <a:pos x="160" y="216"/>
                      </a:cxn>
                      <a:cxn ang="0">
                        <a:pos x="126" y="200"/>
                      </a:cxn>
                      <a:cxn ang="0">
                        <a:pos x="108" y="186"/>
                      </a:cxn>
                      <a:cxn ang="0">
                        <a:pos x="94" y="158"/>
                      </a:cxn>
                      <a:cxn ang="0">
                        <a:pos x="68" y="108"/>
                      </a:cxn>
                      <a:cxn ang="0">
                        <a:pos x="64" y="102"/>
                      </a:cxn>
                      <a:cxn ang="0">
                        <a:pos x="58" y="100"/>
                      </a:cxn>
                      <a:cxn ang="0">
                        <a:pos x="54" y="88"/>
                      </a:cxn>
                      <a:cxn ang="0">
                        <a:pos x="38" y="58"/>
                      </a:cxn>
                      <a:cxn ang="0">
                        <a:pos x="20" y="40"/>
                      </a:cxn>
                      <a:cxn ang="0">
                        <a:pos x="4" y="22"/>
                      </a:cxn>
                      <a:cxn ang="0">
                        <a:pos x="10" y="2"/>
                      </a:cxn>
                      <a:cxn ang="0">
                        <a:pos x="10" y="4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74" name="Freeform 74"/>
                  <p:cNvSpPr>
                    <a:spLocks/>
                  </p:cNvSpPr>
                  <p:nvPr/>
                </p:nvSpPr>
                <p:spPr bwMode="ltGray">
                  <a:xfrm>
                    <a:off x="4515" y="541"/>
                    <a:ext cx="67" cy="68"/>
                  </a:xfrm>
                  <a:custGeom>
                    <a:avLst/>
                    <a:gdLst/>
                    <a:ahLst/>
                    <a:cxnLst>
                      <a:cxn ang="0">
                        <a:pos x="54" y="66"/>
                      </a:cxn>
                      <a:cxn ang="0">
                        <a:pos x="66" y="58"/>
                      </a:cxn>
                      <a:cxn ang="0">
                        <a:pos x="68" y="52"/>
                      </a:cxn>
                      <a:cxn ang="0">
                        <a:pos x="80" y="44"/>
                      </a:cxn>
                      <a:cxn ang="0">
                        <a:pos x="106" y="22"/>
                      </a:cxn>
                      <a:cxn ang="0">
                        <a:pos x="112" y="4"/>
                      </a:cxn>
                      <a:cxn ang="0">
                        <a:pos x="124" y="0"/>
                      </a:cxn>
                      <a:cxn ang="0">
                        <a:pos x="150" y="28"/>
                      </a:cxn>
                      <a:cxn ang="0">
                        <a:pos x="146" y="44"/>
                      </a:cxn>
                      <a:cxn ang="0">
                        <a:pos x="126" y="64"/>
                      </a:cxn>
                      <a:cxn ang="0">
                        <a:pos x="132" y="94"/>
                      </a:cxn>
                      <a:cxn ang="0">
                        <a:pos x="142" y="110"/>
                      </a:cxn>
                      <a:cxn ang="0">
                        <a:pos x="146" y="128"/>
                      </a:cxn>
                      <a:cxn ang="0">
                        <a:pos x="128" y="128"/>
                      </a:cxn>
                      <a:cxn ang="0">
                        <a:pos x="116" y="146"/>
                      </a:cxn>
                      <a:cxn ang="0">
                        <a:pos x="104" y="156"/>
                      </a:cxn>
                      <a:cxn ang="0">
                        <a:pos x="100" y="198"/>
                      </a:cxn>
                      <a:cxn ang="0">
                        <a:pos x="88" y="202"/>
                      </a:cxn>
                      <a:cxn ang="0">
                        <a:pos x="82" y="206"/>
                      </a:cxn>
                      <a:cxn ang="0">
                        <a:pos x="76" y="202"/>
                      </a:cxn>
                      <a:cxn ang="0">
                        <a:pos x="72" y="190"/>
                      </a:cxn>
                      <a:cxn ang="0">
                        <a:pos x="60" y="186"/>
                      </a:cxn>
                      <a:cxn ang="0">
                        <a:pos x="42" y="194"/>
                      </a:cxn>
                      <a:cxn ang="0">
                        <a:pos x="28" y="186"/>
                      </a:cxn>
                      <a:cxn ang="0">
                        <a:pos x="10" y="148"/>
                      </a:cxn>
                      <a:cxn ang="0">
                        <a:pos x="4" y="130"/>
                      </a:cxn>
                      <a:cxn ang="0">
                        <a:pos x="0" y="118"/>
                      </a:cxn>
                      <a:cxn ang="0">
                        <a:pos x="20" y="96"/>
                      </a:cxn>
                      <a:cxn ang="0">
                        <a:pos x="32" y="104"/>
                      </a:cxn>
                      <a:cxn ang="0">
                        <a:pos x="34" y="80"/>
                      </a:cxn>
                      <a:cxn ang="0">
                        <a:pos x="52" y="70"/>
                      </a:cxn>
                      <a:cxn ang="0">
                        <a:pos x="54" y="66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75" name="Freeform 75"/>
                  <p:cNvSpPr>
                    <a:spLocks/>
                  </p:cNvSpPr>
                  <p:nvPr/>
                </p:nvSpPr>
                <p:spPr bwMode="ltGray">
                  <a:xfrm>
                    <a:off x="4580" y="572"/>
                    <a:ext cx="47" cy="13"/>
                  </a:xfrm>
                  <a:custGeom>
                    <a:avLst/>
                    <a:gdLst/>
                    <a:ahLst/>
                    <a:cxnLst>
                      <a:cxn ang="0">
                        <a:pos x="4" y="32"/>
                      </a:cxn>
                      <a:cxn ang="0">
                        <a:pos x="18" y="10"/>
                      </a:cxn>
                      <a:cxn ang="0">
                        <a:pos x="46" y="20"/>
                      </a:cxn>
                      <a:cxn ang="0">
                        <a:pos x="72" y="14"/>
                      </a:cxn>
                      <a:cxn ang="0">
                        <a:pos x="90" y="0"/>
                      </a:cxn>
                      <a:cxn ang="0">
                        <a:pos x="76" y="26"/>
                      </a:cxn>
                      <a:cxn ang="0">
                        <a:pos x="60" y="38"/>
                      </a:cxn>
                      <a:cxn ang="0">
                        <a:pos x="42" y="32"/>
                      </a:cxn>
                      <a:cxn ang="0">
                        <a:pos x="14" y="30"/>
                      </a:cxn>
                      <a:cxn ang="0">
                        <a:pos x="4" y="32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76" name="Freeform 76"/>
                  <p:cNvSpPr>
                    <a:spLocks/>
                  </p:cNvSpPr>
                  <p:nvPr/>
                </p:nvSpPr>
                <p:spPr bwMode="ltGray">
                  <a:xfrm>
                    <a:off x="4578" y="588"/>
                    <a:ext cx="32" cy="34"/>
                  </a:xfrm>
                  <a:custGeom>
                    <a:avLst/>
                    <a:gdLst/>
                    <a:ahLst/>
                    <a:cxnLst>
                      <a:cxn ang="0">
                        <a:pos x="8" y="18"/>
                      </a:cxn>
                      <a:cxn ang="0">
                        <a:pos x="18" y="0"/>
                      </a:cxn>
                      <a:cxn ang="0">
                        <a:pos x="34" y="18"/>
                      </a:cxn>
                      <a:cxn ang="0">
                        <a:pos x="62" y="4"/>
                      </a:cxn>
                      <a:cxn ang="0">
                        <a:pos x="46" y="34"/>
                      </a:cxn>
                      <a:cxn ang="0">
                        <a:pos x="54" y="48"/>
                      </a:cxn>
                      <a:cxn ang="0">
                        <a:pos x="58" y="60"/>
                      </a:cxn>
                      <a:cxn ang="0">
                        <a:pos x="46" y="74"/>
                      </a:cxn>
                      <a:cxn ang="0">
                        <a:pos x="34" y="60"/>
                      </a:cxn>
                      <a:cxn ang="0">
                        <a:pos x="22" y="48"/>
                      </a:cxn>
                      <a:cxn ang="0">
                        <a:pos x="28" y="68"/>
                      </a:cxn>
                      <a:cxn ang="0">
                        <a:pos x="30" y="74"/>
                      </a:cxn>
                      <a:cxn ang="0">
                        <a:pos x="20" y="104"/>
                      </a:cxn>
                      <a:cxn ang="0">
                        <a:pos x="12" y="102"/>
                      </a:cxn>
                      <a:cxn ang="0">
                        <a:pos x="8" y="90"/>
                      </a:cxn>
                      <a:cxn ang="0">
                        <a:pos x="0" y="54"/>
                      </a:cxn>
                      <a:cxn ang="0">
                        <a:pos x="2" y="30"/>
                      </a:cxn>
                      <a:cxn ang="0">
                        <a:pos x="8" y="18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77" name="Freeform 77"/>
                  <p:cNvSpPr>
                    <a:spLocks/>
                  </p:cNvSpPr>
                  <p:nvPr/>
                </p:nvSpPr>
                <p:spPr bwMode="ltGray">
                  <a:xfrm>
                    <a:off x="4632" y="569"/>
                    <a:ext cx="16" cy="2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13" y="0"/>
                      </a:cxn>
                      <a:cxn ang="0">
                        <a:pos x="15" y="28"/>
                      </a:cxn>
                      <a:cxn ang="0">
                        <a:pos x="37" y="38"/>
                      </a:cxn>
                      <a:cxn ang="0">
                        <a:pos x="19" y="44"/>
                      </a:cxn>
                      <a:cxn ang="0">
                        <a:pos x="5" y="58"/>
                      </a:cxn>
                      <a:cxn ang="0">
                        <a:pos x="1" y="3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78" name="Freeform 78"/>
                  <p:cNvSpPr>
                    <a:spLocks/>
                  </p:cNvSpPr>
                  <p:nvPr/>
                </p:nvSpPr>
                <p:spPr bwMode="ltGray">
                  <a:xfrm>
                    <a:off x="4636" y="600"/>
                    <a:ext cx="20" cy="10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29" y="0"/>
                      </a:cxn>
                      <a:cxn ang="0">
                        <a:pos x="49" y="16"/>
                      </a:cxn>
                      <a:cxn ang="0">
                        <a:pos x="35" y="14"/>
                      </a:cxn>
                      <a:cxn ang="0">
                        <a:pos x="3" y="16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79" name="Freeform 79"/>
                  <p:cNvSpPr>
                    <a:spLocks/>
                  </p:cNvSpPr>
                  <p:nvPr/>
                </p:nvSpPr>
                <p:spPr bwMode="ltGray">
                  <a:xfrm>
                    <a:off x="4657" y="585"/>
                    <a:ext cx="26" cy="17"/>
                  </a:xfrm>
                  <a:custGeom>
                    <a:avLst/>
                    <a:gdLst/>
                    <a:ahLst/>
                    <a:cxnLst>
                      <a:cxn ang="0">
                        <a:pos x="21" y="38"/>
                      </a:cxn>
                      <a:cxn ang="0">
                        <a:pos x="15" y="26"/>
                      </a:cxn>
                      <a:cxn ang="0">
                        <a:pos x="3" y="22"/>
                      </a:cxn>
                      <a:cxn ang="0">
                        <a:pos x="13" y="8"/>
                      </a:cxn>
                      <a:cxn ang="0">
                        <a:pos x="25" y="0"/>
                      </a:cxn>
                      <a:cxn ang="0">
                        <a:pos x="49" y="10"/>
                      </a:cxn>
                      <a:cxn ang="0">
                        <a:pos x="53" y="20"/>
                      </a:cxn>
                      <a:cxn ang="0">
                        <a:pos x="61" y="32"/>
                      </a:cxn>
                      <a:cxn ang="0">
                        <a:pos x="41" y="38"/>
                      </a:cxn>
                      <a:cxn ang="0">
                        <a:pos x="23" y="44"/>
                      </a:cxn>
                      <a:cxn ang="0">
                        <a:pos x="21" y="38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80" name="Freeform 80"/>
                  <p:cNvSpPr>
                    <a:spLocks/>
                  </p:cNvSpPr>
                  <p:nvPr/>
                </p:nvSpPr>
                <p:spPr bwMode="ltGray">
                  <a:xfrm>
                    <a:off x="4664" y="593"/>
                    <a:ext cx="122" cy="61"/>
                  </a:xfrm>
                  <a:custGeom>
                    <a:avLst/>
                    <a:gdLst/>
                    <a:ahLst/>
                    <a:cxnLst>
                      <a:cxn ang="0">
                        <a:pos x="46" y="28"/>
                      </a:cxn>
                      <a:cxn ang="0">
                        <a:pos x="36" y="14"/>
                      </a:cxn>
                      <a:cxn ang="0">
                        <a:pos x="26" y="30"/>
                      </a:cxn>
                      <a:cxn ang="0">
                        <a:pos x="0" y="24"/>
                      </a:cxn>
                      <a:cxn ang="0">
                        <a:pos x="10" y="42"/>
                      </a:cxn>
                      <a:cxn ang="0">
                        <a:pos x="16" y="62"/>
                      </a:cxn>
                      <a:cxn ang="0">
                        <a:pos x="24" y="48"/>
                      </a:cxn>
                      <a:cxn ang="0">
                        <a:pos x="30" y="44"/>
                      </a:cxn>
                      <a:cxn ang="0">
                        <a:pos x="48" y="56"/>
                      </a:cxn>
                      <a:cxn ang="0">
                        <a:pos x="70" y="62"/>
                      </a:cxn>
                      <a:cxn ang="0">
                        <a:pos x="88" y="72"/>
                      </a:cxn>
                      <a:cxn ang="0">
                        <a:pos x="106" y="102"/>
                      </a:cxn>
                      <a:cxn ang="0">
                        <a:pos x="104" y="122"/>
                      </a:cxn>
                      <a:cxn ang="0">
                        <a:pos x="98" y="134"/>
                      </a:cxn>
                      <a:cxn ang="0">
                        <a:pos x="122" y="128"/>
                      </a:cxn>
                      <a:cxn ang="0">
                        <a:pos x="140" y="140"/>
                      </a:cxn>
                      <a:cxn ang="0">
                        <a:pos x="168" y="148"/>
                      </a:cxn>
                      <a:cxn ang="0">
                        <a:pos x="174" y="146"/>
                      </a:cxn>
                      <a:cxn ang="0">
                        <a:pos x="168" y="134"/>
                      </a:cxn>
                      <a:cxn ang="0">
                        <a:pos x="178" y="136"/>
                      </a:cxn>
                      <a:cxn ang="0">
                        <a:pos x="186" y="118"/>
                      </a:cxn>
                      <a:cxn ang="0">
                        <a:pos x="202" y="122"/>
                      </a:cxn>
                      <a:cxn ang="0">
                        <a:pos x="214" y="130"/>
                      </a:cxn>
                      <a:cxn ang="0">
                        <a:pos x="244" y="168"/>
                      </a:cxn>
                      <a:cxn ang="0">
                        <a:pos x="262" y="178"/>
                      </a:cxn>
                      <a:cxn ang="0">
                        <a:pos x="284" y="170"/>
                      </a:cxn>
                      <a:cxn ang="0">
                        <a:pos x="268" y="160"/>
                      </a:cxn>
                      <a:cxn ang="0">
                        <a:pos x="256" y="138"/>
                      </a:cxn>
                      <a:cxn ang="0">
                        <a:pos x="250" y="132"/>
                      </a:cxn>
                      <a:cxn ang="0">
                        <a:pos x="248" y="122"/>
                      </a:cxn>
                      <a:cxn ang="0">
                        <a:pos x="236" y="116"/>
                      </a:cxn>
                      <a:cxn ang="0">
                        <a:pos x="240" y="96"/>
                      </a:cxn>
                      <a:cxn ang="0">
                        <a:pos x="220" y="86"/>
                      </a:cxn>
                      <a:cxn ang="0">
                        <a:pos x="210" y="70"/>
                      </a:cxn>
                      <a:cxn ang="0">
                        <a:pos x="190" y="54"/>
                      </a:cxn>
                      <a:cxn ang="0">
                        <a:pos x="168" y="38"/>
                      </a:cxn>
                      <a:cxn ang="0">
                        <a:pos x="156" y="34"/>
                      </a:cxn>
                      <a:cxn ang="0">
                        <a:pos x="120" y="16"/>
                      </a:cxn>
                      <a:cxn ang="0">
                        <a:pos x="102" y="4"/>
                      </a:cxn>
                      <a:cxn ang="0">
                        <a:pos x="96" y="0"/>
                      </a:cxn>
                      <a:cxn ang="0">
                        <a:pos x="70" y="10"/>
                      </a:cxn>
                      <a:cxn ang="0">
                        <a:pos x="56" y="32"/>
                      </a:cxn>
                      <a:cxn ang="0">
                        <a:pos x="46" y="28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81" name="Freeform 81"/>
                  <p:cNvSpPr>
                    <a:spLocks/>
                  </p:cNvSpPr>
                  <p:nvPr/>
                </p:nvSpPr>
                <p:spPr bwMode="ltGray">
                  <a:xfrm>
                    <a:off x="4770" y="599"/>
                    <a:ext cx="33" cy="26"/>
                  </a:xfrm>
                  <a:custGeom>
                    <a:avLst/>
                    <a:gdLst/>
                    <a:ahLst/>
                    <a:cxnLst>
                      <a:cxn ang="0">
                        <a:pos x="1" y="58"/>
                      </a:cxn>
                      <a:cxn ang="0">
                        <a:pos x="27" y="60"/>
                      </a:cxn>
                      <a:cxn ang="0">
                        <a:pos x="45" y="48"/>
                      </a:cxn>
                      <a:cxn ang="0">
                        <a:pos x="57" y="30"/>
                      </a:cxn>
                      <a:cxn ang="0">
                        <a:pos x="43" y="14"/>
                      </a:cxn>
                      <a:cxn ang="0">
                        <a:pos x="43" y="4"/>
                      </a:cxn>
                      <a:cxn ang="0">
                        <a:pos x="71" y="26"/>
                      </a:cxn>
                      <a:cxn ang="0">
                        <a:pos x="67" y="54"/>
                      </a:cxn>
                      <a:cxn ang="0">
                        <a:pos x="33" y="78"/>
                      </a:cxn>
                      <a:cxn ang="0">
                        <a:pos x="9" y="66"/>
                      </a:cxn>
                      <a:cxn ang="0">
                        <a:pos x="3" y="62"/>
                      </a:cxn>
                      <a:cxn ang="0">
                        <a:pos x="1" y="58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82" name="Freeform 82"/>
                  <p:cNvSpPr>
                    <a:spLocks/>
                  </p:cNvSpPr>
                  <p:nvPr/>
                </p:nvSpPr>
                <p:spPr bwMode="ltGray">
                  <a:xfrm>
                    <a:off x="4840" y="544"/>
                    <a:ext cx="8" cy="6"/>
                  </a:xfrm>
                  <a:custGeom>
                    <a:avLst/>
                    <a:gdLst/>
                    <a:ahLst/>
                    <a:cxnLst>
                      <a:cxn ang="0">
                        <a:pos x="3" y="4"/>
                      </a:cxn>
                      <a:cxn ang="0">
                        <a:pos x="3" y="14"/>
                      </a:cxn>
                      <a:cxn ang="0">
                        <a:pos x="3" y="4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83" name="Freeform 83"/>
                  <p:cNvSpPr>
                    <a:spLocks/>
                  </p:cNvSpPr>
                  <p:nvPr/>
                </p:nvSpPr>
                <p:spPr bwMode="ltGray">
                  <a:xfrm>
                    <a:off x="4747" y="494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7" y="2"/>
                      </a:cxn>
                      <a:cxn ang="0">
                        <a:pos x="9" y="12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84" name="Freeform 84"/>
                  <p:cNvSpPr>
                    <a:spLocks/>
                  </p:cNvSpPr>
                  <p:nvPr/>
                </p:nvSpPr>
                <p:spPr bwMode="ltGray">
                  <a:xfrm>
                    <a:off x="4676" y="536"/>
                    <a:ext cx="8" cy="5"/>
                  </a:xfrm>
                  <a:custGeom>
                    <a:avLst/>
                    <a:gdLst/>
                    <a:ahLst/>
                    <a:cxnLst>
                      <a:cxn ang="0">
                        <a:pos x="7" y="12"/>
                      </a:cxn>
                      <a:cxn ang="0">
                        <a:pos x="15" y="2"/>
                      </a:cxn>
                      <a:cxn ang="0">
                        <a:pos x="15" y="14"/>
                      </a:cxn>
                      <a:cxn ang="0">
                        <a:pos x="7" y="12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85" name="Freeform 85"/>
                  <p:cNvSpPr>
                    <a:spLocks/>
                  </p:cNvSpPr>
                  <p:nvPr/>
                </p:nvSpPr>
                <p:spPr bwMode="ltGray">
                  <a:xfrm>
                    <a:off x="4598" y="523"/>
                    <a:ext cx="34" cy="27"/>
                  </a:xfrm>
                  <a:custGeom>
                    <a:avLst/>
                    <a:gdLst/>
                    <a:ahLst/>
                    <a:cxnLst>
                      <a:cxn ang="0">
                        <a:pos x="0" y="50"/>
                      </a:cxn>
                      <a:cxn ang="0">
                        <a:pos x="14" y="24"/>
                      </a:cxn>
                      <a:cxn ang="0">
                        <a:pos x="26" y="20"/>
                      </a:cxn>
                      <a:cxn ang="0">
                        <a:pos x="48" y="18"/>
                      </a:cxn>
                      <a:cxn ang="0">
                        <a:pos x="58" y="0"/>
                      </a:cxn>
                      <a:cxn ang="0">
                        <a:pos x="80" y="40"/>
                      </a:cxn>
                      <a:cxn ang="0">
                        <a:pos x="70" y="56"/>
                      </a:cxn>
                      <a:cxn ang="0">
                        <a:pos x="54" y="62"/>
                      </a:cxn>
                      <a:cxn ang="0">
                        <a:pos x="48" y="80"/>
                      </a:cxn>
                      <a:cxn ang="0">
                        <a:pos x="32" y="68"/>
                      </a:cxn>
                      <a:cxn ang="0">
                        <a:pos x="38" y="52"/>
                      </a:cxn>
                      <a:cxn ang="0">
                        <a:pos x="30" y="28"/>
                      </a:cxn>
                      <a:cxn ang="0">
                        <a:pos x="20" y="48"/>
                      </a:cxn>
                      <a:cxn ang="0">
                        <a:pos x="8" y="56"/>
                      </a:cxn>
                      <a:cxn ang="0">
                        <a:pos x="0" y="50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86" name="Freeform 86"/>
                  <p:cNvSpPr>
                    <a:spLocks/>
                  </p:cNvSpPr>
                  <p:nvPr/>
                </p:nvSpPr>
                <p:spPr bwMode="ltGray">
                  <a:xfrm>
                    <a:off x="4587" y="466"/>
                    <a:ext cx="40" cy="58"/>
                  </a:xfrm>
                  <a:custGeom>
                    <a:avLst/>
                    <a:gdLst/>
                    <a:ahLst/>
                    <a:cxnLst>
                      <a:cxn ang="0">
                        <a:pos x="14" y="96"/>
                      </a:cxn>
                      <a:cxn ang="0">
                        <a:pos x="26" y="128"/>
                      </a:cxn>
                      <a:cxn ang="0">
                        <a:pos x="32" y="108"/>
                      </a:cxn>
                      <a:cxn ang="0">
                        <a:pos x="52" y="100"/>
                      </a:cxn>
                      <a:cxn ang="0">
                        <a:pos x="46" y="124"/>
                      </a:cxn>
                      <a:cxn ang="0">
                        <a:pos x="66" y="126"/>
                      </a:cxn>
                      <a:cxn ang="0">
                        <a:pos x="76" y="142"/>
                      </a:cxn>
                      <a:cxn ang="0">
                        <a:pos x="58" y="148"/>
                      </a:cxn>
                      <a:cxn ang="0">
                        <a:pos x="74" y="174"/>
                      </a:cxn>
                      <a:cxn ang="0">
                        <a:pos x="84" y="154"/>
                      </a:cxn>
                      <a:cxn ang="0">
                        <a:pos x="82" y="112"/>
                      </a:cxn>
                      <a:cxn ang="0">
                        <a:pos x="60" y="106"/>
                      </a:cxn>
                      <a:cxn ang="0">
                        <a:pos x="50" y="82"/>
                      </a:cxn>
                      <a:cxn ang="0">
                        <a:pos x="34" y="82"/>
                      </a:cxn>
                      <a:cxn ang="0">
                        <a:pos x="30" y="70"/>
                      </a:cxn>
                      <a:cxn ang="0">
                        <a:pos x="42" y="42"/>
                      </a:cxn>
                      <a:cxn ang="0">
                        <a:pos x="30" y="0"/>
                      </a:cxn>
                      <a:cxn ang="0">
                        <a:pos x="18" y="22"/>
                      </a:cxn>
                      <a:cxn ang="0">
                        <a:pos x="4" y="46"/>
                      </a:cxn>
                      <a:cxn ang="0">
                        <a:pos x="14" y="76"/>
                      </a:cxn>
                      <a:cxn ang="0">
                        <a:pos x="14" y="96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87" name="Freeform 87"/>
                  <p:cNvSpPr>
                    <a:spLocks/>
                  </p:cNvSpPr>
                  <p:nvPr/>
                </p:nvSpPr>
                <p:spPr bwMode="ltGray">
                  <a:xfrm>
                    <a:off x="4597" y="508"/>
                    <a:ext cx="14" cy="17"/>
                  </a:xfrm>
                  <a:custGeom>
                    <a:avLst/>
                    <a:gdLst/>
                    <a:ahLst/>
                    <a:cxnLst>
                      <a:cxn ang="0">
                        <a:pos x="6" y="24"/>
                      </a:cxn>
                      <a:cxn ang="0">
                        <a:pos x="12" y="0"/>
                      </a:cxn>
                      <a:cxn ang="0">
                        <a:pos x="20" y="16"/>
                      </a:cxn>
                      <a:cxn ang="0">
                        <a:pos x="22" y="24"/>
                      </a:cxn>
                      <a:cxn ang="0">
                        <a:pos x="28" y="26"/>
                      </a:cxn>
                      <a:cxn ang="0">
                        <a:pos x="32" y="38"/>
                      </a:cxn>
                      <a:cxn ang="0">
                        <a:pos x="18" y="50"/>
                      </a:cxn>
                      <a:cxn ang="0">
                        <a:pos x="6" y="24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88" name="Freeform 88"/>
                  <p:cNvSpPr>
                    <a:spLocks/>
                  </p:cNvSpPr>
                  <p:nvPr/>
                </p:nvSpPr>
                <p:spPr bwMode="ltGray">
                  <a:xfrm>
                    <a:off x="4569" y="512"/>
                    <a:ext cx="19" cy="17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22" y="20"/>
                      </a:cxn>
                      <a:cxn ang="0">
                        <a:pos x="36" y="0"/>
                      </a:cxn>
                      <a:cxn ang="0">
                        <a:pos x="24" y="28"/>
                      </a:cxn>
                      <a:cxn ang="0">
                        <a:pos x="2" y="50"/>
                      </a:cxn>
                      <a:cxn ang="0">
                        <a:pos x="0" y="44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89" name="Freeform 89"/>
                  <p:cNvSpPr>
                    <a:spLocks/>
                  </p:cNvSpPr>
                  <p:nvPr/>
                </p:nvSpPr>
                <p:spPr bwMode="ltGray">
                  <a:xfrm>
                    <a:off x="4784" y="275"/>
                    <a:ext cx="18" cy="10"/>
                  </a:xfrm>
                  <a:custGeom>
                    <a:avLst/>
                    <a:gdLst/>
                    <a:ahLst/>
                    <a:cxnLst>
                      <a:cxn ang="0">
                        <a:pos x="0" y="25"/>
                      </a:cxn>
                      <a:cxn ang="0">
                        <a:pos x="12" y="29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90" name="Freeform 90"/>
                  <p:cNvSpPr>
                    <a:spLocks/>
                  </p:cNvSpPr>
                  <p:nvPr/>
                </p:nvSpPr>
                <p:spPr bwMode="ltGray">
                  <a:xfrm>
                    <a:off x="4293" y="246"/>
                    <a:ext cx="438" cy="152"/>
                  </a:xfrm>
                  <a:custGeom>
                    <a:avLst/>
                    <a:gdLst/>
                    <a:ahLst/>
                    <a:cxnLst>
                      <a:cxn ang="0">
                        <a:pos x="73" y="1"/>
                      </a:cxn>
                      <a:cxn ang="0">
                        <a:pos x="438" y="0"/>
                      </a:cxn>
                      <a:cxn ang="0">
                        <a:pos x="416" y="54"/>
                      </a:cxn>
                      <a:cxn ang="0">
                        <a:pos x="397" y="68"/>
                      </a:cxn>
                      <a:cxn ang="0">
                        <a:pos x="392" y="70"/>
                      </a:cxn>
                      <a:cxn ang="0">
                        <a:pos x="375" y="73"/>
                      </a:cxn>
                      <a:cxn ang="0">
                        <a:pos x="361" y="88"/>
                      </a:cxn>
                      <a:cxn ang="0">
                        <a:pos x="362" y="99"/>
                      </a:cxn>
                      <a:cxn ang="0">
                        <a:pos x="364" y="107"/>
                      </a:cxn>
                      <a:cxn ang="0">
                        <a:pos x="366" y="113"/>
                      </a:cxn>
                      <a:cxn ang="0">
                        <a:pos x="362" y="122"/>
                      </a:cxn>
                      <a:cxn ang="0">
                        <a:pos x="351" y="120"/>
                      </a:cxn>
                      <a:cxn ang="0">
                        <a:pos x="342" y="129"/>
                      </a:cxn>
                      <a:cxn ang="0">
                        <a:pos x="347" y="105"/>
                      </a:cxn>
                      <a:cxn ang="0">
                        <a:pos x="338" y="100"/>
                      </a:cxn>
                      <a:cxn ang="0">
                        <a:pos x="344" y="93"/>
                      </a:cxn>
                      <a:cxn ang="0">
                        <a:pos x="342" y="89"/>
                      </a:cxn>
                      <a:cxn ang="0">
                        <a:pos x="320" y="94"/>
                      </a:cxn>
                      <a:cxn ang="0">
                        <a:pos x="317" y="85"/>
                      </a:cxn>
                      <a:cxn ang="0">
                        <a:pos x="297" y="94"/>
                      </a:cxn>
                      <a:cxn ang="0">
                        <a:pos x="320" y="103"/>
                      </a:cxn>
                      <a:cxn ang="0">
                        <a:pos x="305" y="117"/>
                      </a:cxn>
                      <a:cxn ang="0">
                        <a:pos x="311" y="126"/>
                      </a:cxn>
                      <a:cxn ang="0">
                        <a:pos x="315" y="138"/>
                      </a:cxn>
                      <a:cxn ang="0">
                        <a:pos x="309" y="139"/>
                      </a:cxn>
                      <a:cxn ang="0">
                        <a:pos x="314" y="144"/>
                      </a:cxn>
                      <a:cxn ang="0">
                        <a:pos x="307" y="152"/>
                      </a:cxn>
                      <a:cxn ang="0">
                        <a:pos x="0" y="149"/>
                      </a:cxn>
                      <a:cxn ang="0">
                        <a:pos x="73" y="1"/>
                      </a:cxn>
                    </a:cxnLst>
                    <a:rect l="0" t="0" r="r" b="b"/>
                    <a:pathLst>
                      <a:path w="438" h="152">
                        <a:moveTo>
                          <a:pt x="73" y="1"/>
                        </a:moveTo>
                        <a:lnTo>
                          <a:pt x="438" y="0"/>
                        </a:lnTo>
                        <a:cubicBezTo>
                          <a:pt x="432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91" name="Freeform 91"/>
                  <p:cNvSpPr>
                    <a:spLocks/>
                  </p:cNvSpPr>
                  <p:nvPr/>
                </p:nvSpPr>
                <p:spPr bwMode="ltGray">
                  <a:xfrm>
                    <a:off x="4731" y="240"/>
                    <a:ext cx="20" cy="55"/>
                  </a:xfrm>
                  <a:custGeom>
                    <a:avLst/>
                    <a:gdLst/>
                    <a:ahLst/>
                    <a:cxnLst>
                      <a:cxn ang="0">
                        <a:pos x="5" y="156"/>
                      </a:cxn>
                      <a:cxn ang="0">
                        <a:pos x="15" y="108"/>
                      </a:cxn>
                      <a:cxn ang="0">
                        <a:pos x="17" y="68"/>
                      </a:cxn>
                      <a:cxn ang="0">
                        <a:pos x="11" y="40"/>
                      </a:cxn>
                      <a:cxn ang="0">
                        <a:pos x="17" y="12"/>
                      </a:cxn>
                      <a:cxn ang="0">
                        <a:pos x="21" y="0"/>
                      </a:cxn>
                      <a:cxn ang="0">
                        <a:pos x="31" y="30"/>
                      </a:cxn>
                      <a:cxn ang="0">
                        <a:pos x="47" y="98"/>
                      </a:cxn>
                      <a:cxn ang="0">
                        <a:pos x="31" y="108"/>
                      </a:cxn>
                      <a:cxn ang="0">
                        <a:pos x="23" y="126"/>
                      </a:cxn>
                      <a:cxn ang="0">
                        <a:pos x="21" y="132"/>
                      </a:cxn>
                      <a:cxn ang="0">
                        <a:pos x="27" y="134"/>
                      </a:cxn>
                      <a:cxn ang="0">
                        <a:pos x="31" y="146"/>
                      </a:cxn>
                      <a:cxn ang="0">
                        <a:pos x="13" y="148"/>
                      </a:cxn>
                      <a:cxn ang="0">
                        <a:pos x="7" y="160"/>
                      </a:cxn>
                      <a:cxn ang="0">
                        <a:pos x="3" y="154"/>
                      </a:cxn>
                      <a:cxn ang="0">
                        <a:pos x="5" y="156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92" name="Freeform 92"/>
                  <p:cNvSpPr>
                    <a:spLocks/>
                  </p:cNvSpPr>
                  <p:nvPr/>
                </p:nvSpPr>
                <p:spPr bwMode="ltGray">
                  <a:xfrm>
                    <a:off x="4719" y="287"/>
                    <a:ext cx="59" cy="34"/>
                  </a:xfrm>
                  <a:custGeom>
                    <a:avLst/>
                    <a:gdLst/>
                    <a:ahLst/>
                    <a:cxnLst>
                      <a:cxn ang="0">
                        <a:pos x="26" y="61"/>
                      </a:cxn>
                      <a:cxn ang="0">
                        <a:pos x="30" y="43"/>
                      </a:cxn>
                      <a:cxn ang="0">
                        <a:pos x="50" y="33"/>
                      </a:cxn>
                      <a:cxn ang="0">
                        <a:pos x="54" y="45"/>
                      </a:cxn>
                      <a:cxn ang="0">
                        <a:pos x="66" y="49"/>
                      </a:cxn>
                      <a:cxn ang="0">
                        <a:pos x="80" y="55"/>
                      </a:cxn>
                      <a:cxn ang="0">
                        <a:pos x="116" y="33"/>
                      </a:cxn>
                      <a:cxn ang="0">
                        <a:pos x="130" y="17"/>
                      </a:cxn>
                      <a:cxn ang="0">
                        <a:pos x="138" y="11"/>
                      </a:cxn>
                      <a:cxn ang="0">
                        <a:pos x="106" y="49"/>
                      </a:cxn>
                      <a:cxn ang="0">
                        <a:pos x="84" y="67"/>
                      </a:cxn>
                      <a:cxn ang="0">
                        <a:pos x="66" y="81"/>
                      </a:cxn>
                      <a:cxn ang="0">
                        <a:pos x="48" y="103"/>
                      </a:cxn>
                      <a:cxn ang="0">
                        <a:pos x="26" y="89"/>
                      </a:cxn>
                      <a:cxn ang="0">
                        <a:pos x="20" y="87"/>
                      </a:cxn>
                      <a:cxn ang="0">
                        <a:pos x="22" y="97"/>
                      </a:cxn>
                      <a:cxn ang="0">
                        <a:pos x="0" y="97"/>
                      </a:cxn>
                      <a:cxn ang="0">
                        <a:pos x="10" y="79"/>
                      </a:cxn>
                      <a:cxn ang="0">
                        <a:pos x="26" y="61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93" name="Freeform 93"/>
                  <p:cNvSpPr>
                    <a:spLocks/>
                  </p:cNvSpPr>
                  <p:nvPr/>
                </p:nvSpPr>
                <p:spPr bwMode="ltGray">
                  <a:xfrm>
                    <a:off x="4656" y="319"/>
                    <a:ext cx="80" cy="72"/>
                  </a:xfrm>
                  <a:custGeom>
                    <a:avLst/>
                    <a:gdLst/>
                    <a:ahLst/>
                    <a:cxnLst>
                      <a:cxn ang="0">
                        <a:pos x="158" y="24"/>
                      </a:cxn>
                      <a:cxn ang="0">
                        <a:pos x="160" y="6"/>
                      </a:cxn>
                      <a:cxn ang="0">
                        <a:pos x="170" y="0"/>
                      </a:cxn>
                      <a:cxn ang="0">
                        <a:pos x="182" y="24"/>
                      </a:cxn>
                      <a:cxn ang="0">
                        <a:pos x="188" y="42"/>
                      </a:cxn>
                      <a:cxn ang="0">
                        <a:pos x="178" y="58"/>
                      </a:cxn>
                      <a:cxn ang="0">
                        <a:pos x="170" y="76"/>
                      </a:cxn>
                      <a:cxn ang="0">
                        <a:pos x="162" y="126"/>
                      </a:cxn>
                      <a:cxn ang="0">
                        <a:pos x="144" y="136"/>
                      </a:cxn>
                      <a:cxn ang="0">
                        <a:pos x="120" y="138"/>
                      </a:cxn>
                      <a:cxn ang="0">
                        <a:pos x="112" y="124"/>
                      </a:cxn>
                      <a:cxn ang="0">
                        <a:pos x="102" y="146"/>
                      </a:cxn>
                      <a:cxn ang="0">
                        <a:pos x="90" y="150"/>
                      </a:cxn>
                      <a:cxn ang="0">
                        <a:pos x="80" y="132"/>
                      </a:cxn>
                      <a:cxn ang="0">
                        <a:pos x="58" y="144"/>
                      </a:cxn>
                      <a:cxn ang="0">
                        <a:pos x="76" y="142"/>
                      </a:cxn>
                      <a:cxn ang="0">
                        <a:pos x="78" y="160"/>
                      </a:cxn>
                      <a:cxn ang="0">
                        <a:pos x="58" y="166"/>
                      </a:cxn>
                      <a:cxn ang="0">
                        <a:pos x="34" y="166"/>
                      </a:cxn>
                      <a:cxn ang="0">
                        <a:pos x="36" y="154"/>
                      </a:cxn>
                      <a:cxn ang="0">
                        <a:pos x="46" y="144"/>
                      </a:cxn>
                      <a:cxn ang="0">
                        <a:pos x="34" y="148"/>
                      </a:cxn>
                      <a:cxn ang="0">
                        <a:pos x="26" y="166"/>
                      </a:cxn>
                      <a:cxn ang="0">
                        <a:pos x="30" y="190"/>
                      </a:cxn>
                      <a:cxn ang="0">
                        <a:pos x="14" y="200"/>
                      </a:cxn>
                      <a:cxn ang="0">
                        <a:pos x="0" y="214"/>
                      </a:cxn>
                      <a:cxn ang="0">
                        <a:pos x="8" y="188"/>
                      </a:cxn>
                      <a:cxn ang="0">
                        <a:pos x="0" y="164"/>
                      </a:cxn>
                      <a:cxn ang="0">
                        <a:pos x="14" y="152"/>
                      </a:cxn>
                      <a:cxn ang="0">
                        <a:pos x="32" y="134"/>
                      </a:cxn>
                      <a:cxn ang="0">
                        <a:pos x="44" y="118"/>
                      </a:cxn>
                      <a:cxn ang="0">
                        <a:pos x="72" y="116"/>
                      </a:cxn>
                      <a:cxn ang="0">
                        <a:pos x="84" y="112"/>
                      </a:cxn>
                      <a:cxn ang="0">
                        <a:pos x="114" y="78"/>
                      </a:cxn>
                      <a:cxn ang="0">
                        <a:pos x="120" y="92"/>
                      </a:cxn>
                      <a:cxn ang="0">
                        <a:pos x="132" y="76"/>
                      </a:cxn>
                      <a:cxn ang="0">
                        <a:pos x="150" y="54"/>
                      </a:cxn>
                      <a:cxn ang="0">
                        <a:pos x="154" y="42"/>
                      </a:cxn>
                      <a:cxn ang="0">
                        <a:pos x="148" y="38"/>
                      </a:cxn>
                      <a:cxn ang="0">
                        <a:pos x="152" y="32"/>
                      </a:cxn>
                      <a:cxn ang="0">
                        <a:pos x="158" y="24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94" name="Freeform 94"/>
                  <p:cNvSpPr>
                    <a:spLocks/>
                  </p:cNvSpPr>
                  <p:nvPr/>
                </p:nvSpPr>
                <p:spPr bwMode="ltGray">
                  <a:xfrm>
                    <a:off x="4709" y="340"/>
                    <a:ext cx="6" cy="4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4" y="13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95" name="Freeform 95"/>
                  <p:cNvSpPr>
                    <a:spLocks/>
                  </p:cNvSpPr>
                  <p:nvPr/>
                </p:nvSpPr>
                <p:spPr bwMode="ltGray">
                  <a:xfrm>
                    <a:off x="4261" y="389"/>
                    <a:ext cx="347" cy="189"/>
                  </a:xfrm>
                  <a:custGeom>
                    <a:avLst/>
                    <a:gdLst/>
                    <a:ahLst/>
                    <a:cxnLst>
                      <a:cxn ang="0">
                        <a:pos x="812" y="26"/>
                      </a:cxn>
                      <a:cxn ang="0">
                        <a:pos x="778" y="78"/>
                      </a:cxn>
                      <a:cxn ang="0">
                        <a:pos x="748" y="122"/>
                      </a:cxn>
                      <a:cxn ang="0">
                        <a:pos x="722" y="142"/>
                      </a:cxn>
                      <a:cxn ang="0">
                        <a:pos x="634" y="180"/>
                      </a:cxn>
                      <a:cxn ang="0">
                        <a:pos x="632" y="210"/>
                      </a:cxn>
                      <a:cxn ang="0">
                        <a:pos x="604" y="230"/>
                      </a:cxn>
                      <a:cxn ang="0">
                        <a:pos x="620" y="178"/>
                      </a:cxn>
                      <a:cxn ang="0">
                        <a:pos x="576" y="188"/>
                      </a:cxn>
                      <a:cxn ang="0">
                        <a:pos x="556" y="218"/>
                      </a:cxn>
                      <a:cxn ang="0">
                        <a:pos x="596" y="280"/>
                      </a:cxn>
                      <a:cxn ang="0">
                        <a:pos x="594" y="368"/>
                      </a:cxn>
                      <a:cxn ang="0">
                        <a:pos x="542" y="406"/>
                      </a:cxn>
                      <a:cxn ang="0">
                        <a:pos x="522" y="386"/>
                      </a:cxn>
                      <a:cxn ang="0">
                        <a:pos x="482" y="348"/>
                      </a:cxn>
                      <a:cxn ang="0">
                        <a:pos x="462" y="348"/>
                      </a:cxn>
                      <a:cxn ang="0">
                        <a:pos x="450" y="394"/>
                      </a:cxn>
                      <a:cxn ang="0">
                        <a:pos x="500" y="464"/>
                      </a:cxn>
                      <a:cxn ang="0">
                        <a:pos x="510" y="524"/>
                      </a:cxn>
                      <a:cxn ang="0">
                        <a:pos x="526" y="560"/>
                      </a:cxn>
                      <a:cxn ang="0">
                        <a:pos x="492" y="544"/>
                      </a:cxn>
                      <a:cxn ang="0">
                        <a:pos x="470" y="518"/>
                      </a:cxn>
                      <a:cxn ang="0">
                        <a:pos x="422" y="424"/>
                      </a:cxn>
                      <a:cxn ang="0">
                        <a:pos x="426" y="310"/>
                      </a:cxn>
                      <a:cxn ang="0">
                        <a:pos x="422" y="268"/>
                      </a:cxn>
                      <a:cxn ang="0">
                        <a:pos x="412" y="276"/>
                      </a:cxn>
                      <a:cxn ang="0">
                        <a:pos x="386" y="266"/>
                      </a:cxn>
                      <a:cxn ang="0">
                        <a:pos x="360" y="170"/>
                      </a:cxn>
                      <a:cxn ang="0">
                        <a:pos x="330" y="166"/>
                      </a:cxn>
                      <a:cxn ang="0">
                        <a:pos x="288" y="172"/>
                      </a:cxn>
                      <a:cxn ang="0">
                        <a:pos x="242" y="232"/>
                      </a:cxn>
                      <a:cxn ang="0">
                        <a:pos x="196" y="268"/>
                      </a:cxn>
                      <a:cxn ang="0">
                        <a:pos x="184" y="274"/>
                      </a:cxn>
                      <a:cxn ang="0">
                        <a:pos x="160" y="328"/>
                      </a:cxn>
                      <a:cxn ang="0">
                        <a:pos x="152" y="354"/>
                      </a:cxn>
                      <a:cxn ang="0">
                        <a:pos x="128" y="404"/>
                      </a:cxn>
                      <a:cxn ang="0">
                        <a:pos x="94" y="392"/>
                      </a:cxn>
                      <a:cxn ang="0">
                        <a:pos x="66" y="258"/>
                      </a:cxn>
                      <a:cxn ang="0">
                        <a:pos x="72" y="156"/>
                      </a:cxn>
                      <a:cxn ang="0">
                        <a:pos x="44" y="180"/>
                      </a:cxn>
                      <a:cxn ang="0">
                        <a:pos x="20" y="150"/>
                      </a:cxn>
                      <a:cxn ang="0">
                        <a:pos x="24" y="138"/>
                      </a:cxn>
                      <a:cxn ang="0">
                        <a:pos x="0" y="92"/>
                      </a:cxn>
                      <a:cxn ang="0">
                        <a:pos x="798" y="6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96" name="Freeform 96"/>
                  <p:cNvSpPr>
                    <a:spLocks/>
                  </p:cNvSpPr>
                  <p:nvPr/>
                </p:nvSpPr>
                <p:spPr bwMode="ltGray">
                  <a:xfrm>
                    <a:off x="4322" y="519"/>
                    <a:ext cx="19" cy="29"/>
                  </a:xfrm>
                  <a:custGeom>
                    <a:avLst/>
                    <a:gdLst/>
                    <a:ahLst/>
                    <a:cxnLst>
                      <a:cxn ang="0">
                        <a:pos x="7" y="11"/>
                      </a:cxn>
                      <a:cxn ang="0">
                        <a:pos x="17" y="3"/>
                      </a:cxn>
                      <a:cxn ang="0">
                        <a:pos x="37" y="33"/>
                      </a:cxn>
                      <a:cxn ang="0">
                        <a:pos x="19" y="85"/>
                      </a:cxn>
                      <a:cxn ang="0">
                        <a:pos x="1" y="69"/>
                      </a:cxn>
                      <a:cxn ang="0">
                        <a:pos x="7" y="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97" name="Freeform 97"/>
                  <p:cNvSpPr>
                    <a:spLocks/>
                  </p:cNvSpPr>
                  <p:nvPr/>
                </p:nvSpPr>
                <p:spPr bwMode="ltGray">
                  <a:xfrm>
                    <a:off x="4588" y="421"/>
                    <a:ext cx="18" cy="24"/>
                  </a:xfrm>
                  <a:custGeom>
                    <a:avLst/>
                    <a:gdLst/>
                    <a:ahLst/>
                    <a:cxnLst>
                      <a:cxn ang="0">
                        <a:pos x="13" y="28"/>
                      </a:cxn>
                      <a:cxn ang="0">
                        <a:pos x="29" y="2"/>
                      </a:cxn>
                      <a:cxn ang="0">
                        <a:pos x="43" y="4"/>
                      </a:cxn>
                      <a:cxn ang="0">
                        <a:pos x="39" y="26"/>
                      </a:cxn>
                      <a:cxn ang="0">
                        <a:pos x="13" y="74"/>
                      </a:cxn>
                      <a:cxn ang="0">
                        <a:pos x="7" y="60"/>
                      </a:cxn>
                      <a:cxn ang="0">
                        <a:pos x="3" y="36"/>
                      </a:cxn>
                      <a:cxn ang="0">
                        <a:pos x="13" y="28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98" name="Freeform 98"/>
                  <p:cNvSpPr>
                    <a:spLocks/>
                  </p:cNvSpPr>
                  <p:nvPr/>
                </p:nvSpPr>
                <p:spPr bwMode="ltGray">
                  <a:xfrm>
                    <a:off x="4639" y="409"/>
                    <a:ext cx="9" cy="10"/>
                  </a:xfrm>
                  <a:custGeom>
                    <a:avLst/>
                    <a:gdLst/>
                    <a:ahLst/>
                    <a:cxnLst>
                      <a:cxn ang="0">
                        <a:pos x="7" y="16"/>
                      </a:cxn>
                      <a:cxn ang="0">
                        <a:pos x="5" y="30"/>
                      </a:cxn>
                      <a:cxn ang="0">
                        <a:pos x="7" y="16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99" name="Freeform 99"/>
                  <p:cNvSpPr>
                    <a:spLocks/>
                  </p:cNvSpPr>
                  <p:nvPr/>
                </p:nvSpPr>
                <p:spPr bwMode="ltGray">
                  <a:xfrm>
                    <a:off x="3709" y="315"/>
                    <a:ext cx="433" cy="354"/>
                  </a:xfrm>
                  <a:custGeom>
                    <a:avLst/>
                    <a:gdLst/>
                    <a:ahLst/>
                    <a:cxnLst>
                      <a:cxn ang="0">
                        <a:pos x="481" y="464"/>
                      </a:cxn>
                      <a:cxn ang="0">
                        <a:pos x="486" y="451"/>
                      </a:cxn>
                      <a:cxn ang="0">
                        <a:pos x="500" y="413"/>
                      </a:cxn>
                      <a:cxn ang="0">
                        <a:pos x="309" y="287"/>
                      </a:cxn>
                      <a:cxn ang="0">
                        <a:pos x="282" y="346"/>
                      </a:cxn>
                      <a:cxn ang="0">
                        <a:pos x="303" y="556"/>
                      </a:cxn>
                      <a:cxn ang="0">
                        <a:pos x="282" y="494"/>
                      </a:cxn>
                      <a:cxn ang="0">
                        <a:pos x="242" y="439"/>
                      </a:cxn>
                      <a:cxn ang="0">
                        <a:pos x="245" y="413"/>
                      </a:cxn>
                      <a:cxn ang="0">
                        <a:pos x="247" y="394"/>
                      </a:cxn>
                      <a:cxn ang="0">
                        <a:pos x="220" y="375"/>
                      </a:cxn>
                      <a:cxn ang="0">
                        <a:pos x="194" y="346"/>
                      </a:cxn>
                      <a:cxn ang="0">
                        <a:pos x="148" y="354"/>
                      </a:cxn>
                      <a:cxn ang="0">
                        <a:pos x="126" y="365"/>
                      </a:cxn>
                      <a:cxn ang="0">
                        <a:pos x="78" y="365"/>
                      </a:cxn>
                      <a:cxn ang="0">
                        <a:pos x="22" y="312"/>
                      </a:cxn>
                      <a:cxn ang="0">
                        <a:pos x="11" y="295"/>
                      </a:cxn>
                      <a:cxn ang="0">
                        <a:pos x="0" y="264"/>
                      </a:cxn>
                      <a:cxn ang="0">
                        <a:pos x="24" y="213"/>
                      </a:cxn>
                      <a:cxn ang="0">
                        <a:pos x="32" y="181"/>
                      </a:cxn>
                      <a:cxn ang="0">
                        <a:pos x="51" y="143"/>
                      </a:cxn>
                      <a:cxn ang="0">
                        <a:pos x="81" y="116"/>
                      </a:cxn>
                      <a:cxn ang="0">
                        <a:pos x="167" y="67"/>
                      </a:cxn>
                      <a:cxn ang="0">
                        <a:pos x="220" y="30"/>
                      </a:cxn>
                      <a:cxn ang="0">
                        <a:pos x="258" y="6"/>
                      </a:cxn>
                      <a:cxn ang="0">
                        <a:pos x="363" y="2"/>
                      </a:cxn>
                      <a:cxn ang="0">
                        <a:pos x="398" y="0"/>
                      </a:cxn>
                      <a:cxn ang="0">
                        <a:pos x="384" y="34"/>
                      </a:cxn>
                      <a:cxn ang="0">
                        <a:pos x="443" y="84"/>
                      </a:cxn>
                      <a:cxn ang="0">
                        <a:pos x="497" y="74"/>
                      </a:cxn>
                      <a:cxn ang="0">
                        <a:pos x="529" y="82"/>
                      </a:cxn>
                      <a:cxn ang="0">
                        <a:pos x="559" y="97"/>
                      </a:cxn>
                      <a:cxn ang="0">
                        <a:pos x="572" y="188"/>
                      </a:cxn>
                      <a:cxn ang="0">
                        <a:pos x="572" y="240"/>
                      </a:cxn>
                      <a:cxn ang="0">
                        <a:pos x="599" y="283"/>
                      </a:cxn>
                      <a:cxn ang="0">
                        <a:pos x="645" y="300"/>
                      </a:cxn>
                      <a:cxn ang="0">
                        <a:pos x="680" y="295"/>
                      </a:cxn>
                      <a:cxn ang="0">
                        <a:pos x="664" y="340"/>
                      </a:cxn>
                      <a:cxn ang="0">
                        <a:pos x="599" y="407"/>
                      </a:cxn>
                      <a:cxn ang="0">
                        <a:pos x="548" y="485"/>
                      </a:cxn>
                      <a:cxn ang="0">
                        <a:pos x="556" y="508"/>
                      </a:cxn>
                      <a:cxn ang="0">
                        <a:pos x="435" y="556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300" name="Freeform 100"/>
                  <p:cNvSpPr>
                    <a:spLocks/>
                  </p:cNvSpPr>
                  <p:nvPr/>
                </p:nvSpPr>
                <p:spPr bwMode="ltGray">
                  <a:xfrm>
                    <a:off x="3877" y="448"/>
                    <a:ext cx="163" cy="221"/>
                  </a:xfrm>
                  <a:custGeom>
                    <a:avLst/>
                    <a:gdLst/>
                    <a:ahLst/>
                    <a:cxnLst>
                      <a:cxn ang="0">
                        <a:pos x="243" y="347"/>
                      </a:cxn>
                      <a:cxn ang="0">
                        <a:pos x="233" y="301"/>
                      </a:cxn>
                      <a:cxn ang="0">
                        <a:pos x="217" y="288"/>
                      </a:cxn>
                      <a:cxn ang="0">
                        <a:pos x="215" y="269"/>
                      </a:cxn>
                      <a:cxn ang="0">
                        <a:pos x="209" y="254"/>
                      </a:cxn>
                      <a:cxn ang="0">
                        <a:pos x="209" y="229"/>
                      </a:cxn>
                      <a:cxn ang="0">
                        <a:pos x="207" y="214"/>
                      </a:cxn>
                      <a:cxn ang="0">
                        <a:pos x="228" y="202"/>
                      </a:cxn>
                      <a:cxn ang="0">
                        <a:pos x="257" y="197"/>
                      </a:cxn>
                      <a:cxn ang="0">
                        <a:pos x="257" y="136"/>
                      </a:cxn>
                      <a:cxn ang="0">
                        <a:pos x="54" y="96"/>
                      </a:cxn>
                      <a:cxn ang="0">
                        <a:pos x="32" y="98"/>
                      </a:cxn>
                      <a:cxn ang="0">
                        <a:pos x="16" y="102"/>
                      </a:cxn>
                      <a:cxn ang="0">
                        <a:pos x="0" y="149"/>
                      </a:cxn>
                      <a:cxn ang="0">
                        <a:pos x="93" y="346"/>
                      </a:cxn>
                      <a:cxn ang="0">
                        <a:pos x="243" y="347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301" name="Freeform 101"/>
                  <p:cNvSpPr>
                    <a:spLocks/>
                  </p:cNvSpPr>
                  <p:nvPr/>
                </p:nvSpPr>
                <p:spPr bwMode="ltGray">
                  <a:xfrm>
                    <a:off x="4164" y="611"/>
                    <a:ext cx="7" cy="12"/>
                  </a:xfrm>
                  <a:custGeom>
                    <a:avLst/>
                    <a:gdLst/>
                    <a:ahLst/>
                    <a:cxnLst>
                      <a:cxn ang="0">
                        <a:pos x="7" y="25"/>
                      </a:cxn>
                      <a:cxn ang="0">
                        <a:pos x="19" y="21"/>
                      </a:cxn>
                      <a:cxn ang="0">
                        <a:pos x="7" y="2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302" name="Freeform 102"/>
                  <p:cNvSpPr>
                    <a:spLocks/>
                  </p:cNvSpPr>
                  <p:nvPr/>
                </p:nvSpPr>
                <p:spPr bwMode="ltGray">
                  <a:xfrm>
                    <a:off x="4155" y="497"/>
                    <a:ext cx="9" cy="7"/>
                  </a:xfrm>
                  <a:custGeom>
                    <a:avLst/>
                    <a:gdLst/>
                    <a:ahLst/>
                    <a:cxnLst>
                      <a:cxn ang="0">
                        <a:pos x="12" y="12"/>
                      </a:cxn>
                      <a:cxn ang="0">
                        <a:pos x="16" y="0"/>
                      </a:cxn>
                      <a:cxn ang="0">
                        <a:pos x="20" y="12"/>
                      </a:cxn>
                      <a:cxn ang="0">
                        <a:pos x="8" y="20"/>
                      </a:cxn>
                      <a:cxn ang="0">
                        <a:pos x="12" y="12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303" name="Freeform 103"/>
                  <p:cNvSpPr>
                    <a:spLocks/>
                  </p:cNvSpPr>
                  <p:nvPr/>
                </p:nvSpPr>
                <p:spPr bwMode="ltGray">
                  <a:xfrm>
                    <a:off x="3760" y="357"/>
                    <a:ext cx="25" cy="10"/>
                  </a:xfrm>
                  <a:custGeom>
                    <a:avLst/>
                    <a:gdLst/>
                    <a:ahLst/>
                    <a:cxnLst>
                      <a:cxn ang="0">
                        <a:pos x="24" y="18"/>
                      </a:cxn>
                      <a:cxn ang="0">
                        <a:pos x="32" y="6"/>
                      </a:cxn>
                      <a:cxn ang="0">
                        <a:pos x="36" y="30"/>
                      </a:cxn>
                      <a:cxn ang="0">
                        <a:pos x="24" y="18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304" name="Freeform 104"/>
                  <p:cNvSpPr>
                    <a:spLocks/>
                  </p:cNvSpPr>
                  <p:nvPr/>
                </p:nvSpPr>
                <p:spPr bwMode="ltGray">
                  <a:xfrm>
                    <a:off x="4062" y="265"/>
                    <a:ext cx="295" cy="233"/>
                  </a:xfrm>
                  <a:custGeom>
                    <a:avLst/>
                    <a:gdLst/>
                    <a:ahLst/>
                    <a:cxnLst>
                      <a:cxn ang="0">
                        <a:pos x="473" y="464"/>
                      </a:cxn>
                      <a:cxn ang="0">
                        <a:pos x="393" y="452"/>
                      </a:cxn>
                      <a:cxn ang="0">
                        <a:pos x="325" y="412"/>
                      </a:cxn>
                      <a:cxn ang="0">
                        <a:pos x="265" y="400"/>
                      </a:cxn>
                      <a:cxn ang="0">
                        <a:pos x="237" y="416"/>
                      </a:cxn>
                      <a:cxn ang="0">
                        <a:pos x="261" y="428"/>
                      </a:cxn>
                      <a:cxn ang="0">
                        <a:pos x="293" y="468"/>
                      </a:cxn>
                      <a:cxn ang="0">
                        <a:pos x="321" y="476"/>
                      </a:cxn>
                      <a:cxn ang="0">
                        <a:pos x="333" y="536"/>
                      </a:cxn>
                      <a:cxn ang="0">
                        <a:pos x="313" y="552"/>
                      </a:cxn>
                      <a:cxn ang="0">
                        <a:pos x="261" y="616"/>
                      </a:cxn>
                      <a:cxn ang="0">
                        <a:pos x="225" y="628"/>
                      </a:cxn>
                      <a:cxn ang="0">
                        <a:pos x="97" y="696"/>
                      </a:cxn>
                      <a:cxn ang="0">
                        <a:pos x="77" y="616"/>
                      </a:cxn>
                      <a:cxn ang="0">
                        <a:pos x="45" y="524"/>
                      </a:cxn>
                      <a:cxn ang="0">
                        <a:pos x="33" y="448"/>
                      </a:cxn>
                      <a:cxn ang="0">
                        <a:pos x="53" y="344"/>
                      </a:cxn>
                      <a:cxn ang="0">
                        <a:pos x="17" y="392"/>
                      </a:cxn>
                      <a:cxn ang="0">
                        <a:pos x="81" y="280"/>
                      </a:cxn>
                      <a:cxn ang="0">
                        <a:pos x="113" y="204"/>
                      </a:cxn>
                      <a:cxn ang="0">
                        <a:pos x="37" y="204"/>
                      </a:cxn>
                      <a:cxn ang="0">
                        <a:pos x="1" y="196"/>
                      </a:cxn>
                      <a:cxn ang="0">
                        <a:pos x="25" y="140"/>
                      </a:cxn>
                      <a:cxn ang="0">
                        <a:pos x="97" y="112"/>
                      </a:cxn>
                      <a:cxn ang="0">
                        <a:pos x="221" y="124"/>
                      </a:cxn>
                      <a:cxn ang="0">
                        <a:pos x="229" y="64"/>
                      </a:cxn>
                      <a:cxn ang="0">
                        <a:pos x="261" y="0"/>
                      </a:cxn>
                      <a:cxn ang="0">
                        <a:pos x="357" y="44"/>
                      </a:cxn>
                      <a:cxn ang="0">
                        <a:pos x="329" y="88"/>
                      </a:cxn>
                      <a:cxn ang="0">
                        <a:pos x="301" y="176"/>
                      </a:cxn>
                      <a:cxn ang="0">
                        <a:pos x="361" y="192"/>
                      </a:cxn>
                      <a:cxn ang="0">
                        <a:pos x="373" y="136"/>
                      </a:cxn>
                      <a:cxn ang="0">
                        <a:pos x="417" y="92"/>
                      </a:cxn>
                      <a:cxn ang="0">
                        <a:pos x="497" y="88"/>
                      </a:cxn>
                      <a:cxn ang="0">
                        <a:pos x="529" y="52"/>
                      </a:cxn>
                      <a:cxn ang="0">
                        <a:pos x="541" y="460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305" name="Freeform 105"/>
                  <p:cNvSpPr>
                    <a:spLocks/>
                  </p:cNvSpPr>
                  <p:nvPr/>
                </p:nvSpPr>
                <p:spPr bwMode="ltGray">
                  <a:xfrm>
                    <a:off x="3861" y="247"/>
                    <a:ext cx="591" cy="95"/>
                  </a:xfrm>
                  <a:custGeom>
                    <a:avLst/>
                    <a:gdLst/>
                    <a:ahLst/>
                    <a:cxnLst>
                      <a:cxn ang="0">
                        <a:pos x="825" y="0"/>
                      </a:cxn>
                      <a:cxn ang="0">
                        <a:pos x="143" y="29"/>
                      </a:cxn>
                      <a:cxn ang="0">
                        <a:pos x="91" y="42"/>
                      </a:cxn>
                      <a:cxn ang="0">
                        <a:pos x="62" y="42"/>
                      </a:cxn>
                      <a:cxn ang="0">
                        <a:pos x="22" y="77"/>
                      </a:cxn>
                      <a:cxn ang="0">
                        <a:pos x="0" y="105"/>
                      </a:cxn>
                      <a:cxn ang="0">
                        <a:pos x="59" y="115"/>
                      </a:cxn>
                      <a:cxn ang="0">
                        <a:pos x="97" y="96"/>
                      </a:cxn>
                      <a:cxn ang="0">
                        <a:pos x="108" y="84"/>
                      </a:cxn>
                      <a:cxn ang="0">
                        <a:pos x="167" y="52"/>
                      </a:cxn>
                      <a:cxn ang="0">
                        <a:pos x="215" y="46"/>
                      </a:cxn>
                      <a:cxn ang="0">
                        <a:pos x="237" y="94"/>
                      </a:cxn>
                      <a:cxn ang="0">
                        <a:pos x="188" y="109"/>
                      </a:cxn>
                      <a:cxn ang="0">
                        <a:pos x="231" y="113"/>
                      </a:cxn>
                      <a:cxn ang="0">
                        <a:pos x="250" y="90"/>
                      </a:cxn>
                      <a:cxn ang="0">
                        <a:pos x="266" y="92"/>
                      </a:cxn>
                      <a:cxn ang="0">
                        <a:pos x="253" y="54"/>
                      </a:cxn>
                      <a:cxn ang="0">
                        <a:pos x="266" y="44"/>
                      </a:cxn>
                      <a:cxn ang="0">
                        <a:pos x="277" y="88"/>
                      </a:cxn>
                      <a:cxn ang="0">
                        <a:pos x="266" y="113"/>
                      </a:cxn>
                      <a:cxn ang="0">
                        <a:pos x="296" y="130"/>
                      </a:cxn>
                      <a:cxn ang="0">
                        <a:pos x="299" y="92"/>
                      </a:cxn>
                      <a:cxn ang="0">
                        <a:pos x="331" y="103"/>
                      </a:cxn>
                      <a:cxn ang="0">
                        <a:pos x="382" y="73"/>
                      </a:cxn>
                      <a:cxn ang="0">
                        <a:pos x="409" y="50"/>
                      </a:cxn>
                      <a:cxn ang="0">
                        <a:pos x="439" y="56"/>
                      </a:cxn>
                      <a:cxn ang="0">
                        <a:pos x="455" y="50"/>
                      </a:cxn>
                      <a:cxn ang="0">
                        <a:pos x="431" y="44"/>
                      </a:cxn>
                      <a:cxn ang="0">
                        <a:pos x="474" y="35"/>
                      </a:cxn>
                      <a:cxn ang="0">
                        <a:pos x="544" y="54"/>
                      </a:cxn>
                      <a:cxn ang="0">
                        <a:pos x="581" y="42"/>
                      </a:cxn>
                      <a:cxn ang="0">
                        <a:pos x="584" y="63"/>
                      </a:cxn>
                      <a:cxn ang="0">
                        <a:pos x="568" y="101"/>
                      </a:cxn>
                      <a:cxn ang="0">
                        <a:pos x="611" y="88"/>
                      </a:cxn>
                      <a:cxn ang="0">
                        <a:pos x="624" y="80"/>
                      </a:cxn>
                      <a:cxn ang="0">
                        <a:pos x="648" y="61"/>
                      </a:cxn>
                      <a:cxn ang="0">
                        <a:pos x="794" y="84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306" name="Freeform 106"/>
                  <p:cNvSpPr>
                    <a:spLocks/>
                  </p:cNvSpPr>
                  <p:nvPr/>
                </p:nvSpPr>
                <p:spPr bwMode="ltGray">
                  <a:xfrm>
                    <a:off x="3981" y="282"/>
                    <a:ext cx="13" cy="10"/>
                  </a:xfrm>
                  <a:custGeom>
                    <a:avLst/>
                    <a:gdLst/>
                    <a:ahLst/>
                    <a:cxnLst>
                      <a:cxn ang="0">
                        <a:pos x="3" y="28"/>
                      </a:cxn>
                      <a:cxn ang="0">
                        <a:pos x="31" y="0"/>
                      </a:cxn>
                      <a:cxn ang="0">
                        <a:pos x="19" y="24"/>
                      </a:cxn>
                      <a:cxn ang="0">
                        <a:pos x="3" y="28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307" name="Freeform 107"/>
                  <p:cNvSpPr>
                    <a:spLocks/>
                  </p:cNvSpPr>
                  <p:nvPr/>
                </p:nvSpPr>
                <p:spPr bwMode="ltGray">
                  <a:xfrm>
                    <a:off x="3966" y="296"/>
                    <a:ext cx="19" cy="11"/>
                  </a:xfrm>
                  <a:custGeom>
                    <a:avLst/>
                    <a:gdLst/>
                    <a:ahLst/>
                    <a:cxnLst>
                      <a:cxn ang="0">
                        <a:pos x="6" y="32"/>
                      </a:cxn>
                      <a:cxn ang="0">
                        <a:pos x="22" y="0"/>
                      </a:cxn>
                      <a:cxn ang="0">
                        <a:pos x="38" y="4"/>
                      </a:cxn>
                      <a:cxn ang="0">
                        <a:pos x="6" y="32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308" name="Freeform 108"/>
                  <p:cNvSpPr>
                    <a:spLocks/>
                  </p:cNvSpPr>
                  <p:nvPr/>
                </p:nvSpPr>
                <p:spPr bwMode="ltGray">
                  <a:xfrm>
                    <a:off x="4028" y="337"/>
                    <a:ext cx="32" cy="6"/>
                  </a:xfrm>
                  <a:custGeom>
                    <a:avLst/>
                    <a:gdLst/>
                    <a:ahLst/>
                    <a:cxnLst>
                      <a:cxn ang="0">
                        <a:pos x="37" y="18"/>
                      </a:cxn>
                      <a:cxn ang="0">
                        <a:pos x="25" y="2"/>
                      </a:cxn>
                      <a:cxn ang="0">
                        <a:pos x="37" y="18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309" name="Freeform 109"/>
                  <p:cNvSpPr>
                    <a:spLocks/>
                  </p:cNvSpPr>
                  <p:nvPr/>
                </p:nvSpPr>
                <p:spPr bwMode="ltGray">
                  <a:xfrm>
                    <a:off x="4083" y="3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21"/>
                      </a:cxn>
                      <a:cxn ang="0">
                        <a:pos x="12" y="9"/>
                      </a:cxn>
                      <a:cxn ang="0">
                        <a:pos x="0" y="21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310" name="Freeform 110"/>
                  <p:cNvSpPr>
                    <a:spLocks/>
                  </p:cNvSpPr>
                  <p:nvPr/>
                </p:nvSpPr>
                <p:spPr bwMode="ltGray">
                  <a:xfrm>
                    <a:off x="3936" y="295"/>
                    <a:ext cx="14" cy="10"/>
                  </a:xfrm>
                  <a:custGeom>
                    <a:avLst/>
                    <a:gdLst/>
                    <a:ahLst/>
                    <a:cxnLst>
                      <a:cxn ang="0">
                        <a:pos x="7" y="22"/>
                      </a:cxn>
                      <a:cxn ang="0">
                        <a:pos x="31" y="10"/>
                      </a:cxn>
                      <a:cxn ang="0">
                        <a:pos x="7" y="22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1311" name="Group 111"/>
              <p:cNvGrpSpPr>
                <a:grpSpLocks/>
              </p:cNvGrpSpPr>
              <p:nvPr/>
            </p:nvGrpSpPr>
            <p:grpSpPr bwMode="auto">
              <a:xfrm>
                <a:off x="798" y="111"/>
                <a:ext cx="4702" cy="418"/>
                <a:chOff x="798" y="255"/>
                <a:chExt cx="4702" cy="418"/>
              </a:xfrm>
            </p:grpSpPr>
            <p:sp>
              <p:nvSpPr>
                <p:cNvPr id="51312" name="Line 112"/>
                <p:cNvSpPr>
                  <a:spLocks noChangeShapeType="1"/>
                </p:cNvSpPr>
                <p:nvPr/>
              </p:nvSpPr>
              <p:spPr bwMode="white">
                <a:xfrm>
                  <a:off x="798" y="476"/>
                  <a:ext cx="4702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13" name="Line 113"/>
                <p:cNvSpPr>
                  <a:spLocks noChangeShapeType="1"/>
                </p:cNvSpPr>
                <p:nvPr/>
              </p:nvSpPr>
              <p:spPr bwMode="white">
                <a:xfrm>
                  <a:off x="102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14" name="Line 114"/>
                <p:cNvSpPr>
                  <a:spLocks noChangeShapeType="1"/>
                </p:cNvSpPr>
                <p:nvPr/>
              </p:nvSpPr>
              <p:spPr bwMode="white">
                <a:xfrm>
                  <a:off x="125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15" name="Line 115"/>
                <p:cNvSpPr>
                  <a:spLocks noChangeShapeType="1"/>
                </p:cNvSpPr>
                <p:nvPr/>
              </p:nvSpPr>
              <p:spPr bwMode="white">
                <a:xfrm>
                  <a:off x="148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16" name="Line 116"/>
                <p:cNvSpPr>
                  <a:spLocks noChangeShapeType="1"/>
                </p:cNvSpPr>
                <p:nvPr/>
              </p:nvSpPr>
              <p:spPr bwMode="white">
                <a:xfrm>
                  <a:off x="171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17" name="Line 117"/>
                <p:cNvSpPr>
                  <a:spLocks noChangeShapeType="1"/>
                </p:cNvSpPr>
                <p:nvPr/>
              </p:nvSpPr>
              <p:spPr bwMode="white">
                <a:xfrm>
                  <a:off x="193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18" name="Line 118"/>
                <p:cNvSpPr>
                  <a:spLocks noChangeShapeType="1"/>
                </p:cNvSpPr>
                <p:nvPr/>
              </p:nvSpPr>
              <p:spPr bwMode="white">
                <a:xfrm>
                  <a:off x="216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19" name="Line 119"/>
                <p:cNvSpPr>
                  <a:spLocks noChangeShapeType="1"/>
                </p:cNvSpPr>
                <p:nvPr/>
              </p:nvSpPr>
              <p:spPr bwMode="white">
                <a:xfrm>
                  <a:off x="239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20" name="Line 120"/>
                <p:cNvSpPr>
                  <a:spLocks noChangeShapeType="1"/>
                </p:cNvSpPr>
                <p:nvPr/>
              </p:nvSpPr>
              <p:spPr bwMode="white">
                <a:xfrm>
                  <a:off x="262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21" name="Line 121"/>
                <p:cNvSpPr>
                  <a:spLocks noChangeShapeType="1"/>
                </p:cNvSpPr>
                <p:nvPr/>
              </p:nvSpPr>
              <p:spPr bwMode="white">
                <a:xfrm>
                  <a:off x="285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22" name="Line 122"/>
                <p:cNvSpPr>
                  <a:spLocks noChangeShapeType="1"/>
                </p:cNvSpPr>
                <p:nvPr/>
              </p:nvSpPr>
              <p:spPr bwMode="white">
                <a:xfrm>
                  <a:off x="307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23" name="Line 123"/>
                <p:cNvSpPr>
                  <a:spLocks noChangeShapeType="1"/>
                </p:cNvSpPr>
                <p:nvPr/>
              </p:nvSpPr>
              <p:spPr bwMode="white">
                <a:xfrm>
                  <a:off x="330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24" name="Line 124"/>
                <p:cNvSpPr>
                  <a:spLocks noChangeShapeType="1"/>
                </p:cNvSpPr>
                <p:nvPr/>
              </p:nvSpPr>
              <p:spPr bwMode="white">
                <a:xfrm>
                  <a:off x="353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25" name="Line 125"/>
                <p:cNvSpPr>
                  <a:spLocks noChangeShapeType="1"/>
                </p:cNvSpPr>
                <p:nvPr/>
              </p:nvSpPr>
              <p:spPr bwMode="white">
                <a:xfrm>
                  <a:off x="376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26" name="Line 126"/>
                <p:cNvSpPr>
                  <a:spLocks noChangeShapeType="1"/>
                </p:cNvSpPr>
                <p:nvPr/>
              </p:nvSpPr>
              <p:spPr bwMode="white">
                <a:xfrm>
                  <a:off x="399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27" name="Line 127"/>
                <p:cNvSpPr>
                  <a:spLocks noChangeShapeType="1"/>
                </p:cNvSpPr>
                <p:nvPr/>
              </p:nvSpPr>
              <p:spPr bwMode="white">
                <a:xfrm>
                  <a:off x="421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28" name="Line 128"/>
                <p:cNvSpPr>
                  <a:spLocks noChangeShapeType="1"/>
                </p:cNvSpPr>
                <p:nvPr/>
              </p:nvSpPr>
              <p:spPr bwMode="white">
                <a:xfrm>
                  <a:off x="444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29" name="Line 129"/>
                <p:cNvSpPr>
                  <a:spLocks noChangeShapeType="1"/>
                </p:cNvSpPr>
                <p:nvPr/>
              </p:nvSpPr>
              <p:spPr bwMode="white">
                <a:xfrm>
                  <a:off x="467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30" name="Line 130"/>
                <p:cNvSpPr>
                  <a:spLocks noChangeShapeType="1"/>
                </p:cNvSpPr>
                <p:nvPr/>
              </p:nvSpPr>
              <p:spPr bwMode="white">
                <a:xfrm>
                  <a:off x="490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31" name="Line 131"/>
                <p:cNvSpPr>
                  <a:spLocks noChangeShapeType="1"/>
                </p:cNvSpPr>
                <p:nvPr/>
              </p:nvSpPr>
              <p:spPr bwMode="white">
                <a:xfrm>
                  <a:off x="513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32" name="Line 132"/>
                <p:cNvSpPr>
                  <a:spLocks noChangeShapeType="1"/>
                </p:cNvSpPr>
                <p:nvPr/>
              </p:nvSpPr>
              <p:spPr bwMode="white">
                <a:xfrm>
                  <a:off x="535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1333" name="Group 133"/>
              <p:cNvGrpSpPr>
                <a:grpSpLocks/>
              </p:cNvGrpSpPr>
              <p:nvPr/>
            </p:nvGrpSpPr>
            <p:grpSpPr bwMode="auto">
              <a:xfrm>
                <a:off x="1208" y="109"/>
                <a:ext cx="3694" cy="423"/>
                <a:chOff x="1034" y="245"/>
                <a:chExt cx="3694" cy="423"/>
              </a:xfrm>
            </p:grpSpPr>
            <p:sp>
              <p:nvSpPr>
                <p:cNvPr id="51334" name="Line 134"/>
                <p:cNvSpPr>
                  <a:spLocks noChangeShapeType="1"/>
                </p:cNvSpPr>
                <p:nvPr/>
              </p:nvSpPr>
              <p:spPr bwMode="ltGray">
                <a:xfrm>
                  <a:off x="2676" y="246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35" name="Line 135"/>
                <p:cNvSpPr>
                  <a:spLocks noChangeShapeType="1"/>
                </p:cNvSpPr>
                <p:nvPr/>
              </p:nvSpPr>
              <p:spPr bwMode="ltGray">
                <a:xfrm>
                  <a:off x="2798" y="468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36" name="Line 136"/>
                <p:cNvSpPr>
                  <a:spLocks noChangeShapeType="1"/>
                </p:cNvSpPr>
                <p:nvPr/>
              </p:nvSpPr>
              <p:spPr bwMode="ltGray">
                <a:xfrm>
                  <a:off x="2904" y="486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37" name="Line 137"/>
                <p:cNvSpPr>
                  <a:spLocks noChangeShapeType="1"/>
                </p:cNvSpPr>
                <p:nvPr/>
              </p:nvSpPr>
              <p:spPr bwMode="ltGray">
                <a:xfrm>
                  <a:off x="3132" y="586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38" name="Line 138"/>
                <p:cNvSpPr>
                  <a:spLocks noChangeShapeType="1"/>
                </p:cNvSpPr>
                <p:nvPr/>
              </p:nvSpPr>
              <p:spPr bwMode="ltGray">
                <a:xfrm>
                  <a:off x="3816" y="358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39" name="Line 139"/>
                <p:cNvSpPr>
                  <a:spLocks noChangeShapeType="1"/>
                </p:cNvSpPr>
                <p:nvPr/>
              </p:nvSpPr>
              <p:spPr bwMode="ltGray">
                <a:xfrm>
                  <a:off x="3722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40" name="Line 140"/>
                <p:cNvSpPr>
                  <a:spLocks noChangeShapeType="1"/>
                </p:cNvSpPr>
                <p:nvPr/>
              </p:nvSpPr>
              <p:spPr bwMode="ltGray">
                <a:xfrm>
                  <a:off x="4044" y="372"/>
                  <a:ext cx="0" cy="29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41" name="Line 141"/>
                <p:cNvSpPr>
                  <a:spLocks noChangeShapeType="1"/>
                </p:cNvSpPr>
                <p:nvPr/>
              </p:nvSpPr>
              <p:spPr bwMode="ltGray">
                <a:xfrm flipV="1">
                  <a:off x="4046" y="248"/>
                  <a:ext cx="0" cy="5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42" name="Line 142"/>
                <p:cNvSpPr>
                  <a:spLocks noChangeShapeType="1"/>
                </p:cNvSpPr>
                <p:nvPr/>
              </p:nvSpPr>
              <p:spPr bwMode="ltGray">
                <a:xfrm flipV="1">
                  <a:off x="4272" y="246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43" name="Line 143"/>
                <p:cNvSpPr>
                  <a:spLocks noChangeShapeType="1"/>
                </p:cNvSpPr>
                <p:nvPr/>
              </p:nvSpPr>
              <p:spPr bwMode="ltGray">
                <a:xfrm flipH="1">
                  <a:off x="4422" y="468"/>
                  <a:ext cx="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44" name="Line 144"/>
                <p:cNvSpPr>
                  <a:spLocks noChangeShapeType="1"/>
                </p:cNvSpPr>
                <p:nvPr/>
              </p:nvSpPr>
              <p:spPr bwMode="ltGray">
                <a:xfrm flipH="1">
                  <a:off x="4290" y="468"/>
                  <a:ext cx="6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45" name="Line 145"/>
                <p:cNvSpPr>
                  <a:spLocks noChangeShapeType="1"/>
                </p:cNvSpPr>
                <p:nvPr/>
              </p:nvSpPr>
              <p:spPr bwMode="ltGray">
                <a:xfrm flipV="1">
                  <a:off x="4500" y="246"/>
                  <a:ext cx="0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46" name="Line 146"/>
                <p:cNvSpPr>
                  <a:spLocks noChangeShapeType="1"/>
                </p:cNvSpPr>
                <p:nvPr/>
              </p:nvSpPr>
              <p:spPr bwMode="ltGray">
                <a:xfrm>
                  <a:off x="4728" y="606"/>
                  <a:ext cx="0" cy="3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47" name="Line 147"/>
                <p:cNvSpPr>
                  <a:spLocks noChangeShapeType="1"/>
                </p:cNvSpPr>
                <p:nvPr/>
              </p:nvSpPr>
              <p:spPr bwMode="ltGray">
                <a:xfrm>
                  <a:off x="1992" y="250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48" name="Line 148"/>
                <p:cNvSpPr>
                  <a:spLocks noChangeShapeType="1"/>
                </p:cNvSpPr>
                <p:nvPr/>
              </p:nvSpPr>
              <p:spPr bwMode="ltGray">
                <a:xfrm>
                  <a:off x="1764" y="247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49" name="Line 149"/>
                <p:cNvSpPr>
                  <a:spLocks noChangeShapeType="1"/>
                </p:cNvSpPr>
                <p:nvPr/>
              </p:nvSpPr>
              <p:spPr bwMode="ltGray">
                <a:xfrm flipH="1">
                  <a:off x="1738" y="468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50" name="Line 150"/>
                <p:cNvSpPr>
                  <a:spLocks noChangeShapeType="1"/>
                </p:cNvSpPr>
                <p:nvPr/>
              </p:nvSpPr>
              <p:spPr bwMode="ltGray">
                <a:xfrm>
                  <a:off x="1604" y="468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51" name="Line 151"/>
                <p:cNvSpPr>
                  <a:spLocks noChangeShapeType="1"/>
                </p:cNvSpPr>
                <p:nvPr/>
              </p:nvSpPr>
              <p:spPr bwMode="ltGray">
                <a:xfrm flipH="1">
                  <a:off x="1404" y="46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52" name="Line 152"/>
                <p:cNvSpPr>
                  <a:spLocks noChangeShapeType="1"/>
                </p:cNvSpPr>
                <p:nvPr/>
              </p:nvSpPr>
              <p:spPr bwMode="ltGray">
                <a:xfrm>
                  <a:off x="1034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53" name="Line 153"/>
                <p:cNvSpPr>
                  <a:spLocks noChangeShapeType="1"/>
                </p:cNvSpPr>
                <p:nvPr/>
              </p:nvSpPr>
              <p:spPr bwMode="ltGray">
                <a:xfrm>
                  <a:off x="1306" y="370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54" name="Line 154"/>
                <p:cNvSpPr>
                  <a:spLocks noChangeShapeType="1"/>
                </p:cNvSpPr>
                <p:nvPr/>
              </p:nvSpPr>
              <p:spPr bwMode="ltGray">
                <a:xfrm>
                  <a:off x="1080" y="388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55" name="Line 155"/>
                <p:cNvSpPr>
                  <a:spLocks noChangeShapeType="1"/>
                </p:cNvSpPr>
                <p:nvPr/>
              </p:nvSpPr>
              <p:spPr bwMode="ltGray">
                <a:xfrm flipH="1" flipV="1">
                  <a:off x="1308" y="245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56" name="Line 156"/>
                <p:cNvSpPr>
                  <a:spLocks noChangeShapeType="1"/>
                </p:cNvSpPr>
                <p:nvPr/>
              </p:nvSpPr>
              <p:spPr bwMode="ltGray">
                <a:xfrm>
                  <a:off x="1536" y="3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57" name="Line 157"/>
                <p:cNvSpPr>
                  <a:spLocks noChangeShapeType="1"/>
                </p:cNvSpPr>
                <p:nvPr/>
              </p:nvSpPr>
              <p:spPr bwMode="ltGray">
                <a:xfrm flipV="1">
                  <a:off x="1536" y="247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358" name="Line 158"/>
                <p:cNvSpPr>
                  <a:spLocks noChangeShapeType="1"/>
                </p:cNvSpPr>
                <p:nvPr/>
              </p:nvSpPr>
              <p:spPr bwMode="ltGray">
                <a:xfrm>
                  <a:off x="4095" y="467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51359" name="Picture 159" descr="earth"/>
            <p:cNvPicPr>
              <a:picLocks noChangeAspect="1" noChangeArrowheads="1"/>
            </p:cNvPicPr>
            <p:nvPr userDrawn="1"/>
          </p:nvPicPr>
          <p:blipFill>
            <a:blip r:embed="rId1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5" y="55"/>
              <a:ext cx="562" cy="524"/>
            </a:xfrm>
            <a:prstGeom prst="rect">
              <a:avLst/>
            </a:prstGeom>
            <a:noFill/>
          </p:spPr>
        </p:pic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7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2/Byzantine_Empire_animated2.gi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 9 CIVILIZATION IN EASTERN EUROPE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810000"/>
            <a:ext cx="7696200" cy="1905000"/>
          </a:xfrm>
        </p:spPr>
        <p:txBody>
          <a:bodyPr/>
          <a:lstStyle/>
          <a:p>
            <a:pPr algn="ctr"/>
            <a:r>
              <a:rPr lang="en-US" sz="4400"/>
              <a:t> BYZANTIUM AND</a:t>
            </a:r>
          </a:p>
          <a:p>
            <a:pPr algn="ctr"/>
            <a:r>
              <a:rPr lang="en-US" sz="4400"/>
              <a:t> ORTHODOX EUROPE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88337" cy="1143000"/>
          </a:xfrm>
        </p:spPr>
        <p:txBody>
          <a:bodyPr/>
          <a:lstStyle/>
          <a:p>
            <a:r>
              <a:rPr lang="en-US" sz="3600" dirty="0" smtClean="0"/>
              <a:t>Arab Pressure and the Empire’s Defenses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83" y="1749136"/>
            <a:ext cx="4267200" cy="4114800"/>
          </a:xfrm>
        </p:spPr>
        <p:txBody>
          <a:bodyPr/>
          <a:lstStyle/>
          <a:p>
            <a:r>
              <a:rPr lang="en-US" sz="1600" dirty="0" smtClean="0"/>
              <a:t>Justinian’s successors began to concentrate on defending the eastern empire itself </a:t>
            </a:r>
          </a:p>
          <a:p>
            <a:pPr lvl="1"/>
            <a:r>
              <a:rPr lang="en-US" sz="1600" dirty="0" smtClean="0"/>
              <a:t>Persian successes in the northern Middle East were reversed</a:t>
            </a:r>
          </a:p>
          <a:p>
            <a:pPr lvl="2"/>
            <a:r>
              <a:rPr lang="en-US" sz="1600" dirty="0" smtClean="0"/>
              <a:t>Population forcibly reconverted to Christianity</a:t>
            </a:r>
          </a:p>
          <a:p>
            <a:pPr lvl="1"/>
            <a:r>
              <a:rPr lang="en-US" sz="1600" dirty="0" smtClean="0"/>
              <a:t>7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century – Arab Muslims challenge Byzantine naval supremacy in eastern Mediterranean while repeatedly attacking Constantinople </a:t>
            </a:r>
          </a:p>
          <a:p>
            <a:pPr lvl="2"/>
            <a:r>
              <a:rPr lang="en-US" sz="1600" dirty="0" smtClean="0"/>
              <a:t>Greek fire (a petroleum, quicklime, and sulfur mixture) devastated Arab ships</a:t>
            </a:r>
          </a:p>
          <a:p>
            <a:pPr lvl="2"/>
            <a:r>
              <a:rPr lang="en-US" sz="1600" dirty="0" smtClean="0"/>
              <a:t>Wars with Muslims added new economic burdens</a:t>
            </a:r>
          </a:p>
          <a:p>
            <a:pPr lvl="3"/>
            <a:r>
              <a:rPr lang="en-US" sz="1600" dirty="0" smtClean="0"/>
              <a:t>Weakened position of small farmers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083" y="1524000"/>
            <a:ext cx="4590339" cy="3532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5242851"/>
            <a:ext cx="269466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8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990600"/>
            <a:ext cx="9278937" cy="396875"/>
          </a:xfrm>
        </p:spPr>
        <p:txBody>
          <a:bodyPr/>
          <a:lstStyle/>
          <a:p>
            <a:r>
              <a:rPr lang="en-US" sz="4000" dirty="0"/>
              <a:t>BYZANTINE </a:t>
            </a:r>
            <a:r>
              <a:rPr lang="en-US" sz="4000" dirty="0" smtClean="0"/>
              <a:t>Religion, Society, and Politics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3962400" cy="4572000"/>
          </a:xfrm>
        </p:spPr>
        <p:txBody>
          <a:bodyPr/>
          <a:lstStyle/>
          <a:p>
            <a:r>
              <a:rPr lang="en-US" sz="2000" dirty="0" smtClean="0"/>
              <a:t>Emperor – head of church and state</a:t>
            </a:r>
          </a:p>
          <a:p>
            <a:pPr lvl="1"/>
            <a:r>
              <a:rPr lang="en-US" sz="2000" dirty="0" smtClean="0"/>
              <a:t>Emperor appointed church bishops and passed religious and secular laws</a:t>
            </a:r>
            <a:endParaRPr lang="en-US" sz="2000" dirty="0" smtClean="0"/>
          </a:p>
          <a:p>
            <a:r>
              <a:rPr lang="en-US" sz="2000" dirty="0" smtClean="0"/>
              <a:t>Large bureaucracy </a:t>
            </a:r>
          </a:p>
          <a:p>
            <a:pPr lvl="1"/>
            <a:r>
              <a:rPr lang="en-US" sz="2000" dirty="0" smtClean="0"/>
              <a:t>Trained in Greek classics, philosophy, and science</a:t>
            </a:r>
          </a:p>
          <a:p>
            <a:pPr lvl="1"/>
            <a:r>
              <a:rPr lang="en-US" sz="2000" dirty="0" smtClean="0"/>
              <a:t>Recruited from all social classes</a:t>
            </a:r>
            <a:endParaRPr lang="en-US" sz="2000" dirty="0" smtClean="0"/>
          </a:p>
          <a:p>
            <a:r>
              <a:rPr lang="en-US" sz="2000" dirty="0" smtClean="0"/>
              <a:t>Highly centralized government</a:t>
            </a:r>
          </a:p>
          <a:p>
            <a:pPr lvl="1"/>
            <a:r>
              <a:rPr lang="en-US" sz="2000" dirty="0" smtClean="0"/>
              <a:t>Bureaucracy &gt; military</a:t>
            </a:r>
            <a:endParaRPr lang="en-US" sz="2000" dirty="0"/>
          </a:p>
          <a:p>
            <a:pPr marL="457200" lvl="1" indent="0">
              <a:buNone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438400"/>
            <a:ext cx="4567195" cy="3134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731" y="1066800"/>
            <a:ext cx="8610600" cy="2895600"/>
          </a:xfrm>
        </p:spPr>
        <p:txBody>
          <a:bodyPr/>
          <a:lstStyle/>
          <a:p>
            <a:r>
              <a:rPr lang="en-US" sz="2000" dirty="0" smtClean="0"/>
              <a:t>Byzantine military</a:t>
            </a:r>
          </a:p>
          <a:p>
            <a:pPr lvl="1"/>
            <a:r>
              <a:rPr lang="en-US" sz="2000" dirty="0" smtClean="0"/>
              <a:t>Adapted the later Roman system by recruiting troops locally and rewarding them with grants of land in return for military service</a:t>
            </a:r>
          </a:p>
          <a:p>
            <a:pPr lvl="2"/>
            <a:r>
              <a:rPr lang="en-US" sz="2000" dirty="0" smtClean="0"/>
              <a:t>Sons inherited land in return for continued military responsibility</a:t>
            </a:r>
          </a:p>
          <a:p>
            <a:pPr lvl="1"/>
            <a:r>
              <a:rPr lang="en-US" sz="2000" dirty="0" smtClean="0"/>
              <a:t>Many outsiders recruited</a:t>
            </a:r>
          </a:p>
          <a:p>
            <a:pPr lvl="2"/>
            <a:r>
              <a:rPr lang="en-US" sz="2000" dirty="0" smtClean="0"/>
              <a:t>Slavs and Armenian Christians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429000"/>
            <a:ext cx="5029200" cy="315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4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7772400" cy="4114800"/>
          </a:xfrm>
        </p:spPr>
        <p:txBody>
          <a:bodyPr/>
          <a:lstStyle/>
          <a:p>
            <a:r>
              <a:rPr lang="en-US" sz="2000" dirty="0" smtClean="0"/>
              <a:t>Socially and economically, the empire depended on Constantinople’s control over the countryside, with the bureaucracy regulating trade and controlling food prices</a:t>
            </a:r>
          </a:p>
          <a:p>
            <a:pPr lvl="1"/>
            <a:r>
              <a:rPr lang="en-US" sz="2000" dirty="0" smtClean="0"/>
              <a:t>Large peasant class</a:t>
            </a:r>
          </a:p>
          <a:p>
            <a:pPr lvl="2"/>
            <a:r>
              <a:rPr lang="en-US" sz="2000" dirty="0" smtClean="0"/>
              <a:t>Supply goods and provide bulk of taxes</a:t>
            </a:r>
          </a:p>
          <a:p>
            <a:pPr lvl="1"/>
            <a:r>
              <a:rPr lang="en-US" sz="2000" dirty="0" smtClean="0"/>
              <a:t>Food prices kept artificially low by government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733" y="3505200"/>
            <a:ext cx="5294934" cy="311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96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225" y="3847109"/>
            <a:ext cx="8839200" cy="3200400"/>
          </a:xfrm>
        </p:spPr>
        <p:txBody>
          <a:bodyPr/>
          <a:lstStyle/>
          <a:p>
            <a:r>
              <a:rPr lang="en-US" sz="1600" dirty="0" smtClean="0"/>
              <a:t>Byzantine Empire trading network</a:t>
            </a:r>
          </a:p>
          <a:p>
            <a:pPr lvl="1"/>
            <a:r>
              <a:rPr lang="en-US" sz="1600" dirty="0" smtClean="0"/>
              <a:t>East – Asia; North – Russia and Scandinavia</a:t>
            </a:r>
          </a:p>
          <a:p>
            <a:pPr lvl="1"/>
            <a:r>
              <a:rPr lang="en-US" sz="1600" dirty="0" smtClean="0"/>
              <a:t>Silk production expanded</a:t>
            </a:r>
          </a:p>
          <a:p>
            <a:pPr lvl="1"/>
            <a:r>
              <a:rPr lang="en-US" sz="1600" dirty="0" smtClean="0"/>
              <a:t>Luxury products, including cloth, carpets, and spices, were sent north</a:t>
            </a:r>
          </a:p>
          <a:p>
            <a:pPr lvl="2"/>
            <a:r>
              <a:rPr lang="en-US" sz="1600" dirty="0" smtClean="0"/>
              <a:t>Favorable tradition position with less sophisticated lands</a:t>
            </a:r>
          </a:p>
          <a:p>
            <a:pPr lvl="1"/>
            <a:r>
              <a:rPr lang="en-US" sz="1600" dirty="0" smtClean="0"/>
              <a:t>Only China produced luxury goods of comparable quality</a:t>
            </a:r>
          </a:p>
          <a:p>
            <a:pPr lvl="1"/>
            <a:r>
              <a:rPr lang="en-US" sz="1600" dirty="0" smtClean="0"/>
              <a:t>Traded actively with India, the Arabs, and east Asia </a:t>
            </a:r>
          </a:p>
          <a:p>
            <a:pPr lvl="1"/>
            <a:r>
              <a:rPr lang="en-US" sz="1600" dirty="0" smtClean="0"/>
              <a:t>Received simpler products from western Europe and Africa</a:t>
            </a:r>
          </a:p>
          <a:p>
            <a:pPr lvl="1"/>
            <a:r>
              <a:rPr lang="en-US" sz="1600" dirty="0" smtClean="0"/>
              <a:t>Large merchant class never gained significant political power</a:t>
            </a:r>
          </a:p>
          <a:p>
            <a:pPr lvl="2"/>
            <a:r>
              <a:rPr lang="en-US" sz="1600" dirty="0" smtClean="0"/>
              <a:t>Government control of trade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60680"/>
            <a:ext cx="6096000" cy="368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12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981200"/>
            <a:ext cx="4648200" cy="4114800"/>
          </a:xfrm>
        </p:spPr>
        <p:txBody>
          <a:bodyPr/>
          <a:lstStyle/>
          <a:p>
            <a:r>
              <a:rPr lang="en-US" sz="2400" dirty="0" smtClean="0"/>
              <a:t>Byzantine cultural life</a:t>
            </a:r>
          </a:p>
          <a:p>
            <a:pPr lvl="1"/>
            <a:r>
              <a:rPr lang="en-US" sz="2000" dirty="0" smtClean="0"/>
              <a:t>Education of bureaucrats</a:t>
            </a:r>
          </a:p>
          <a:p>
            <a:pPr lvl="1"/>
            <a:r>
              <a:rPr lang="en-US" sz="2000" dirty="0" smtClean="0"/>
              <a:t>Evolving traditions of Eastern (Orthodox) Christianity</a:t>
            </a:r>
          </a:p>
          <a:p>
            <a:pPr lvl="1"/>
            <a:r>
              <a:rPr lang="en-US" sz="2000" dirty="0" smtClean="0"/>
              <a:t>Adaption of Roman domed buildings</a:t>
            </a:r>
          </a:p>
          <a:p>
            <a:pPr lvl="1"/>
            <a:r>
              <a:rPr lang="en-US" sz="2000" dirty="0" smtClean="0"/>
              <a:t>Elaboration of powerful and richly colored religious mosaics</a:t>
            </a:r>
          </a:p>
          <a:p>
            <a:pPr lvl="1"/>
            <a:r>
              <a:rPr lang="en-US" sz="2000" dirty="0" smtClean="0"/>
              <a:t>Tradition of icon painting</a:t>
            </a:r>
          </a:p>
          <a:p>
            <a:pPr lvl="2"/>
            <a:r>
              <a:rPr lang="en-US" sz="1600" dirty="0" smtClean="0"/>
              <a:t>Paintings of saints and other religious figures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447800"/>
            <a:ext cx="38576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07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2" name="Rectangle 6"/>
          <p:cNvSpPr>
            <a:spLocks noGrp="1" noChangeArrowheads="1"/>
          </p:cNvSpPr>
          <p:nvPr>
            <p:ph type="title"/>
          </p:nvPr>
        </p:nvSpPr>
        <p:spPr>
          <a:xfrm>
            <a:off x="246063" y="930275"/>
            <a:ext cx="8897937" cy="898525"/>
          </a:xfrm>
        </p:spPr>
        <p:txBody>
          <a:bodyPr/>
          <a:lstStyle/>
          <a:p>
            <a:r>
              <a:rPr lang="en-US"/>
              <a:t>THE GREAT SPLIT- EAST/WEST</a:t>
            </a:r>
          </a:p>
        </p:txBody>
      </p:sp>
      <p:pic>
        <p:nvPicPr>
          <p:cNvPr id="121865" name="Picture 9" descr="BN18580_70~Dome-of-St-Peter-s-Basilica-Vatican-City-Poster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18000" contrast="18000"/>
          </a:blip>
          <a:srcRect l="12500" t="4471" r="12500" b="8942"/>
          <a:stretch>
            <a:fillRect/>
          </a:stretch>
        </p:blipFill>
        <p:spPr>
          <a:xfrm>
            <a:off x="1485900" y="1938254"/>
            <a:ext cx="1981200" cy="3037768"/>
          </a:xfrm>
          <a:noFill/>
          <a:ln/>
        </p:spPr>
      </p:pic>
      <p:pic>
        <p:nvPicPr>
          <p:cNvPr id="121866" name="Picture 10" descr="ST BASILS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43500" y="1959534"/>
            <a:ext cx="1981199" cy="2971799"/>
          </a:xfrm>
          <a:noFill/>
          <a:ln/>
        </p:spPr>
      </p:pic>
      <p:sp>
        <p:nvSpPr>
          <p:cNvPr id="121867" name="AutoShape 11"/>
          <p:cNvSpPr>
            <a:spLocks noChangeArrowheads="1"/>
          </p:cNvSpPr>
          <p:nvPr/>
        </p:nvSpPr>
        <p:spPr bwMode="auto">
          <a:xfrm>
            <a:off x="3733800" y="2912034"/>
            <a:ext cx="1143000" cy="1066800"/>
          </a:xfrm>
          <a:prstGeom prst="leftRightArrow">
            <a:avLst>
              <a:gd name="adj1" fmla="val 50000"/>
              <a:gd name="adj2" fmla="val 214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80231" y="5051795"/>
            <a:ext cx="8229599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Blip>
                <a:blip r:embed="rId5"/>
              </a:buBlip>
            </a:pPr>
            <a:r>
              <a:rPr lang="en-US" sz="2400" kern="0" dirty="0">
                <a:solidFill>
                  <a:srgbClr val="FFFFCC"/>
                </a:solidFill>
                <a:latin typeface="Tahoma"/>
              </a:rPr>
              <a:t>BEFORE THIS THERE HAD BEEN ONLY ONE DOMINANT CHRISTIAN CHURCH</a:t>
            </a:r>
          </a:p>
          <a:p>
            <a:pPr marL="342900" lvl="0" indent="-342900">
              <a:spcBef>
                <a:spcPct val="20000"/>
              </a:spcBef>
              <a:buBlip>
                <a:blip r:embed="rId5"/>
              </a:buBlip>
            </a:pPr>
            <a:r>
              <a:rPr lang="en-US" sz="2400" kern="0" dirty="0">
                <a:solidFill>
                  <a:srgbClr val="FFFFCC"/>
                </a:solidFill>
                <a:latin typeface="Tahoma"/>
              </a:rPr>
              <a:t>AS THE EMPIRE GREW APART SO DID CHRISTIANITY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4267200" cy="5486400"/>
          </a:xfrm>
        </p:spPr>
        <p:txBody>
          <a:bodyPr/>
          <a:lstStyle/>
          <a:p>
            <a:r>
              <a:rPr lang="en-US" sz="1800" dirty="0"/>
              <a:t>TWO GROUPS- CATHOLICS AND </a:t>
            </a:r>
            <a:r>
              <a:rPr lang="en-US" sz="1600" dirty="0"/>
              <a:t>THE ORTHODOX CHURCH</a:t>
            </a:r>
          </a:p>
          <a:p>
            <a:r>
              <a:rPr lang="en-US" sz="1600" dirty="0"/>
              <a:t>SEVERAL ISSUES DIVIDED THEM:</a:t>
            </a:r>
          </a:p>
          <a:p>
            <a:pPr lvl="1"/>
            <a:r>
              <a:rPr lang="en-US" sz="1600" i="1" dirty="0"/>
              <a:t>THE SUPREMACY OF THE POPE IN </a:t>
            </a:r>
            <a:r>
              <a:rPr lang="en-US" sz="1600" i="1" dirty="0" smtClean="0"/>
              <a:t>ROME</a:t>
            </a:r>
          </a:p>
          <a:p>
            <a:pPr lvl="1"/>
            <a:r>
              <a:rPr lang="en-US" sz="1600" i="1" dirty="0" smtClean="0"/>
              <a:t>Use of local languages in church</a:t>
            </a:r>
          </a:p>
          <a:p>
            <a:pPr lvl="2"/>
            <a:r>
              <a:rPr lang="en-US" sz="1200" i="1" dirty="0" smtClean="0"/>
              <a:t>Catholics – only Latin</a:t>
            </a:r>
          </a:p>
          <a:p>
            <a:pPr lvl="2"/>
            <a:r>
              <a:rPr lang="en-US" sz="1200" i="1" dirty="0" smtClean="0"/>
              <a:t>Orthodox – vernacular languages </a:t>
            </a:r>
            <a:endParaRPr lang="en-US" sz="1200" i="1" dirty="0"/>
          </a:p>
          <a:p>
            <a:pPr lvl="1"/>
            <a:r>
              <a:rPr lang="en-US" sz="1600" i="1" dirty="0" smtClean="0"/>
              <a:t>DIFFERING RITUALS USED IN WORSHIP SERVICES</a:t>
            </a:r>
          </a:p>
          <a:p>
            <a:pPr lvl="2"/>
            <a:r>
              <a:rPr lang="en-US" sz="1200" i="1" dirty="0" smtClean="0"/>
              <a:t>Kind of bread to use for the celebration of Christ’s last supper</a:t>
            </a:r>
            <a:endParaRPr lang="en-US" sz="1200" i="1" dirty="0"/>
          </a:p>
          <a:p>
            <a:pPr lvl="1"/>
            <a:r>
              <a:rPr lang="en-US" sz="1600" i="1" dirty="0" smtClean="0"/>
              <a:t>THE </a:t>
            </a:r>
            <a:r>
              <a:rPr lang="en-US" sz="1600" i="1" dirty="0"/>
              <a:t>USE OF RELIGIOUS </a:t>
            </a:r>
            <a:r>
              <a:rPr lang="en-US" sz="1600" i="1" dirty="0" smtClean="0"/>
              <a:t>ICONS</a:t>
            </a:r>
          </a:p>
          <a:p>
            <a:pPr lvl="1"/>
            <a:r>
              <a:rPr lang="en-US" sz="1600" i="1" dirty="0" smtClean="0"/>
              <a:t>CHARLEMAGNE </a:t>
            </a:r>
            <a:r>
              <a:rPr lang="en-US" sz="1600" i="1" dirty="0"/>
              <a:t>BEING CROWNED “ROMAN EMPEROR”</a:t>
            </a:r>
          </a:p>
          <a:p>
            <a:pPr lvl="1"/>
            <a:r>
              <a:rPr lang="en-US" sz="1600" i="1" dirty="0" smtClean="0"/>
              <a:t>Celibacy for its priests</a:t>
            </a:r>
            <a:endParaRPr lang="en-US" sz="1600" i="1" dirty="0" smtClean="0"/>
          </a:p>
          <a:p>
            <a:pPr lvl="2"/>
            <a:r>
              <a:rPr lang="en-US" sz="1600" i="1" dirty="0" smtClean="0"/>
              <a:t>West – no ; East - yes</a:t>
            </a:r>
            <a:endParaRPr lang="en-US" sz="1600" i="1" dirty="0"/>
          </a:p>
          <a:p>
            <a:pPr lvl="1"/>
            <a:r>
              <a:rPr lang="en-US" sz="1600" dirty="0" smtClean="0"/>
              <a:t>1054 - FINALLY </a:t>
            </a:r>
            <a:r>
              <a:rPr lang="en-US" sz="1600" dirty="0"/>
              <a:t>THE POPE EXCOMMUNICATED THE EASTERN </a:t>
            </a:r>
            <a:r>
              <a:rPr lang="en-US" sz="1600" dirty="0" smtClean="0"/>
              <a:t>CHURCH </a:t>
            </a:r>
          </a:p>
          <a:p>
            <a:pPr lvl="2"/>
            <a:r>
              <a:rPr lang="en-US" sz="1200" dirty="0" smtClean="0"/>
              <a:t>Patriarch response – excommunicate all Roman Catholics</a:t>
            </a:r>
            <a:endParaRPr lang="en-US" sz="1200" dirty="0"/>
          </a:p>
          <a:p>
            <a:pPr lvl="1"/>
            <a:endParaRPr lang="en-US" sz="1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070" y="2133600"/>
            <a:ext cx="4648200" cy="34861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77875"/>
            <a:ext cx="9144000" cy="593725"/>
          </a:xfrm>
        </p:spPr>
        <p:txBody>
          <a:bodyPr/>
          <a:lstStyle/>
          <a:p>
            <a:pPr algn="ctr"/>
            <a:r>
              <a:rPr lang="en-US" sz="3600" dirty="0"/>
              <a:t>THE DECLINE OF THE BYZANTINE EMPIRE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991600" cy="5029200"/>
          </a:xfrm>
        </p:spPr>
        <p:txBody>
          <a:bodyPr/>
          <a:lstStyle/>
          <a:p>
            <a:r>
              <a:rPr lang="en-US" sz="1600" dirty="0"/>
              <a:t>AFTER THE SPLIT THE EMPIRE WENT INTO A LONG SLIDE</a:t>
            </a:r>
          </a:p>
          <a:p>
            <a:pPr lvl="1"/>
            <a:r>
              <a:rPr lang="en-US" sz="1600" dirty="0"/>
              <a:t>MORE INVASIONS - THE SELJUK </a:t>
            </a:r>
            <a:r>
              <a:rPr lang="en-US" sz="1600" dirty="0" smtClean="0"/>
              <a:t>TURKS </a:t>
            </a:r>
          </a:p>
          <a:p>
            <a:pPr lvl="2"/>
            <a:r>
              <a:rPr lang="en-US" sz="1600" dirty="0" smtClean="0"/>
              <a:t>11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CENTURY – SELJUKS SEIZED ALMOST ALL THE ASIATIC PROVINCES OF EMPIRE (CUTS OFF TAX REVENUE AND FOOD SUPPLY)</a:t>
            </a:r>
          </a:p>
          <a:p>
            <a:pPr lvl="2"/>
            <a:r>
              <a:rPr lang="en-US" sz="1600" dirty="0" smtClean="0"/>
              <a:t>1071- BYZANTINE EMPEROR LOST BATTLE OF MANZIKERT (STAGGERS </a:t>
            </a:r>
            <a:r>
              <a:rPr lang="en-US" sz="1600" dirty="0" smtClean="0"/>
              <a:t>ON </a:t>
            </a:r>
            <a:r>
              <a:rPr lang="en-US" sz="1600" dirty="0" smtClean="0"/>
              <a:t>FOR FOUR MORE CENTURIES)</a:t>
            </a:r>
            <a:endParaRPr lang="en-US" sz="1600" dirty="0"/>
          </a:p>
          <a:p>
            <a:pPr lvl="3"/>
            <a:r>
              <a:rPr lang="en-US" sz="1600" dirty="0"/>
              <a:t>THIS LED TO THE CALL FOR HELP THAT BECAME THE CRUSADES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371207"/>
            <a:ext cx="457200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396892"/>
            <a:ext cx="3531742" cy="330104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7772400" cy="1143000"/>
          </a:xfrm>
        </p:spPr>
        <p:txBody>
          <a:bodyPr/>
          <a:lstStyle/>
          <a:p>
            <a:r>
              <a:rPr lang="en-US" dirty="0"/>
              <a:t>THE CRUSADES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4245" y="2213264"/>
            <a:ext cx="2286000" cy="4114800"/>
          </a:xfrm>
        </p:spPr>
        <p:txBody>
          <a:bodyPr/>
          <a:lstStyle/>
          <a:p>
            <a:r>
              <a:rPr lang="en-US" sz="1800" dirty="0"/>
              <a:t>THERE WERE MANY, MANY CRUSADES</a:t>
            </a:r>
          </a:p>
          <a:p>
            <a:pPr lvl="1"/>
            <a:r>
              <a:rPr lang="en-US" sz="1800" dirty="0"/>
              <a:t>FIRST WAS THE MOST </a:t>
            </a:r>
            <a:r>
              <a:rPr lang="en-US" sz="1800" dirty="0" smtClean="0"/>
              <a:t>SUCCESSFUL</a:t>
            </a:r>
            <a:endParaRPr lang="en-US" sz="1800" dirty="0"/>
          </a:p>
          <a:p>
            <a:pPr lvl="1"/>
            <a:r>
              <a:rPr lang="en-US" sz="1800" dirty="0"/>
              <a:t>THE GOAL WAS TO LIBERATE THE HOLY LAND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12570"/>
            <a:ext cx="6858000" cy="526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09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46063" y="930275"/>
            <a:ext cx="8212137" cy="2879725"/>
          </a:xfrm>
        </p:spPr>
        <p:txBody>
          <a:bodyPr/>
          <a:lstStyle/>
          <a:p>
            <a:r>
              <a:rPr lang="en-US" sz="2400" dirty="0" smtClean="0"/>
              <a:t>500-1450 C.E. – Byzantine Empire maintains high levels of political, economic, and cultural life</a:t>
            </a:r>
          </a:p>
          <a:p>
            <a:pPr lvl="1"/>
            <a:r>
              <a:rPr lang="en-US" sz="2000" dirty="0" smtClean="0"/>
              <a:t>Controlled fluctuating territory in the Balkans, Middle East, and Eastern Mediterranean</a:t>
            </a:r>
          </a:p>
          <a:p>
            <a:pPr lvl="1"/>
            <a:r>
              <a:rPr lang="en-US" sz="2000" dirty="0" smtClean="0"/>
              <a:t>Leaders saw themselves as Roman emperors; government in many ways a direct continuation of eastern portion of late Roman Empire</a:t>
            </a:r>
            <a:endParaRPr lang="en-US" sz="2000" dirty="0"/>
          </a:p>
        </p:txBody>
      </p:sp>
      <p:pic>
        <p:nvPicPr>
          <p:cNvPr id="1026" name="Picture 2" descr="File:Mediterranean 47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3581400"/>
            <a:ext cx="7153109" cy="309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915400" cy="5486400"/>
          </a:xfrm>
        </p:spPr>
        <p:txBody>
          <a:bodyPr/>
          <a:lstStyle/>
          <a:p>
            <a:r>
              <a:rPr lang="en-US" sz="2000" dirty="0" smtClean="0"/>
              <a:t>CRUSADERS </a:t>
            </a:r>
            <a:r>
              <a:rPr lang="en-US" sz="2000" dirty="0"/>
              <a:t>ARE SUPPOSED TO DEFEND CHRISTIANITY, RETAKE THE HOLY LAND</a:t>
            </a:r>
          </a:p>
          <a:p>
            <a:r>
              <a:rPr lang="en-US" sz="2000" dirty="0"/>
              <a:t>4</a:t>
            </a:r>
            <a:r>
              <a:rPr lang="en-US" sz="2000" baseline="30000" dirty="0"/>
              <a:t>TH</a:t>
            </a:r>
            <a:r>
              <a:rPr lang="en-US" sz="2000" dirty="0"/>
              <a:t> CRUSADE STOPS IN CONSTANINOPLE- WRECKS THE CITY, NEVER GETS ANY FARTHER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2514600"/>
            <a:ext cx="4688138" cy="385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66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066800"/>
            <a:ext cx="7772400" cy="625475"/>
          </a:xfrm>
        </p:spPr>
        <p:txBody>
          <a:bodyPr/>
          <a:lstStyle/>
          <a:p>
            <a:r>
              <a:rPr lang="en-US" dirty="0"/>
              <a:t>THE FINAL FALL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62200"/>
            <a:ext cx="2895600" cy="4953000"/>
          </a:xfrm>
        </p:spPr>
        <p:txBody>
          <a:bodyPr/>
          <a:lstStyle/>
          <a:p>
            <a:r>
              <a:rPr lang="en-US" sz="2000" dirty="0"/>
              <a:t>1453 MEHMED II </a:t>
            </a:r>
            <a:r>
              <a:rPr lang="en-US" sz="2000" dirty="0" smtClean="0"/>
              <a:t>(TURKISH SULTAN) BRINGS A POWERFUL ARMY, EQUIPPPED WITH ARTILLERY CAPTURES </a:t>
            </a:r>
            <a:r>
              <a:rPr lang="en-US" sz="2000" dirty="0"/>
              <a:t>CONSTANTINOPLE</a:t>
            </a:r>
          </a:p>
          <a:p>
            <a:r>
              <a:rPr lang="en-US" sz="2000" dirty="0"/>
              <a:t>BY 1461 THE EMPIRE IS UNDER MUSLIM CONTROL FOR </a:t>
            </a:r>
            <a:r>
              <a:rPr lang="en-US" sz="2000" dirty="0" smtClean="0"/>
              <a:t>GOOD (TURKS)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133600"/>
            <a:ext cx="3764758" cy="411003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914400"/>
            <a:ext cx="7772400" cy="160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THE FALL OF THE BYZANTINE EMPIRE ENDED </a:t>
            </a:r>
            <a:r>
              <a:rPr lang="en-US" sz="2000" dirty="0" smtClean="0"/>
              <a:t>CHRISTIAN </a:t>
            </a:r>
            <a:r>
              <a:rPr lang="en-US" sz="2000" dirty="0"/>
              <a:t>DOMINANCE IN THE AREA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THEY HAD MAINTAINED TRADE NETWORKS, AND CLASSICAL MEDITERRANEAN LEARNING</a:t>
            </a:r>
          </a:p>
          <a:p>
            <a:pPr>
              <a:lnSpc>
                <a:spcPct val="90000"/>
              </a:lnSpc>
            </a:pPr>
            <a:r>
              <a:rPr lang="en-US" sz="2000" u="sng" dirty="0"/>
              <a:t>NOW THE </a:t>
            </a:r>
            <a:r>
              <a:rPr lang="en-US" sz="2000" b="1" u="sng" dirty="0"/>
              <a:t>OTTOMANS</a:t>
            </a:r>
            <a:r>
              <a:rPr lang="en-US" sz="2000" u="sng" dirty="0"/>
              <a:t> WOULD BE SUPREME IN THE AREA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514600"/>
            <a:ext cx="5486400" cy="4143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733800"/>
            <a:ext cx="1725318" cy="227400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9" name="Picture 5" descr="ottoman-empire-1580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 l="1666" t="3819" r="1666" b="22842"/>
          <a:stretch>
            <a:fillRect/>
          </a:stretch>
        </p:blipFill>
        <p:spPr>
          <a:xfrm>
            <a:off x="152400" y="1295400"/>
            <a:ext cx="8839200" cy="5181600"/>
          </a:xfrm>
          <a:noFill/>
          <a:ln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56" y="930275"/>
            <a:ext cx="7772400" cy="1143000"/>
          </a:xfrm>
        </p:spPr>
        <p:txBody>
          <a:bodyPr/>
          <a:lstStyle/>
          <a:p>
            <a:r>
              <a:rPr lang="en-US" dirty="0" smtClean="0"/>
              <a:t>The Spread of Civilization and Christianity in Eastern Europe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0707" y="2590800"/>
            <a:ext cx="5313452" cy="4114800"/>
          </a:xfrm>
        </p:spPr>
        <p:txBody>
          <a:bodyPr/>
          <a:lstStyle/>
          <a:p>
            <a:r>
              <a:rPr lang="en-US" sz="2000" dirty="0" smtClean="0"/>
              <a:t>11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century – Byzantine empire had been the source of a new northward surge of Christianity</a:t>
            </a:r>
          </a:p>
          <a:p>
            <a:pPr lvl="1"/>
            <a:r>
              <a:rPr lang="en-US" sz="2000" dirty="0" smtClean="0"/>
              <a:t>Converted most people in the Balkans to Orthodox Christianity</a:t>
            </a:r>
          </a:p>
          <a:p>
            <a:pPr lvl="1"/>
            <a:r>
              <a:rPr lang="en-US" sz="2000" dirty="0" smtClean="0"/>
              <a:t>Cyril and Methodius spread Orthodox Christianity to Russia</a:t>
            </a:r>
          </a:p>
          <a:p>
            <a:pPr lvl="2"/>
            <a:r>
              <a:rPr lang="en-US" sz="2000" dirty="0" smtClean="0"/>
              <a:t>Developed Slavic alphabet – Cyrillic</a:t>
            </a:r>
          </a:p>
          <a:p>
            <a:pPr lvl="3"/>
            <a:r>
              <a:rPr lang="en-US" dirty="0" smtClean="0"/>
              <a:t>Derived from Greek letters</a:t>
            </a:r>
          </a:p>
          <a:p>
            <a:pPr lvl="2"/>
            <a:r>
              <a:rPr lang="en-US" sz="2000" dirty="0" smtClean="0"/>
              <a:t>Possibility of literature and some literacy in Eastern Europe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63" y="2228067"/>
            <a:ext cx="2477807" cy="4209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451" y="4648200"/>
            <a:ext cx="1793675" cy="180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56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7772400" cy="1143000"/>
          </a:xfrm>
        </p:spPr>
        <p:txBody>
          <a:bodyPr/>
          <a:lstStyle/>
          <a:p>
            <a:r>
              <a:rPr lang="en-US" dirty="0" smtClean="0"/>
              <a:t>KIEVAN RUS’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2590800" cy="4114800"/>
          </a:xfrm>
        </p:spPr>
        <p:txBody>
          <a:bodyPr/>
          <a:lstStyle/>
          <a:p>
            <a:r>
              <a:rPr lang="en-US" sz="1800" dirty="0" smtClean="0"/>
              <a:t>SLAVIC PEOPLES HAD MOVED INTO SWEEPING PLAINS OF RUSSIA AND EASTERN EUROPE FROM AN ASIAN HOMELAND DURING THE TIME OF THE ROMAN EMPIRE</a:t>
            </a:r>
          </a:p>
          <a:p>
            <a:r>
              <a:rPr lang="en-US" sz="1800" dirty="0" smtClean="0"/>
              <a:t>SLAVS – USED IRON; EXTENDED AGRICULTURE; ANIMIST RELIGION WITH GODS FOR THE SUN, THUNDER, WIND, AND FIRE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524000"/>
            <a:ext cx="5126567" cy="50673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3" name="Picture 5" descr="Slide21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 l="12999" t="6847" r="27177" b="15063"/>
          <a:stretch>
            <a:fillRect/>
          </a:stretch>
        </p:blipFill>
        <p:spPr>
          <a:xfrm>
            <a:off x="16267" y="1905000"/>
            <a:ext cx="4370655" cy="4278463"/>
          </a:xfrm>
          <a:noFill/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055" y="2514600"/>
            <a:ext cx="4620945" cy="3209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4267200" cy="4114800"/>
          </a:xfrm>
        </p:spPr>
        <p:txBody>
          <a:bodyPr/>
          <a:lstStyle/>
          <a:p>
            <a:r>
              <a:rPr lang="en-US" sz="1800" dirty="0" smtClean="0"/>
              <a:t>6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and 7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centuries – traders from Scandinavia (descendants of Vikings) began to work through Slavic lands</a:t>
            </a:r>
          </a:p>
          <a:p>
            <a:pPr lvl="1"/>
            <a:r>
              <a:rPr lang="en-US" sz="1800" dirty="0" smtClean="0"/>
              <a:t>Reached Byzantine Empire and regular, flourishing trade developed between Scandinavia and Constantinople</a:t>
            </a:r>
          </a:p>
          <a:p>
            <a:pPr lvl="1"/>
            <a:r>
              <a:rPr lang="en-US" sz="1800" dirty="0" smtClean="0"/>
              <a:t>Luxury products from Byzantium and the Arab world traveled north in return for furs and other unsophisticated products </a:t>
            </a:r>
          </a:p>
          <a:p>
            <a:pPr lvl="1"/>
            <a:r>
              <a:rPr lang="en-US" sz="1800" dirty="0" smtClean="0"/>
              <a:t>Scandinavian traders, military superior to Slavs, gradually set up some governments along their trade route</a:t>
            </a:r>
          </a:p>
          <a:p>
            <a:pPr lvl="1"/>
            <a:r>
              <a:rPr lang="en-US" sz="1800" dirty="0" smtClean="0"/>
              <a:t>885 – </a:t>
            </a:r>
            <a:r>
              <a:rPr lang="en-US" sz="1800" dirty="0" err="1" smtClean="0"/>
              <a:t>Kievan</a:t>
            </a:r>
            <a:r>
              <a:rPr lang="en-US" sz="1800" dirty="0" smtClean="0"/>
              <a:t> </a:t>
            </a:r>
            <a:r>
              <a:rPr lang="en-US" sz="1800" dirty="0" err="1" smtClean="0"/>
              <a:t>Rus</a:t>
            </a:r>
            <a:r>
              <a:rPr lang="en-US" sz="1800" dirty="0" smtClean="0"/>
              <a:t>’ formed</a:t>
            </a:r>
          </a:p>
          <a:p>
            <a:pPr lvl="2"/>
            <a:r>
              <a:rPr lang="en-US" sz="1800" dirty="0" smtClean="0"/>
              <a:t>First prince – Rurik</a:t>
            </a:r>
          </a:p>
          <a:p>
            <a:pPr lvl="2"/>
            <a:r>
              <a:rPr lang="en-US" sz="1800" dirty="0" smtClean="0"/>
              <a:t>Flourished until 12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century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438400"/>
            <a:ext cx="4035849" cy="280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47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404"/>
            <a:ext cx="4114800" cy="4114800"/>
          </a:xfrm>
        </p:spPr>
        <p:txBody>
          <a:bodyPr/>
          <a:lstStyle/>
          <a:p>
            <a:r>
              <a:rPr lang="en-US" sz="2000" dirty="0" smtClean="0"/>
              <a:t>Kiev, centrally located, became a prosperous trading center</a:t>
            </a:r>
          </a:p>
          <a:p>
            <a:pPr lvl="1"/>
            <a:r>
              <a:rPr lang="en-US" sz="2000" dirty="0" smtClean="0"/>
              <a:t>Many Russians visited Constantinople</a:t>
            </a:r>
          </a:p>
          <a:p>
            <a:pPr lvl="1"/>
            <a:r>
              <a:rPr lang="en-US" sz="2000" dirty="0" smtClean="0"/>
              <a:t>Led to growing knowledge of Christianity</a:t>
            </a:r>
          </a:p>
          <a:p>
            <a:r>
              <a:rPr lang="en-US" sz="2000" dirty="0" smtClean="0"/>
              <a:t>Prince Vladimir</a:t>
            </a:r>
          </a:p>
          <a:p>
            <a:pPr lvl="1"/>
            <a:r>
              <a:rPr lang="en-US" sz="2000" dirty="0" smtClean="0"/>
              <a:t>Ruled from 980-1015</a:t>
            </a:r>
          </a:p>
          <a:p>
            <a:pPr lvl="1"/>
            <a:r>
              <a:rPr lang="en-US" sz="2000" dirty="0" smtClean="0"/>
              <a:t>Converted to Christianity</a:t>
            </a:r>
          </a:p>
          <a:p>
            <a:pPr lvl="1"/>
            <a:r>
              <a:rPr lang="en-US" sz="2000" dirty="0" smtClean="0"/>
              <a:t>Organized mass baptisms for his subjects, forcing conversions by military pressure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295400"/>
            <a:ext cx="3584759" cy="47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21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720921"/>
            <a:ext cx="4495800" cy="4114800"/>
          </a:xfrm>
        </p:spPr>
        <p:txBody>
          <a:bodyPr/>
          <a:lstStyle/>
          <a:p>
            <a:r>
              <a:rPr lang="en-US" sz="1800" dirty="0" err="1" smtClean="0"/>
              <a:t>Kievan</a:t>
            </a:r>
            <a:r>
              <a:rPr lang="en-US" sz="1800" dirty="0" smtClean="0"/>
              <a:t> </a:t>
            </a:r>
            <a:r>
              <a:rPr lang="en-US" sz="1800" dirty="0" err="1" smtClean="0"/>
              <a:t>Rus</a:t>
            </a:r>
            <a:r>
              <a:rPr lang="en-US" sz="1800" dirty="0" smtClean="0"/>
              <a:t> </a:t>
            </a:r>
          </a:p>
          <a:p>
            <a:pPr lvl="1"/>
            <a:r>
              <a:rPr lang="en-US" sz="1800" dirty="0" smtClean="0"/>
              <a:t>Orthodox Christian </a:t>
            </a:r>
          </a:p>
          <a:p>
            <a:pPr lvl="1"/>
            <a:r>
              <a:rPr lang="en-US" sz="1800" dirty="0" smtClean="0"/>
              <a:t>Largest single state in Europe</a:t>
            </a:r>
          </a:p>
          <a:p>
            <a:pPr lvl="1"/>
            <a:r>
              <a:rPr lang="en-US" sz="1800" dirty="0" smtClean="0"/>
              <a:t>Highly decentralized</a:t>
            </a:r>
          </a:p>
          <a:p>
            <a:r>
              <a:rPr lang="en-US" sz="1800" dirty="0" err="1" smtClean="0"/>
              <a:t>Yaroslav</a:t>
            </a:r>
            <a:r>
              <a:rPr lang="en-US" sz="1800" dirty="0" smtClean="0"/>
              <a:t> the Wise</a:t>
            </a:r>
          </a:p>
          <a:p>
            <a:pPr lvl="1"/>
            <a:r>
              <a:rPr lang="en-US" sz="1800" dirty="0" smtClean="0"/>
              <a:t>Issued a formal law code following Byzantine example</a:t>
            </a:r>
          </a:p>
          <a:p>
            <a:pPr lvl="2"/>
            <a:r>
              <a:rPr lang="en-US" sz="1800" dirty="0" smtClean="0"/>
              <a:t>Reduced severity of traditional punishments</a:t>
            </a:r>
          </a:p>
          <a:p>
            <a:pPr lvl="2"/>
            <a:r>
              <a:rPr lang="en-US" sz="1800" dirty="0" smtClean="0"/>
              <a:t>State run courts</a:t>
            </a:r>
          </a:p>
          <a:p>
            <a:pPr lvl="1"/>
            <a:r>
              <a:rPr lang="en-US" sz="1800" dirty="0" smtClean="0"/>
              <a:t>Built many churches and arranged the translation of religious literature from Greek to Slavic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16121"/>
            <a:ext cx="35433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33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46063" y="930275"/>
            <a:ext cx="8212137" cy="2498725"/>
          </a:xfrm>
        </p:spPr>
        <p:txBody>
          <a:bodyPr/>
          <a:lstStyle/>
          <a:p>
            <a:r>
              <a:rPr lang="en-US" sz="2000" dirty="0" smtClean="0"/>
              <a:t>Byzantine Empire lasts for almost a thousands years – from Rome’s collapse in the West to final overthrow of regime by Turkish invaders </a:t>
            </a:r>
          </a:p>
          <a:p>
            <a:pPr lvl="1"/>
            <a:r>
              <a:rPr lang="en-US" sz="1600" dirty="0" smtClean="0"/>
              <a:t>Constantinople (capital) – most important city in this time period</a:t>
            </a:r>
          </a:p>
          <a:p>
            <a:pPr lvl="1"/>
            <a:r>
              <a:rPr lang="en-US" sz="1600" dirty="0" smtClean="0"/>
              <a:t>Orthodox Christian churches dominate most of Eastern Europe</a:t>
            </a:r>
          </a:p>
          <a:p>
            <a:pPr lvl="1"/>
            <a:r>
              <a:rPr lang="en-US" sz="1600" dirty="0"/>
              <a:t>M</a:t>
            </a:r>
            <a:r>
              <a:rPr lang="en-US" sz="1600" dirty="0" smtClean="0"/>
              <a:t>ajor impact on Russia (culturally and politically)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0"/>
            <a:ext cx="6238126" cy="28851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4200" y="6019800"/>
            <a:ext cx="579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>
                <a:hlinkClick r:id="rId3"/>
              </a:rPr>
              <a:t>upload.wikimedia.org/wikipedia/commons/b/b2/Byzantine_Empire_animated2.gif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5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743200"/>
            <a:ext cx="3581400" cy="5791200"/>
          </a:xfrm>
        </p:spPr>
        <p:txBody>
          <a:bodyPr/>
          <a:lstStyle/>
          <a:p>
            <a:r>
              <a:rPr lang="en-US" sz="1800" dirty="0"/>
              <a:t>THEY COPIED A LOT FROM </a:t>
            </a:r>
            <a:r>
              <a:rPr lang="en-US" sz="1800" dirty="0" smtClean="0"/>
              <a:t>BYZANTIUM</a:t>
            </a:r>
            <a:endParaRPr lang="en-US" sz="1800" dirty="0"/>
          </a:p>
          <a:p>
            <a:pPr lvl="1"/>
            <a:r>
              <a:rPr lang="en-US" sz="1800" dirty="0"/>
              <a:t>THEIR ART FOCUSED ON RELIGIOUS FIGURES, DOMES STRUCTURES </a:t>
            </a:r>
          </a:p>
          <a:p>
            <a:r>
              <a:rPr lang="en-US" sz="1800" dirty="0"/>
              <a:t>PEASANTS WERE MOSTLY FREE, UNDER LOCAL </a:t>
            </a:r>
            <a:r>
              <a:rPr lang="en-US" sz="1800" dirty="0" smtClean="0"/>
              <a:t>CONTROL</a:t>
            </a:r>
            <a:endParaRPr lang="en-US" sz="1800" dirty="0"/>
          </a:p>
          <a:p>
            <a:r>
              <a:rPr lang="en-US" sz="1800" dirty="0"/>
              <a:t>RUSSIAN ARISTOCRATS (</a:t>
            </a:r>
            <a:r>
              <a:rPr lang="en-US" sz="1800" i="1" dirty="0"/>
              <a:t>BOYARS </a:t>
            </a:r>
            <a:r>
              <a:rPr lang="en-US" sz="1800" i="1" dirty="0" smtClean="0"/>
              <a:t>) </a:t>
            </a:r>
            <a:r>
              <a:rPr lang="en-US" sz="1800" dirty="0" smtClean="0"/>
              <a:t>HAD </a:t>
            </a:r>
            <a:r>
              <a:rPr lang="en-US" sz="1800" dirty="0"/>
              <a:t>SOME </a:t>
            </a:r>
            <a:r>
              <a:rPr lang="en-US" sz="1800" dirty="0" smtClean="0"/>
              <a:t>POWERS, THE </a:t>
            </a:r>
            <a:r>
              <a:rPr lang="en-US" sz="1800" dirty="0" smtClean="0"/>
              <a:t>KIEVAN </a:t>
            </a:r>
            <a:r>
              <a:rPr lang="en-US" sz="1800" dirty="0"/>
              <a:t>PRINCES HAD THE REST- A BALANCE OF POWER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342610"/>
            <a:ext cx="3233994" cy="4040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28" y="914400"/>
            <a:ext cx="7962066" cy="114005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811658"/>
            <a:ext cx="7772400" cy="1143000"/>
          </a:xfrm>
        </p:spPr>
        <p:txBody>
          <a:bodyPr/>
          <a:lstStyle/>
          <a:p>
            <a:r>
              <a:rPr lang="en-US" dirty="0" err="1" smtClean="0"/>
              <a:t>Kievan</a:t>
            </a:r>
            <a:r>
              <a:rPr lang="en-US" dirty="0" smtClean="0"/>
              <a:t> Decline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66991"/>
            <a:ext cx="2895600" cy="4114800"/>
          </a:xfrm>
        </p:spPr>
        <p:txBody>
          <a:bodyPr/>
          <a:lstStyle/>
          <a:p>
            <a:r>
              <a:rPr lang="en-US" sz="2000" dirty="0" smtClean="0"/>
              <a:t>12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century – </a:t>
            </a:r>
            <a:r>
              <a:rPr lang="en-US" sz="2000" dirty="0" err="1" smtClean="0"/>
              <a:t>Kievan</a:t>
            </a:r>
            <a:r>
              <a:rPr lang="en-US" sz="2000" dirty="0" smtClean="0"/>
              <a:t> territory began to diminish</a:t>
            </a:r>
          </a:p>
          <a:p>
            <a:r>
              <a:rPr lang="en-US" sz="2000" dirty="0" smtClean="0"/>
              <a:t>Rival princes set up regional governments</a:t>
            </a:r>
          </a:p>
          <a:p>
            <a:r>
              <a:rPr lang="en-US" sz="2000" dirty="0" smtClean="0"/>
              <a:t>Royal family fought over succession to the throne</a:t>
            </a:r>
          </a:p>
          <a:p>
            <a:r>
              <a:rPr lang="en-US" sz="2000" dirty="0" smtClean="0"/>
              <a:t>Rapid decline of Byzantine Empire reduced Russian trade and wealth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667000"/>
            <a:ext cx="5322870" cy="343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08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10600" cy="4114800"/>
          </a:xfrm>
        </p:spPr>
        <p:txBody>
          <a:bodyPr/>
          <a:lstStyle/>
          <a:p>
            <a:pPr lvl="0"/>
            <a:r>
              <a:rPr lang="en-US" sz="2000" dirty="0">
                <a:solidFill>
                  <a:srgbClr val="FFFFCC"/>
                </a:solidFill>
              </a:rPr>
              <a:t>1237 – Invasion from the Mongols (Tatars)</a:t>
            </a:r>
          </a:p>
          <a:p>
            <a:pPr lvl="1"/>
            <a:r>
              <a:rPr lang="en-US" sz="1600" dirty="0">
                <a:solidFill>
                  <a:srgbClr val="FFFFCC"/>
                </a:solidFill>
              </a:rPr>
              <a:t>Easily captured major Russian cities</a:t>
            </a:r>
          </a:p>
          <a:p>
            <a:pPr lvl="1"/>
            <a:r>
              <a:rPr lang="en-US" sz="1600" dirty="0">
                <a:solidFill>
                  <a:srgbClr val="FFFFCC"/>
                </a:solidFill>
              </a:rPr>
              <a:t>Would control Russia for over two centuries</a:t>
            </a:r>
          </a:p>
          <a:p>
            <a:pPr lvl="1"/>
            <a:r>
              <a:rPr lang="en-US" sz="1600" dirty="0">
                <a:solidFill>
                  <a:srgbClr val="FFFFCC"/>
                </a:solidFill>
              </a:rPr>
              <a:t>Tatar control did not destroy Russian Christianity or native Russian aristocratic class</a:t>
            </a:r>
          </a:p>
          <a:p>
            <a:pPr lvl="1"/>
            <a:r>
              <a:rPr lang="en-US" sz="1600" dirty="0">
                <a:solidFill>
                  <a:srgbClr val="FFFFCC"/>
                </a:solidFill>
              </a:rPr>
              <a:t>As long as tribute was paid, Tatar overlords left day-to-day Russian affairs alone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3048000"/>
            <a:ext cx="2499577" cy="3548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944011"/>
            <a:ext cx="1859441" cy="2322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2985090"/>
            <a:ext cx="1743607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3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691222"/>
            <a:ext cx="9144000" cy="5195888"/>
          </a:xfrm>
        </p:spPr>
        <p:txBody>
          <a:bodyPr/>
          <a:lstStyle/>
          <a:p>
            <a:r>
              <a:rPr lang="en-US" dirty="0"/>
              <a:t>THE LOCAL </a:t>
            </a:r>
            <a:r>
              <a:rPr lang="en-US" dirty="0" smtClean="0"/>
              <a:t>RULERS (BOYARS) </a:t>
            </a:r>
            <a:r>
              <a:rPr lang="en-US" dirty="0"/>
              <a:t>STILL </a:t>
            </a:r>
            <a:r>
              <a:rPr lang="en-US" dirty="0" smtClean="0"/>
              <a:t>EXISTED</a:t>
            </a:r>
          </a:p>
          <a:p>
            <a:pPr lvl="1"/>
            <a:r>
              <a:rPr lang="en-US" sz="3200" dirty="0" smtClean="0"/>
              <a:t>HAD </a:t>
            </a:r>
            <a:r>
              <a:rPr lang="en-US" sz="3200" dirty="0"/>
              <a:t>TO BOW DOWN TO THE </a:t>
            </a:r>
            <a:r>
              <a:rPr lang="en-US" sz="3200" dirty="0" smtClean="0"/>
              <a:t>MONGOLS </a:t>
            </a:r>
          </a:p>
          <a:p>
            <a:pPr lvl="1"/>
            <a:r>
              <a:rPr lang="en-US" sz="3200" dirty="0" smtClean="0"/>
              <a:t>PAY TAXES</a:t>
            </a:r>
            <a:endParaRPr lang="en-US" sz="3200" dirty="0"/>
          </a:p>
          <a:p>
            <a:r>
              <a:rPr lang="en-US" dirty="0"/>
              <a:t>WHEN THE MONGOLS WERE KICKED OUT IN 15</a:t>
            </a:r>
            <a:r>
              <a:rPr lang="en-US" baseline="30000" dirty="0"/>
              <a:t>TH</a:t>
            </a:r>
            <a:r>
              <a:rPr lang="en-US" dirty="0"/>
              <a:t> CENTURY, THE LOCAL RULERS, (BOYARS) REEMERGED TO TAKE CONTROL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4593" y="914400"/>
            <a:ext cx="7772400" cy="701675"/>
          </a:xfrm>
        </p:spPr>
        <p:txBody>
          <a:bodyPr/>
          <a:lstStyle/>
          <a:p>
            <a:r>
              <a:rPr lang="en-US" dirty="0"/>
              <a:t>THE THIRD ROME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17701"/>
            <a:ext cx="8915400" cy="4572000"/>
          </a:xfrm>
        </p:spPr>
        <p:txBody>
          <a:bodyPr/>
          <a:lstStyle/>
          <a:p>
            <a:r>
              <a:rPr lang="en-US" sz="1800" dirty="0"/>
              <a:t>RUSSIAN LEADERS REMEMBERED THE GLORIES OF CONSTANTINOPLE</a:t>
            </a:r>
          </a:p>
          <a:p>
            <a:r>
              <a:rPr lang="en-US" sz="1800" dirty="0"/>
              <a:t>THEY FELT THE BURDEN OF CARRYING ON TRADITIONS HAD FALLEN TO  RUSSIA</a:t>
            </a:r>
          </a:p>
          <a:p>
            <a:r>
              <a:rPr lang="en-US" sz="1800" dirty="0"/>
              <a:t>THEY CALLED THEMSELVES –</a:t>
            </a:r>
          </a:p>
          <a:p>
            <a:pPr>
              <a:buFontTx/>
              <a:buNone/>
            </a:pPr>
            <a:r>
              <a:rPr lang="en-US" sz="1800" dirty="0"/>
              <a:t>      “ THE THIRD ROME”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61" y="3415386"/>
            <a:ext cx="5883150" cy="11766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4581210"/>
            <a:ext cx="83058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Blip>
                <a:blip r:embed="rId4"/>
              </a:buBlip>
            </a:pPr>
            <a:r>
              <a:rPr lang="en-US" sz="2000" kern="0" dirty="0">
                <a:solidFill>
                  <a:srgbClr val="FFFFCC"/>
                </a:solidFill>
                <a:latin typeface="Tahoma"/>
              </a:rPr>
              <a:t>EASTERN EUROPE FELL ON HARD TIMES FOR MANY YEARS</a:t>
            </a:r>
          </a:p>
          <a:p>
            <a:pPr marL="342900" lvl="0" indent="-342900">
              <a:spcBef>
                <a:spcPct val="20000"/>
              </a:spcBef>
              <a:buBlip>
                <a:blip r:embed="rId4"/>
              </a:buBlip>
            </a:pPr>
            <a:r>
              <a:rPr lang="en-US" sz="2000" kern="0" dirty="0">
                <a:solidFill>
                  <a:srgbClr val="FFFFCC"/>
                </a:solidFill>
                <a:latin typeface="Tahoma"/>
              </a:rPr>
              <a:t>WESTERN EUROPE DEVELOPED WITHOUT OUTSIDE INTERFERENCE</a:t>
            </a:r>
          </a:p>
          <a:p>
            <a:pPr marL="342900" lvl="0" indent="-342900">
              <a:spcBef>
                <a:spcPct val="20000"/>
              </a:spcBef>
              <a:buBlip>
                <a:blip r:embed="rId4"/>
              </a:buBlip>
            </a:pPr>
            <a:r>
              <a:rPr lang="en-US" sz="2000" kern="0" dirty="0">
                <a:solidFill>
                  <a:srgbClr val="FFFFCC"/>
                </a:solidFill>
                <a:latin typeface="Tahoma"/>
              </a:rPr>
              <a:t>UNLIKE ROME, OR CHINA, BYZANTINE INFLUENCE DISAPPEARED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772400" cy="1143000"/>
          </a:xfrm>
        </p:spPr>
        <p:txBody>
          <a:bodyPr/>
          <a:lstStyle/>
          <a:p>
            <a:r>
              <a:rPr lang="en-US" dirty="0" smtClean="0"/>
              <a:t>Origins of the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1524000"/>
            <a:ext cx="4800600" cy="4648200"/>
          </a:xfrm>
        </p:spPr>
        <p:txBody>
          <a:bodyPr/>
          <a:lstStyle/>
          <a:p>
            <a:r>
              <a:rPr lang="en-US" sz="1800" dirty="0" smtClean="0"/>
              <a:t>Byzantine Empire began in the 4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century when Romans set up their eastern capital in Constantinople</a:t>
            </a:r>
          </a:p>
          <a:p>
            <a:pPr lvl="1"/>
            <a:r>
              <a:rPr lang="en-US" sz="1800" dirty="0" smtClean="0"/>
              <a:t>Emperor Constantine constructed many elegant buildings, including Christian churches</a:t>
            </a:r>
          </a:p>
          <a:p>
            <a:pPr lvl="1"/>
            <a:r>
              <a:rPr lang="en-US" sz="1800" dirty="0" smtClean="0"/>
              <a:t>Separate Eastern emperors ruled from the new metropolis, even before western Rome fell to Germanic invaders</a:t>
            </a:r>
          </a:p>
          <a:p>
            <a:pPr lvl="1"/>
            <a:r>
              <a:rPr lang="en-US" sz="1800" dirty="0" smtClean="0"/>
              <a:t>Latin was the court language of eastern empire, Greek was the common language</a:t>
            </a:r>
          </a:p>
          <a:p>
            <a:pPr lvl="2"/>
            <a:r>
              <a:rPr lang="en-US" sz="1800" dirty="0" smtClean="0"/>
              <a:t>6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century – Emperor Justinian declares Greek the official language; Latin became an inferior, barbaric means of communication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514600"/>
            <a:ext cx="4343400" cy="326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4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7772400" cy="4114800"/>
          </a:xfrm>
        </p:spPr>
        <p:txBody>
          <a:bodyPr/>
          <a:lstStyle/>
          <a:p>
            <a:r>
              <a:rPr lang="en-US" dirty="0" smtClean="0"/>
              <a:t>Commerce flourished in Constantinople</a:t>
            </a:r>
          </a:p>
          <a:p>
            <a:pPr lvl="1"/>
            <a:r>
              <a:rPr lang="en-US" dirty="0" smtClean="0"/>
              <a:t>Merchant classes declined as state control of trade increased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048000"/>
            <a:ext cx="5419725" cy="359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3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0" y="1967410"/>
            <a:ext cx="2895600" cy="4114800"/>
          </a:xfrm>
        </p:spPr>
        <p:txBody>
          <a:bodyPr/>
          <a:lstStyle/>
          <a:p>
            <a:r>
              <a:rPr lang="en-US" sz="2000" dirty="0" smtClean="0"/>
              <a:t>The Byzantine Empire faced many foreign enemies</a:t>
            </a:r>
          </a:p>
          <a:p>
            <a:pPr lvl="1"/>
            <a:r>
              <a:rPr lang="en-US" sz="2000" dirty="0" smtClean="0"/>
              <a:t>Pressure less severe than that provided by the Germanic tribes in the west</a:t>
            </a:r>
          </a:p>
          <a:p>
            <a:pPr lvl="1"/>
            <a:r>
              <a:rPr lang="en-US" sz="2000" dirty="0" smtClean="0"/>
              <a:t>Recruited armies in the Middle East, not by relying on barbarian troops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134033"/>
            <a:ext cx="5139409" cy="393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3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JUSTINIAN AND THEODORA</a:t>
            </a:r>
          </a:p>
        </p:txBody>
      </p:sp>
      <p:pic>
        <p:nvPicPr>
          <p:cNvPr id="73733" name="Picture 5" descr="justinia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2286000"/>
            <a:ext cx="3230563" cy="4114800"/>
          </a:xfrm>
          <a:noFill/>
          <a:ln/>
        </p:spPr>
      </p:pic>
      <p:pic>
        <p:nvPicPr>
          <p:cNvPr id="73734" name="Picture 6" descr="theodor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95800" y="2286000"/>
            <a:ext cx="3349625" cy="4191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dirty="0" smtClean="0"/>
              <a:t>Justinian’s Achievements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4800600" cy="4114800"/>
          </a:xfrm>
        </p:spPr>
        <p:txBody>
          <a:bodyPr/>
          <a:lstStyle/>
          <a:p>
            <a:r>
              <a:rPr lang="en-US" sz="2000" dirty="0" smtClean="0"/>
              <a:t>Emperor Justinian</a:t>
            </a:r>
          </a:p>
          <a:p>
            <a:pPr lvl="1"/>
            <a:r>
              <a:rPr lang="en-US" sz="2000" dirty="0" smtClean="0"/>
              <a:t>Tried to reconquer western territory in an effort to restore Roman Empire</a:t>
            </a:r>
          </a:p>
          <a:p>
            <a:pPr lvl="2"/>
            <a:r>
              <a:rPr lang="en-US" sz="2000" dirty="0" smtClean="0"/>
              <a:t>High taxes weakened the East</a:t>
            </a:r>
          </a:p>
          <a:p>
            <a:pPr lvl="1"/>
            <a:r>
              <a:rPr lang="en-US" sz="2000" dirty="0" smtClean="0"/>
              <a:t>Rebuilt Constantinople</a:t>
            </a:r>
          </a:p>
          <a:p>
            <a:pPr lvl="2"/>
            <a:r>
              <a:rPr lang="en-US" sz="2000" dirty="0" smtClean="0"/>
              <a:t>Ravaged by earlier riots against high taxes</a:t>
            </a:r>
          </a:p>
          <a:p>
            <a:pPr lvl="1"/>
            <a:r>
              <a:rPr lang="en-US" sz="2000" dirty="0" smtClean="0"/>
              <a:t>Code of Justinian</a:t>
            </a:r>
          </a:p>
          <a:p>
            <a:pPr lvl="2"/>
            <a:r>
              <a:rPr lang="en-US" sz="2000" dirty="0" smtClean="0"/>
              <a:t>Reduced confusion, organized empire</a:t>
            </a:r>
          </a:p>
          <a:p>
            <a:pPr lvl="1"/>
            <a:r>
              <a:rPr lang="en-US" sz="2000" dirty="0" err="1" smtClean="0"/>
              <a:t>Hagia</a:t>
            </a:r>
            <a:r>
              <a:rPr lang="en-US" sz="2000" dirty="0" smtClean="0"/>
              <a:t> Sophia</a:t>
            </a:r>
          </a:p>
          <a:p>
            <a:pPr lvl="2"/>
            <a:r>
              <a:rPr lang="en-US" sz="2000" dirty="0" smtClean="0"/>
              <a:t>Achievement in engineering/architecture 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725" y="3352800"/>
            <a:ext cx="2950720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4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905000"/>
            <a:ext cx="7091135" cy="409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5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AL">
  <a:themeElements>
    <a:clrScheme name="GLOBAL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FF99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FFCAAA"/>
      </a:accent5>
      <a:accent6>
        <a:srgbClr val="B98A00"/>
      </a:accent6>
      <a:hlink>
        <a:srgbClr val="898743"/>
      </a:hlink>
      <a:folHlink>
        <a:srgbClr val="666633"/>
      </a:folHlink>
    </a:clrScheme>
    <a:fontScheme name="GLOBAL">
      <a:majorFont>
        <a:latin typeface="Times New Roman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1" charset="0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1B3753"/>
        </a:dk1>
        <a:lt1>
          <a:srgbClr val="FFFFFF"/>
        </a:lt1>
        <a:dk2>
          <a:srgbClr val="009999"/>
        </a:dk2>
        <a:lt2>
          <a:srgbClr val="FFF385"/>
        </a:lt2>
        <a:accent1>
          <a:srgbClr val="9AE6C0"/>
        </a:accent1>
        <a:accent2>
          <a:srgbClr val="0099CC"/>
        </a:accent2>
        <a:accent3>
          <a:srgbClr val="AACACA"/>
        </a:accent3>
        <a:accent4>
          <a:srgbClr val="DADADA"/>
        </a:accent4>
        <a:accent5>
          <a:srgbClr val="CAF0DC"/>
        </a:accent5>
        <a:accent6>
          <a:srgbClr val="008AB9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9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10">
        <a:dk1>
          <a:srgbClr val="000000"/>
        </a:dk1>
        <a:lt1>
          <a:srgbClr val="F8F8F8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D4D4D4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11">
        <a:dk1>
          <a:srgbClr val="000000"/>
        </a:dk1>
        <a:lt1>
          <a:srgbClr val="FFFFCC"/>
        </a:lt1>
        <a:dk2>
          <a:srgbClr val="969696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C9C9C9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12">
        <a:dk1>
          <a:srgbClr val="000000"/>
        </a:dk1>
        <a:lt1>
          <a:srgbClr val="FFFFE7"/>
        </a:lt1>
        <a:dk2>
          <a:srgbClr val="1C1C1C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ABABAB"/>
        </a:accent3>
        <a:accent4>
          <a:srgbClr val="DADAC5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13">
        <a:dk1>
          <a:srgbClr val="000000"/>
        </a:dk1>
        <a:lt1>
          <a:srgbClr val="FFFFE7"/>
        </a:lt1>
        <a:dk2>
          <a:srgbClr val="333333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ADADAD"/>
        </a:accent3>
        <a:accent4>
          <a:srgbClr val="DADAC5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14">
        <a:dk1>
          <a:srgbClr val="000000"/>
        </a:dk1>
        <a:lt1>
          <a:srgbClr val="FFFFF3"/>
        </a:lt1>
        <a:dk2>
          <a:srgbClr val="333333"/>
        </a:dk2>
        <a:lt2>
          <a:srgbClr val="FFCC66"/>
        </a:lt2>
        <a:accent1>
          <a:srgbClr val="FF9900"/>
        </a:accent1>
        <a:accent2>
          <a:srgbClr val="CC9900"/>
        </a:accent2>
        <a:accent3>
          <a:srgbClr val="ADADAD"/>
        </a:accent3>
        <a:accent4>
          <a:srgbClr val="DADAD0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15">
        <a:dk1>
          <a:srgbClr val="000000"/>
        </a:dk1>
        <a:lt1>
          <a:srgbClr val="FFFFCC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E2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2787</TotalTime>
  <Words>1399</Words>
  <Application>Microsoft Office PowerPoint</Application>
  <PresentationFormat>On-screen Show (4:3)</PresentationFormat>
  <Paragraphs>184</Paragraphs>
  <Slides>34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Tahoma</vt:lpstr>
      <vt:lpstr>Times New Roman</vt:lpstr>
      <vt:lpstr>GLOBAL</vt:lpstr>
      <vt:lpstr>CH 9 CIVILIZATION IN EASTERN EUROPE</vt:lpstr>
      <vt:lpstr>PowerPoint Presentation</vt:lpstr>
      <vt:lpstr>PowerPoint Presentation</vt:lpstr>
      <vt:lpstr>Origins of the Empire</vt:lpstr>
      <vt:lpstr>PowerPoint Presentation</vt:lpstr>
      <vt:lpstr>PowerPoint Presentation</vt:lpstr>
      <vt:lpstr>JUSTINIAN AND THEODORA</vt:lpstr>
      <vt:lpstr>Justinian’s Achievements</vt:lpstr>
      <vt:lpstr>PowerPoint Presentation</vt:lpstr>
      <vt:lpstr>Arab Pressure and the Empire’s Defenses</vt:lpstr>
      <vt:lpstr>BYZANTINE Religion, Society, and Politics</vt:lpstr>
      <vt:lpstr>PowerPoint Presentation</vt:lpstr>
      <vt:lpstr>PowerPoint Presentation</vt:lpstr>
      <vt:lpstr>PowerPoint Presentation</vt:lpstr>
      <vt:lpstr>PowerPoint Presentation</vt:lpstr>
      <vt:lpstr>THE GREAT SPLIT- EAST/WEST</vt:lpstr>
      <vt:lpstr>PowerPoint Presentation</vt:lpstr>
      <vt:lpstr>THE DECLINE OF THE BYZANTINE EMPIRE</vt:lpstr>
      <vt:lpstr>THE CRUSADES</vt:lpstr>
      <vt:lpstr>PowerPoint Presentation</vt:lpstr>
      <vt:lpstr>THE FINAL FALL</vt:lpstr>
      <vt:lpstr>PowerPoint Presentation</vt:lpstr>
      <vt:lpstr>PowerPoint Presentation</vt:lpstr>
      <vt:lpstr>The Spread of Civilization and Christianity in Eastern Europe</vt:lpstr>
      <vt:lpstr>KIEVAN RUS’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Kievan Decline</vt:lpstr>
      <vt:lpstr>PowerPoint Presentation</vt:lpstr>
      <vt:lpstr>PowerPoint Presentation</vt:lpstr>
      <vt:lpstr>THE THIRD ROME</vt:lpstr>
    </vt:vector>
  </TitlesOfParts>
  <Company>Mansfield Independent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 9 CIVILIZATION IN EASTERN EUROPE</dc:title>
  <dc:creator>Jordan</dc:creator>
  <cp:lastModifiedBy>Jordan Meiners</cp:lastModifiedBy>
  <cp:revision>59</cp:revision>
  <dcterms:modified xsi:type="dcterms:W3CDTF">2015-02-02T22:02:23Z</dcterms:modified>
</cp:coreProperties>
</file>